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46.jpg" ContentType="image/jpg"/>
  <Override PartName="/ppt/notesSlides/notesSlide48.xml" ContentType="application/vnd.openxmlformats-officedocument.presentationml.notesSlide+xml"/>
  <Override PartName="/ppt/media/image47.jpg" ContentType="image/jpg"/>
  <Override PartName="/ppt/notesSlides/notesSlide49.xml" ContentType="application/vnd.openxmlformats-officedocument.presentationml.notesSlide+xml"/>
  <Override PartName="/ppt/media/image49.jpg" ContentType="image/jpg"/>
  <Override PartName="/ppt/notesSlides/notesSlide50.xml" ContentType="application/vnd.openxmlformats-officedocument.presentationml.notesSlide+xml"/>
  <Override PartName="/ppt/media/image50.jpg" ContentType="image/jpg"/>
  <Override PartName="/ppt/media/image51.jpg" ContentType="image/jpg"/>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52.jpg" ContentType="image/jpg"/>
  <Override PartName="/ppt/notesSlides/notesSlide53.xml" ContentType="application/vnd.openxmlformats-officedocument.presentationml.notesSlide+xml"/>
  <Override PartName="/ppt/media/image54.jpg" ContentType="image/jpg"/>
  <Override PartName="/ppt/notesSlides/notesSlide54.xml" ContentType="application/vnd.openxmlformats-officedocument.presentationml.notesSlide+xml"/>
  <Override PartName="/ppt/media/image55.jpg" ContentType="image/jpg"/>
  <Override PartName="/ppt/media/image56.jpg" ContentType="image/jpg"/>
  <Override PartName="/ppt/media/image57.jpg" ContentType="image/jp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8" r:id="rId3"/>
    <p:sldMasterId id="2147483704" r:id="rId4"/>
    <p:sldMasterId id="2147483724" r:id="rId5"/>
  </p:sldMasterIdLst>
  <p:notesMasterIdLst>
    <p:notesMasterId r:id="rId87"/>
  </p:notesMasterIdLst>
  <p:sldIdLst>
    <p:sldId id="257" r:id="rId6"/>
    <p:sldId id="274" r:id="rId7"/>
    <p:sldId id="275" r:id="rId8"/>
    <p:sldId id="258" r:id="rId9"/>
    <p:sldId id="690" r:id="rId10"/>
    <p:sldId id="266" r:id="rId11"/>
    <p:sldId id="703" r:id="rId12"/>
    <p:sldId id="704" r:id="rId13"/>
    <p:sldId id="268" r:id="rId14"/>
    <p:sldId id="700" r:id="rId15"/>
    <p:sldId id="572" r:id="rId16"/>
    <p:sldId id="366" r:id="rId17"/>
    <p:sldId id="269" r:id="rId18"/>
    <p:sldId id="617" r:id="rId19"/>
    <p:sldId id="705" r:id="rId20"/>
    <p:sldId id="706" r:id="rId21"/>
    <p:sldId id="707" r:id="rId22"/>
    <p:sldId id="709" r:id="rId23"/>
    <p:sldId id="710" r:id="rId24"/>
    <p:sldId id="711" r:id="rId25"/>
    <p:sldId id="712" r:id="rId26"/>
    <p:sldId id="713" r:id="rId27"/>
    <p:sldId id="714" r:id="rId28"/>
    <p:sldId id="715" r:id="rId29"/>
    <p:sldId id="716" r:id="rId30"/>
    <p:sldId id="717" r:id="rId31"/>
    <p:sldId id="718" r:id="rId32"/>
    <p:sldId id="719" r:id="rId33"/>
    <p:sldId id="722" r:id="rId34"/>
    <p:sldId id="723" r:id="rId35"/>
    <p:sldId id="725" r:id="rId36"/>
    <p:sldId id="674" r:id="rId37"/>
    <p:sldId id="726" r:id="rId38"/>
    <p:sldId id="727" r:id="rId39"/>
    <p:sldId id="728" r:id="rId40"/>
    <p:sldId id="286" r:id="rId41"/>
    <p:sldId id="729" r:id="rId42"/>
    <p:sldId id="730" r:id="rId43"/>
    <p:sldId id="731" r:id="rId44"/>
    <p:sldId id="732" r:id="rId45"/>
    <p:sldId id="733" r:id="rId46"/>
    <p:sldId id="734" r:id="rId47"/>
    <p:sldId id="735" r:id="rId48"/>
    <p:sldId id="736" r:id="rId49"/>
    <p:sldId id="737" r:id="rId50"/>
    <p:sldId id="738" r:id="rId51"/>
    <p:sldId id="739" r:id="rId52"/>
    <p:sldId id="740" r:id="rId53"/>
    <p:sldId id="684" r:id="rId54"/>
    <p:sldId id="292" r:id="rId55"/>
    <p:sldId id="293" r:id="rId56"/>
    <p:sldId id="685" r:id="rId57"/>
    <p:sldId id="295" r:id="rId58"/>
    <p:sldId id="296" r:id="rId59"/>
    <p:sldId id="297" r:id="rId60"/>
    <p:sldId id="298" r:id="rId61"/>
    <p:sldId id="686" r:id="rId62"/>
    <p:sldId id="300" r:id="rId63"/>
    <p:sldId id="301" r:id="rId64"/>
    <p:sldId id="302" r:id="rId65"/>
    <p:sldId id="303" r:id="rId66"/>
    <p:sldId id="304" r:id="rId67"/>
    <p:sldId id="741" r:id="rId68"/>
    <p:sldId id="742" r:id="rId69"/>
    <p:sldId id="743" r:id="rId70"/>
    <p:sldId id="744" r:id="rId71"/>
    <p:sldId id="745" r:id="rId72"/>
    <p:sldId id="747" r:id="rId73"/>
    <p:sldId id="749" r:id="rId74"/>
    <p:sldId id="750" r:id="rId75"/>
    <p:sldId id="751" r:id="rId76"/>
    <p:sldId id="687" r:id="rId77"/>
    <p:sldId id="688" r:id="rId78"/>
    <p:sldId id="689" r:id="rId79"/>
    <p:sldId id="752" r:id="rId80"/>
    <p:sldId id="753" r:id="rId81"/>
    <p:sldId id="754" r:id="rId82"/>
    <p:sldId id="755" r:id="rId83"/>
    <p:sldId id="756" r:id="rId84"/>
    <p:sldId id="757" r:id="rId85"/>
    <p:sldId id="273"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Rosen" initials="JR" lastIdx="56" clrIdx="0">
    <p:extLst>
      <p:ext uri="{19B8F6BF-5375-455C-9EA6-DF929625EA0E}">
        <p15:presenceInfo xmlns:p15="http://schemas.microsoft.com/office/powerpoint/2012/main" userId="375e2a6e0c247b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EE32D-3EF4-448C-A411-5345EE4F5E85}" v="2" dt="2020-06-15T19:01:16.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588" autoAdjust="0"/>
  </p:normalViewPr>
  <p:slideViewPr>
    <p:cSldViewPr snapToGrid="0">
      <p:cViewPr varScale="1">
        <p:scale>
          <a:sx n="43" d="100"/>
          <a:sy n="43" d="100"/>
        </p:scale>
        <p:origin x="1508" y="56"/>
      </p:cViewPr>
      <p:guideLst/>
    </p:cSldViewPr>
  </p:slideViewPr>
  <p:notesTextViewPr>
    <p:cViewPr>
      <p:scale>
        <a:sx n="1" d="1"/>
        <a:sy n="1" d="1"/>
      </p:scale>
      <p:origin x="0" y="0"/>
    </p:cViewPr>
  </p:notesTextViewPr>
  <p:sorterViewPr>
    <p:cViewPr varScale="1">
      <p:scale>
        <a:sx n="1" d="1"/>
        <a:sy n="1" d="1"/>
      </p:scale>
      <p:origin x="0" y="-293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A8180-9FF5-4A84-AE67-F2D70D1A9F76}" type="datetimeFigureOut">
              <a:rPr lang="en-US" smtClean="0"/>
              <a:t>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25071-C87A-4D5A-BED1-8E4AE45B35DA}" type="slidenum">
              <a:rPr lang="en-US" smtClean="0"/>
              <a:t>‹#›</a:t>
            </a:fld>
            <a:endParaRPr lang="en-US"/>
          </a:p>
        </p:txBody>
      </p:sp>
    </p:spTree>
    <p:extLst>
      <p:ext uri="{BB962C8B-B14F-4D97-AF65-F5344CB8AC3E}">
        <p14:creationId xmlns:p14="http://schemas.microsoft.com/office/powerpoint/2010/main" val="242773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cience.sciencemag.org/content/early/2020/06/02/science.abc6197.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rxiv.org/content/10.1101/2020.03.05.20030502v1.full.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medrxiv.org/content/10.1101/2020.03.07.20032052v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jm.org/doi/pdf/10.1056/NEJMoa2002032?articleTools=tru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sha.gov/Publications/OSHA3990.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nonpharmaceutical-interventions/pdf/gr-pan-flu-work-set.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osha.gov/Publications/OSHA3990.pdf" TargetMode="External"/><Relationship Id="rId4" Type="http://schemas.openxmlformats.org/officeDocument/2006/relationships/hyperlink" Target="https://www.osha.gov/Publications/OSHA3327pandemic.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spanol.cdc.gov/coronavirus/2019-ncov/community/guidance-business-response.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nap.edu/read/22414"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c.gov/coronavirus/2019-ncov/prevent-getting-sick/cloth-face-cover.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science.sciencemag.org/content/early/2020/06/08/science.abc6197" TargetMode="External"/><Relationship Id="rId4" Type="http://schemas.openxmlformats.org/officeDocument/2006/relationships/hyperlink" Target="https://www.sciencedirect.com/science/article/pii/S2468042720300117?via%3Dihub"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of73FN086E8&amp;feature=youtu.b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dc.gov/coronavirus/2019-ncov/downloads/php/CDC-Activities-Initiatives-for-COVID-19-Response.pdf#page=49"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cdc.gov/coronavirus/2019-ncov/community/critical-workers/implementing-safety-practices.html"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coronavirus/2019-ncov/prevent-getting-sick/when-its-safe.html"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azdhs.gov/documents/preparedness/epidemiology-disease-control/infectious-disease-epidemiology/novel-coronavirus/public-resources/release-from-isolation.pdf?utm_medium=email&amp;utm_source=govdelivery"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 TargetMode="External"/><Relationship Id="rId7" Type="http://schemas.openxmlformats.org/officeDocument/2006/relationships/hyperlink" Target="https://www.cdc.gov/coronavirus/2019-ncov/hcp/return-to-work.html"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cdc.gov/coronavirus/2019-nCoV/lab/guidelines-clinical-specimens.html" TargetMode="External"/><Relationship Id="rId5" Type="http://schemas.openxmlformats.org/officeDocument/2006/relationships/hyperlink" Target="https://www.cdc.gov/coronavirus/2019-ncov/hcp/disposition-in-home-patients.html#st3" TargetMode="External"/><Relationship Id="rId4" Type="http://schemas.openxmlformats.org/officeDocument/2006/relationships/hyperlink" Target="https://www.cdc.gov/coronavirus/2019-ncov/hcp/disposition-in-home-patients.html#st1"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espanol.cdc.gov/coronavirus/2019-ncov/prevent-getting-sick/social-distancing.html"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governor.pa.gov/wp-content/uploads/2020/04/20200415-SOH-worker-safety-order.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dc.gov/coronavirus/2019-ncov/community/organizations/construction-workers.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www.backtoworksafely.org/" TargetMode="External"/><Relationship Id="rId5" Type="http://schemas.openxmlformats.org/officeDocument/2006/relationships/hyperlink" Target="https://www.osha.gov/SLTC/covid-19/additional_resources.html" TargetMode="External"/><Relationship Id="rId4" Type="http://schemas.openxmlformats.org/officeDocument/2006/relationships/hyperlink" Target="https://www.cdc.gov/coronavirus/2019-ncov/community/worker-safety-support/index.html"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paho.org/disasters/index.php?option=com_docman&amp;view=download&amp;category_slug=tools&amp;alias=543-pandinflu-leadershipduring-tool-16&amp;Itemid=1179&amp;lang=en"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whitehouse.gov/openingamerica/"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dc.gov/coronavirus/2019-ncov/daily-life-coping/activities.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dc.gov/coronavirus/2019-ncov/community/reopen-guidance.html"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www.azdhs.gov/preparedness/epidemiology-disease-control/infectious-disease-epidemiology/index.php#novel-coronavirus-community" TargetMode="External"/><Relationship Id="rId4" Type="http://schemas.openxmlformats.org/officeDocument/2006/relationships/hyperlink" Target="https://www.cdc.gov/coronavirus/2019-ncov/php/eh-practitioners.html"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coronavirus/mers/index.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dc.gov/coronavirus/2019-ncov/travelers/index.html" TargetMode="External"/><Relationship Id="rId5" Type="http://schemas.openxmlformats.org/officeDocument/2006/relationships/hyperlink" Target="https://www.cdc.gov/coronavirus/2019-ncov/cases-in-us.html" TargetMode="External"/><Relationship Id="rId4" Type="http://schemas.openxmlformats.org/officeDocument/2006/relationships/hyperlink" Target="https://www.cdc.gov/sars/index.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100" b="0" i="0" u="none" strike="noStrike" cap="none" dirty="0">
                <a:solidFill>
                  <a:schemeClr val="dk1"/>
                </a:solidFill>
                <a:latin typeface="Arial"/>
                <a:ea typeface="Arial"/>
                <a:cs typeface="Arial"/>
                <a:sym typeface="Arial"/>
              </a:rPr>
              <a:t>Ver:  Reducing </a:t>
            </a:r>
            <a:r>
              <a:rPr lang="en-US" sz="1100" dirty="0">
                <a:solidFill>
                  <a:schemeClr val="dk1"/>
                </a:solidFill>
                <a:latin typeface="Arial"/>
                <a:ea typeface="Arial"/>
                <a:cs typeface="Arial"/>
                <a:sym typeface="Arial"/>
              </a:rPr>
              <a:t>transmission of SARS-CoV-2; </a:t>
            </a:r>
            <a:r>
              <a:rPr lang="en-US" sz="1100" b="0" i="0" u="none" strike="noStrike" cap="none" dirty="0">
                <a:solidFill>
                  <a:schemeClr val="dk1"/>
                </a:solidFill>
                <a:latin typeface="Arial"/>
                <a:ea typeface="Arial"/>
                <a:cs typeface="Arial"/>
                <a:sym typeface="Arial"/>
              </a:rPr>
              <a:t>Prather, K., Wang C., Schooley R., 27 May 2020, Science</a:t>
            </a:r>
          </a:p>
          <a:p>
            <a:pPr lvl="0">
              <a:buClr>
                <a:schemeClr val="dk1"/>
              </a:buClr>
              <a:buSzPts val="1100"/>
            </a:pPr>
            <a:r>
              <a:rPr lang="en-US" sz="1100" b="0" i="0" u="none" strike="noStrike" cap="none" dirty="0">
                <a:solidFill>
                  <a:schemeClr val="dk1"/>
                </a:solidFill>
                <a:latin typeface="Arial"/>
                <a:ea typeface="Arial"/>
                <a:cs typeface="Arial"/>
                <a:sym typeface="Arial"/>
              </a:rPr>
              <a:t>  </a:t>
            </a:r>
            <a:r>
              <a:rPr lang="en-US" sz="1100" dirty="0">
                <a:hlinkClick r:id="rId3"/>
              </a:rPr>
              <a:t>https://science.sciencemag.org/content/early/2020/06/02/science.abc6197.1</a:t>
            </a:r>
            <a:endParaRPr lang="en-US" sz="1100" dirty="0"/>
          </a:p>
          <a:p>
            <a:pPr lvl="0">
              <a:buClr>
                <a:schemeClr val="dk1"/>
              </a:buClr>
              <a:buSzPts val="1100"/>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noProof="0" dirty="0"/>
              <a:t>Notas para el instructor: </a:t>
            </a:r>
          </a:p>
          <a:p>
            <a:endParaRPr lang="es-ES" noProof="0" dirty="0"/>
          </a:p>
          <a:p>
            <a:r>
              <a:rPr lang="es-ES" noProof="0" dirty="0"/>
              <a:t>La</a:t>
            </a:r>
            <a:r>
              <a:rPr lang="es-ES" baseline="0" noProof="0" dirty="0"/>
              <a:t> mayoría de los estimados del periodo de incubación para el COVID</a:t>
            </a:r>
            <a:r>
              <a:rPr lang="es-ES" noProof="0" dirty="0"/>
              <a:t>-19 fluctúan</a:t>
            </a:r>
            <a:r>
              <a:rPr lang="es-ES" baseline="0" noProof="0" dirty="0"/>
              <a:t> de </a:t>
            </a:r>
            <a:r>
              <a:rPr lang="es-ES" noProof="0" dirty="0"/>
              <a:t>1</a:t>
            </a:r>
            <a:r>
              <a:rPr lang="es-ES" baseline="0" noProof="0" dirty="0"/>
              <a:t> a </a:t>
            </a:r>
            <a:r>
              <a:rPr lang="es-ES" noProof="0" dirty="0"/>
              <a:t>14 días, normalmente</a:t>
            </a:r>
            <a:r>
              <a:rPr lang="es-ES" baseline="0" noProof="0" dirty="0"/>
              <a:t> </a:t>
            </a:r>
            <a:r>
              <a:rPr lang="es-ES" noProof="0" dirty="0"/>
              <a:t>alrededor de cinco días. El</a:t>
            </a:r>
            <a:r>
              <a:rPr lang="es-ES" baseline="0" noProof="0" dirty="0"/>
              <a:t> </a:t>
            </a:r>
            <a:r>
              <a:rPr lang="es-ES" noProof="0" dirty="0"/>
              <a:t>“período de incubación” significa el tiempo</a:t>
            </a:r>
            <a:r>
              <a:rPr lang="es-ES" baseline="0" noProof="0" dirty="0"/>
              <a:t> entre contraer el virus y comenzar a tener síntomas de la enfermedad. </a:t>
            </a:r>
            <a:endParaRPr lang="es-ES" noProof="0" dirty="0"/>
          </a:p>
          <a:p>
            <a:endParaRPr lang="es-ES" altLang="en-US" noProof="0"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Este periodo </a:t>
            </a:r>
            <a:r>
              <a:rPr lang="es-ES" altLang="en-US" baseline="0" noProof="0" dirty="0">
                <a:latin typeface="Arial" panose="020B0604020202020204" pitchFamily="34" charset="0"/>
                <a:ea typeface="ＭＳ Ｐゴシック" panose="020B0600070205080204" pitchFamily="34" charset="-128"/>
              </a:rPr>
              <a:t>puede ser más largo en algunas personas, especialmente para los niños y personas con sistemas inmunitarios debilitados y en personas infectadas con el nuevo virus </a:t>
            </a:r>
            <a:r>
              <a:rPr lang="es-ES" altLang="en-US" noProof="0" dirty="0">
                <a:latin typeface="Arial" panose="020B0604020202020204" pitchFamily="34" charset="0"/>
                <a:ea typeface="ＭＳ Ｐゴシック" panose="020B0600070205080204" pitchFamily="34" charset="-128"/>
              </a:rPr>
              <a:t>COVID-19.</a:t>
            </a:r>
          </a:p>
          <a:p>
            <a:endParaRPr lang="es-ES" altLang="en-US" noProof="0"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Un estudio de Johns Hopkins estimó el periodo</a:t>
            </a:r>
            <a:r>
              <a:rPr lang="es-ES" altLang="en-US" baseline="0" noProof="0" dirty="0">
                <a:latin typeface="Arial" panose="020B0604020202020204" pitchFamily="34" charset="0"/>
                <a:ea typeface="ＭＳ Ｐゴシック" panose="020B0600070205080204" pitchFamily="34" charset="-128"/>
              </a:rPr>
              <a:t> de incubación medio en </a:t>
            </a:r>
            <a:r>
              <a:rPr lang="es-ES" altLang="en-US" noProof="0" dirty="0">
                <a:latin typeface="Arial" panose="020B0604020202020204" pitchFamily="34" charset="0"/>
                <a:ea typeface="ＭＳ Ｐゴシック" panose="020B0600070205080204" pitchFamily="34" charset="-128"/>
              </a:rPr>
              <a:t>5.1 días (</a:t>
            </a:r>
            <a:r>
              <a:rPr lang="es-ES" noProof="0" dirty="0"/>
              <a:t>(intervalo de confianza</a:t>
            </a:r>
            <a:r>
              <a:rPr lang="es-ES" baseline="0" noProof="0" dirty="0"/>
              <a:t> del </a:t>
            </a:r>
            <a:r>
              <a:rPr lang="es-ES" noProof="0" dirty="0"/>
              <a:t>95% [IC]), 4.5 a 5.8 días). Ellos encontraron</a:t>
            </a:r>
            <a:r>
              <a:rPr lang="es-ES" baseline="0" noProof="0" dirty="0"/>
              <a:t> que el </a:t>
            </a:r>
            <a:r>
              <a:rPr lang="es-ES" noProof="0" dirty="0"/>
              <a:t>97.5% de los pacientes que tienen síntomas los tienen en</a:t>
            </a:r>
            <a:r>
              <a:rPr lang="es-ES" baseline="0" noProof="0" dirty="0"/>
              <a:t> el periodo de los 11.5 días de la infección </a:t>
            </a:r>
            <a:r>
              <a:rPr lang="es-ES" noProof="0" dirty="0"/>
              <a:t>(IC, 8.2 a 15.6 días). https://annals.org/aim/fullarticle/2762808/incubation-period-coronavirus-disease-2019-covid-19-from-publicly-reported</a:t>
            </a:r>
            <a:endParaRPr lang="es-ES" altLang="en-US" noProof="0" dirty="0">
              <a:latin typeface="Arial" panose="020B0604020202020204" pitchFamily="34" charset="0"/>
              <a:ea typeface="ＭＳ Ｐゴシック" panose="020B0600070205080204" pitchFamily="34" charset="-128"/>
            </a:endParaRPr>
          </a:p>
          <a:p>
            <a:endParaRPr lang="es-ES" altLang="en-US" noProof="0" dirty="0">
              <a:latin typeface="Arial" panose="020B0604020202020204" pitchFamily="34" charset="0"/>
              <a:ea typeface="ＭＳ Ｐゴシック" panose="020B0600070205080204" pitchFamily="34" charset="-128"/>
            </a:endParaRPr>
          </a:p>
          <a:p>
            <a:r>
              <a:rPr lang="es-ES" b="1" noProof="0" dirty="0"/>
              <a:t>¿Puede alguien propagar el virus</a:t>
            </a:r>
            <a:r>
              <a:rPr lang="es-ES" b="1" baseline="0" noProof="0" dirty="0"/>
              <a:t> sin sentirse enfermo?</a:t>
            </a:r>
            <a:endParaRPr lang="es-ES" b="1" noProof="0" dirty="0"/>
          </a:p>
          <a:p>
            <a:r>
              <a:rPr lang="es-ES" noProof="0" dirty="0"/>
              <a:t>Se cree que las personas son más contagiosas cuando son más sintomáticas (cuando están más enfermas).</a:t>
            </a:r>
          </a:p>
          <a:p>
            <a:r>
              <a:rPr lang="es-ES" noProof="0" dirty="0"/>
              <a:t>Podría</a:t>
            </a:r>
            <a:r>
              <a:rPr lang="es-ES" baseline="0" noProof="0" dirty="0"/>
              <a:t> ser posible algo de propagación antes de que la gente muestre síntomas; ha habido informes de que esto ocurre con este nuevo coronavirus, pero no se cree que sea la forma principal de propagación del virus.</a:t>
            </a:r>
            <a:endParaRPr lang="es-ES" noProof="0" dirty="0"/>
          </a:p>
          <a:p>
            <a:r>
              <a:rPr lang="es-ES" altLang="en-US" noProof="0" dirty="0">
                <a:latin typeface="Arial" panose="020B0604020202020204" pitchFamily="34" charset="0"/>
                <a:ea typeface="ＭＳ Ｐゴシック" panose="020B0600070205080204" pitchFamily="34" charset="-128"/>
              </a:rPr>
              <a:t>CDC: https://www.cdc.gov/coronavirus/2019-ncov/about/transmission.html </a:t>
            </a:r>
          </a:p>
          <a:p>
            <a:endParaRPr lang="es-ES" altLang="en-US" noProof="0" dirty="0">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noProof="0" dirty="0">
                <a:solidFill>
                  <a:srgbClr val="1E4649"/>
                </a:solidFill>
                <a:effectLst/>
                <a:latin typeface="Arial" pitchFamily="-112" charset="0"/>
                <a:ea typeface="ＭＳ Ｐゴシック" charset="0"/>
                <a:cs typeface="ＭＳ Ｐゴシック" charset="0"/>
              </a:rPr>
              <a:t>Artículo en </a:t>
            </a:r>
            <a:r>
              <a:rPr lang="es-ES" sz="1200" kern="1200" noProof="0" dirty="0" err="1">
                <a:solidFill>
                  <a:srgbClr val="1E4649"/>
                </a:solidFill>
                <a:effectLst/>
                <a:latin typeface="Arial" pitchFamily="-112" charset="0"/>
                <a:ea typeface="ＭＳ Ｐゴシック" charset="0"/>
                <a:cs typeface="ＭＳ Ｐゴシック" charset="0"/>
              </a:rPr>
              <a:t>medRxiv</a:t>
            </a:r>
            <a:r>
              <a:rPr lang="es-ES" sz="1200" kern="1200" noProof="0" dirty="0">
                <a:solidFill>
                  <a:srgbClr val="1E4649"/>
                </a:solidFill>
                <a:effectLst/>
                <a:latin typeface="Arial" pitchFamily="-112"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noProof="0" dirty="0">
                <a:solidFill>
                  <a:srgbClr val="1E4649"/>
                </a:solidFill>
                <a:effectLst/>
                <a:latin typeface="Arial" pitchFamily="-112" charset="0"/>
                <a:ea typeface="ＭＳ Ｐゴシック" charset="0"/>
                <a:cs typeface="ＭＳ Ｐゴシック" charset="0"/>
              </a:rPr>
              <a:t>El COVID-19 puede</a:t>
            </a:r>
            <a:r>
              <a:rPr lang="es-ES" sz="1200" kern="1200" baseline="0" noProof="0" dirty="0">
                <a:solidFill>
                  <a:srgbClr val="1E4649"/>
                </a:solidFill>
                <a:effectLst/>
                <a:latin typeface="Arial" pitchFamily="-112" charset="0"/>
                <a:ea typeface="ＭＳ Ｐゴシック" charset="0"/>
                <a:cs typeface="ＭＳ Ｐゴシック" charset="0"/>
              </a:rPr>
              <a:t> propagarse antes de causar síntomas, cuando produce síntomas como los del resfrío común, y hasta 12 días después de la recuperación, según un </a:t>
            </a:r>
            <a:r>
              <a:rPr lang="es-ES" sz="1200" u="sng" kern="1200" noProof="0" dirty="0">
                <a:solidFill>
                  <a:srgbClr val="1E4649"/>
                </a:solidFill>
                <a:effectLst/>
                <a:latin typeface="Arial" pitchFamily="-112" charset="0"/>
                <a:ea typeface="ＭＳ Ｐゴシック" charset="0"/>
                <a:cs typeface="ＭＳ Ｐゴシック" charset="0"/>
                <a:hlinkClick r:id="rId3"/>
              </a:rPr>
              <a:t>análisis virológico </a:t>
            </a:r>
            <a:r>
              <a:rPr lang="es-ES" sz="1200" u="none" kern="1200" noProof="0" dirty="0">
                <a:solidFill>
                  <a:srgbClr val="1E4649"/>
                </a:solidFill>
                <a:effectLst/>
                <a:latin typeface="Arial" pitchFamily="-112" charset="0"/>
                <a:ea typeface="ＭＳ Ｐゴシック" charset="0"/>
                <a:cs typeface="ＭＳ Ｐゴシック" charset="0"/>
              </a:rPr>
              <a:t>de</a:t>
            </a:r>
            <a:r>
              <a:rPr lang="es-ES" sz="1200" u="none" kern="1200" baseline="0" noProof="0" dirty="0">
                <a:solidFill>
                  <a:srgbClr val="1E4649"/>
                </a:solidFill>
                <a:effectLst/>
                <a:latin typeface="Arial" pitchFamily="-112" charset="0"/>
                <a:ea typeface="ＭＳ Ｐゴシック" charset="0"/>
                <a:cs typeface="ＭＳ Ｐゴシック" charset="0"/>
              </a:rPr>
              <a:t> nueve pacientes infectados publicado en el servidor de </a:t>
            </a:r>
            <a:r>
              <a:rPr lang="es-ES" sz="1200" u="none" kern="1200" baseline="0" noProof="0" dirty="0" err="1">
                <a:solidFill>
                  <a:srgbClr val="1E4649"/>
                </a:solidFill>
                <a:effectLst/>
                <a:latin typeface="Arial" pitchFamily="-112" charset="0"/>
                <a:ea typeface="ＭＳ Ｐゴシック" charset="0"/>
                <a:cs typeface="ＭＳ Ｐゴシック" charset="0"/>
              </a:rPr>
              <a:t>preimpresión</a:t>
            </a:r>
            <a:r>
              <a:rPr lang="es-ES" sz="1200" u="none" kern="1200" baseline="0" noProof="0" dirty="0">
                <a:solidFill>
                  <a:srgbClr val="1E4649"/>
                </a:solidFill>
                <a:effectLst/>
                <a:latin typeface="Arial" pitchFamily="-112" charset="0"/>
                <a:ea typeface="ＭＳ Ｐゴシック" charset="0"/>
                <a:cs typeface="ＭＳ Ｐゴシック" charset="0"/>
              </a:rPr>
              <a:t> </a:t>
            </a:r>
            <a:r>
              <a:rPr lang="es-ES" sz="1200" kern="1200" noProof="0" dirty="0" err="1">
                <a:solidFill>
                  <a:srgbClr val="1E4649"/>
                </a:solidFill>
                <a:effectLst/>
                <a:latin typeface="Arial" pitchFamily="-112" charset="0"/>
                <a:ea typeface="ＭＳ Ｐゴシック" charset="0"/>
                <a:cs typeface="ＭＳ Ｐゴシック" charset="0"/>
              </a:rPr>
              <a:t>medRxiv</a:t>
            </a:r>
            <a:r>
              <a:rPr lang="es-ES" sz="1200" kern="1200" noProof="0" dirty="0">
                <a:solidFill>
                  <a:srgbClr val="1E4649"/>
                </a:solidFill>
                <a:effectLst/>
                <a:latin typeface="Arial" pitchFamily="-112" charset="0"/>
                <a:ea typeface="ＭＳ Ｐゴシック" charset="0"/>
                <a:cs typeface="ＭＳ Ｐゴシック" charset="0"/>
              </a:rPr>
              <a:t>. </a:t>
            </a:r>
            <a:r>
              <a:rPr lang="es-ES" noProof="0" dirty="0">
                <a:hlinkClick r:id="rId4"/>
              </a:rPr>
              <a:t>https://www.medrxiv.org/content/10.1101/2020.03.07.20032052v1</a:t>
            </a: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noProof="0" dirty="0"/>
              <a:t>Dirigido por investigadores en Alemania, el estudio virológico,</a:t>
            </a:r>
            <a:r>
              <a:rPr lang="es-ES" baseline="0" noProof="0" dirty="0"/>
              <a:t> que todavía no ha sido evaluado por pares expertos, encontró que el nuevo coronavirus rápidamente comienza a producir cargas virales altas, se reproduce eficientemente y crece bien en las vías respiratorias superiores </a:t>
            </a:r>
            <a:r>
              <a:rPr lang="es-ES" noProof="0" dirty="0"/>
              <a:t>(nariz, boca, cavidad nasal y garganta).</a:t>
            </a:r>
            <a:endParaRPr lang="es-ES" sz="1200" kern="1200" noProof="0" dirty="0">
              <a:solidFill>
                <a:srgbClr val="1E4649"/>
              </a:solidFill>
              <a:effectLst/>
              <a:latin typeface="Arial" pitchFamily="-112"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noProof="0" dirty="0">
              <a:solidFill>
                <a:srgbClr val="1E4649"/>
              </a:solidFill>
              <a:effectLst/>
              <a:latin typeface="Arial" pitchFamily="-112" charset="0"/>
              <a:ea typeface="ＭＳ Ｐゴシック" charset="0"/>
              <a:cs typeface="ＭＳ Ｐゴシック" charset="0"/>
            </a:endParaRPr>
          </a:p>
          <a:p>
            <a:r>
              <a:rPr lang="es-ES" altLang="en-US" noProof="0" dirty="0">
                <a:latin typeface="Arial" panose="020B0604020202020204" pitchFamily="34" charset="0"/>
                <a:ea typeface="ＭＳ Ｐゴシック" panose="020B0600070205080204" pitchFamily="34" charset="-128"/>
              </a:rPr>
              <a:t>https://www.medrxiv.org/content/10.1101/2020.03.05.20030502v1.full.pdf </a:t>
            </a:r>
          </a:p>
          <a:p>
            <a:r>
              <a:rPr lang="es-ES" altLang="en-US" noProof="0" dirty="0">
                <a:latin typeface="Arial" panose="020B0604020202020204" pitchFamily="34" charset="0"/>
                <a:ea typeface="ＭＳ Ｐゴシック" panose="020B0600070205080204" pitchFamily="34" charset="-128"/>
              </a:rPr>
              <a:t>http://www.cidrap.umn.edu/news-perspective/2020/03/study-highlights-ease-spread-covid-19-viruses </a:t>
            </a:r>
          </a:p>
          <a:p>
            <a:endParaRPr lang="es-ES" altLang="en-US" noProof="0" dirty="0">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altLang="en-US" noProof="0" dirty="0">
                <a:latin typeface="Arial" panose="020B0604020202020204" pitchFamily="34" charset="0"/>
                <a:ea typeface="ＭＳ Ｐゴシック" panose="020B0600070205080204" pitchFamily="34" charset="-128"/>
              </a:rPr>
              <a:t>Artículo en JAMA: </a:t>
            </a:r>
            <a:r>
              <a:rPr lang="es-ES" b="0" i="1" noProof="0" dirty="0"/>
              <a:t>Air, </a:t>
            </a:r>
            <a:r>
              <a:rPr lang="es-ES" b="0" i="1" noProof="0" dirty="0" err="1"/>
              <a:t>Surface</a:t>
            </a:r>
            <a:r>
              <a:rPr lang="es-ES" b="0" i="1" noProof="0" dirty="0"/>
              <a:t> </a:t>
            </a:r>
            <a:r>
              <a:rPr lang="es-ES" b="0" i="1" noProof="0" dirty="0" err="1"/>
              <a:t>Environmental</a:t>
            </a:r>
            <a:r>
              <a:rPr lang="es-ES" b="0" i="1" noProof="0" dirty="0"/>
              <a:t>, and Personal </a:t>
            </a:r>
            <a:r>
              <a:rPr lang="es-ES" b="0" i="1" noProof="0" dirty="0" err="1"/>
              <a:t>Protective</a:t>
            </a:r>
            <a:r>
              <a:rPr lang="es-ES" b="0" i="1" noProof="0" dirty="0"/>
              <a:t> </a:t>
            </a:r>
            <a:r>
              <a:rPr lang="es-ES" b="0" i="1" noProof="0" dirty="0" err="1"/>
              <a:t>Equipment</a:t>
            </a:r>
            <a:r>
              <a:rPr lang="es-ES" b="0" i="1" noProof="0" dirty="0"/>
              <a:t> </a:t>
            </a:r>
            <a:r>
              <a:rPr lang="es-ES" b="0" i="1" noProof="0" dirty="0" err="1"/>
              <a:t>Contamination</a:t>
            </a:r>
            <a:r>
              <a:rPr lang="es-ES" b="0" i="1" noProof="0" dirty="0"/>
              <a:t> </a:t>
            </a:r>
            <a:r>
              <a:rPr lang="es-ES" b="0" i="1" noProof="0" dirty="0" err="1"/>
              <a:t>by</a:t>
            </a:r>
            <a:r>
              <a:rPr lang="es-ES" b="0" i="1" noProof="0" dirty="0"/>
              <a:t> </a:t>
            </a:r>
            <a:r>
              <a:rPr lang="es-ES" b="0" i="1" noProof="0" dirty="0" err="1"/>
              <a:t>Severe</a:t>
            </a:r>
            <a:r>
              <a:rPr lang="es-ES" b="0" i="1" noProof="0" dirty="0"/>
              <a:t> </a:t>
            </a:r>
            <a:r>
              <a:rPr lang="es-ES" b="0" i="1" noProof="0" dirty="0" err="1"/>
              <a:t>Acute</a:t>
            </a:r>
            <a:r>
              <a:rPr lang="es-ES" b="0" i="1" noProof="0" dirty="0"/>
              <a:t> </a:t>
            </a:r>
            <a:r>
              <a:rPr lang="es-ES" b="0" i="1" noProof="0" dirty="0" err="1"/>
              <a:t>Respiratory</a:t>
            </a:r>
            <a:r>
              <a:rPr lang="es-ES" b="0" i="1" noProof="0" dirty="0"/>
              <a:t> </a:t>
            </a:r>
            <a:r>
              <a:rPr lang="es-ES" b="0" i="1" noProof="0" dirty="0" err="1"/>
              <a:t>Syndrome</a:t>
            </a:r>
            <a:r>
              <a:rPr lang="es-ES" b="0" i="1" noProof="0" dirty="0"/>
              <a:t> Coronavirus 2 (SARS-CoV-2) </a:t>
            </a:r>
            <a:r>
              <a:rPr lang="es-ES" b="0" i="1" noProof="0" dirty="0" err="1"/>
              <a:t>From</a:t>
            </a:r>
            <a:r>
              <a:rPr lang="es-ES" b="0" i="1" noProof="0" dirty="0"/>
              <a:t> a </a:t>
            </a:r>
            <a:r>
              <a:rPr lang="es-ES" b="0" i="1" noProof="0" dirty="0" err="1"/>
              <a:t>Symptomatic</a:t>
            </a:r>
            <a:r>
              <a:rPr lang="es-ES" b="0" i="1" noProof="0" dirty="0"/>
              <a:t> </a:t>
            </a:r>
            <a:r>
              <a:rPr lang="es-ES" b="0" i="1" noProof="0" dirty="0" err="1"/>
              <a:t>Patient</a:t>
            </a:r>
            <a:endParaRPr lang="es-ES" b="0" i="1" noProof="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b="1" noProof="0" dirty="0"/>
          </a:p>
          <a:p>
            <a:r>
              <a:rPr lang="es-ES" altLang="en-US" noProof="0" dirty="0">
                <a:latin typeface="Arial" panose="020B0604020202020204" pitchFamily="34" charset="0"/>
                <a:ea typeface="ＭＳ Ｐゴシック" panose="020B0600070205080204" pitchFamily="34" charset="-128"/>
              </a:rPr>
              <a:t>Cita: </a:t>
            </a:r>
            <a:r>
              <a:rPr lang="es-ES" noProof="0" dirty="0" err="1"/>
              <a:t>Ong</a:t>
            </a:r>
            <a:r>
              <a:rPr lang="es-ES" noProof="0" dirty="0"/>
              <a:t> SWX, Tan YK, </a:t>
            </a:r>
            <a:r>
              <a:rPr lang="es-ES" noProof="0" dirty="0" err="1"/>
              <a:t>Chia</a:t>
            </a:r>
            <a:r>
              <a:rPr lang="es-ES" noProof="0" dirty="0"/>
              <a:t> PY, et al. </a:t>
            </a:r>
            <a:r>
              <a:rPr lang="es-ES" i="1" noProof="0" dirty="0"/>
              <a:t>Air, </a:t>
            </a:r>
            <a:r>
              <a:rPr lang="es-ES" i="1" noProof="0" dirty="0" err="1"/>
              <a:t>Surface</a:t>
            </a:r>
            <a:r>
              <a:rPr lang="es-ES" i="1" noProof="0" dirty="0"/>
              <a:t> </a:t>
            </a:r>
            <a:r>
              <a:rPr lang="es-ES" i="1" noProof="0" dirty="0" err="1"/>
              <a:t>Environmental</a:t>
            </a:r>
            <a:r>
              <a:rPr lang="es-ES" i="1" noProof="0" dirty="0"/>
              <a:t>, and Personal </a:t>
            </a:r>
            <a:r>
              <a:rPr lang="es-ES" i="1" noProof="0" dirty="0" err="1"/>
              <a:t>Protective</a:t>
            </a:r>
            <a:r>
              <a:rPr lang="es-ES" i="1" noProof="0" dirty="0"/>
              <a:t> </a:t>
            </a:r>
            <a:r>
              <a:rPr lang="es-ES" i="1" noProof="0" dirty="0" err="1"/>
              <a:t>Equipment</a:t>
            </a:r>
            <a:r>
              <a:rPr lang="es-ES" i="1" noProof="0" dirty="0"/>
              <a:t> </a:t>
            </a:r>
            <a:r>
              <a:rPr lang="es-ES" i="1" noProof="0" dirty="0" err="1"/>
              <a:t>Contamination</a:t>
            </a:r>
            <a:r>
              <a:rPr lang="es-ES" i="1" noProof="0" dirty="0"/>
              <a:t> </a:t>
            </a:r>
            <a:r>
              <a:rPr lang="es-ES" i="1" noProof="0" dirty="0" err="1"/>
              <a:t>by</a:t>
            </a:r>
            <a:r>
              <a:rPr lang="es-ES" i="1" noProof="0" dirty="0"/>
              <a:t> </a:t>
            </a:r>
            <a:r>
              <a:rPr lang="es-ES" i="1" noProof="0" dirty="0" err="1"/>
              <a:t>Severe</a:t>
            </a:r>
            <a:r>
              <a:rPr lang="es-ES" i="1" noProof="0" dirty="0"/>
              <a:t> </a:t>
            </a:r>
            <a:r>
              <a:rPr lang="es-ES" i="1" noProof="0" dirty="0" err="1"/>
              <a:t>Acute</a:t>
            </a:r>
            <a:r>
              <a:rPr lang="es-ES" i="1" noProof="0" dirty="0"/>
              <a:t> </a:t>
            </a:r>
            <a:r>
              <a:rPr lang="es-ES" i="1" noProof="0" dirty="0" err="1"/>
              <a:t>Respiratory</a:t>
            </a:r>
            <a:r>
              <a:rPr lang="es-ES" i="1" noProof="0" dirty="0"/>
              <a:t> </a:t>
            </a:r>
            <a:r>
              <a:rPr lang="es-ES" i="1" noProof="0" dirty="0" err="1"/>
              <a:t>Syndrome</a:t>
            </a:r>
            <a:r>
              <a:rPr lang="es-ES" i="1" noProof="0" dirty="0"/>
              <a:t> Coronavirus 2 (SARS-CoV-2) </a:t>
            </a:r>
            <a:r>
              <a:rPr lang="es-ES" i="1" noProof="0" dirty="0" err="1"/>
              <a:t>From</a:t>
            </a:r>
            <a:r>
              <a:rPr lang="es-ES" i="1" noProof="0" dirty="0"/>
              <a:t> a </a:t>
            </a:r>
            <a:r>
              <a:rPr lang="es-ES" i="1" noProof="0" dirty="0" err="1"/>
              <a:t>Symptomatic</a:t>
            </a:r>
            <a:r>
              <a:rPr lang="es-ES" i="1" noProof="0" dirty="0"/>
              <a:t> </a:t>
            </a:r>
            <a:r>
              <a:rPr lang="es-ES" i="1" noProof="0" dirty="0" err="1"/>
              <a:t>Patient</a:t>
            </a:r>
            <a:r>
              <a:rPr lang="es-ES" noProof="0" dirty="0"/>
              <a:t>. </a:t>
            </a:r>
            <a:r>
              <a:rPr lang="es-ES" i="0" noProof="0" dirty="0"/>
              <a:t>JAMA</a:t>
            </a:r>
            <a:r>
              <a:rPr lang="es-ES" i="1" noProof="0" dirty="0"/>
              <a:t>.</a:t>
            </a:r>
            <a:r>
              <a:rPr lang="es-ES" noProof="0" dirty="0"/>
              <a:t> Publicado en línea</a:t>
            </a:r>
            <a:r>
              <a:rPr lang="es-ES" baseline="0" noProof="0" dirty="0"/>
              <a:t> el 4 de marzo de </a:t>
            </a:r>
            <a:r>
              <a:rPr lang="es-ES" noProof="0" dirty="0"/>
              <a:t>2020. doi:10.1001/jama.2020.3227</a:t>
            </a:r>
            <a:endParaRPr lang="es-ES" altLang="en-US" noProof="0" dirty="0">
              <a:latin typeface="Arial" panose="020B0604020202020204" pitchFamily="34" charset="0"/>
              <a:ea typeface="ＭＳ Ｐゴシック" panose="020B0600070205080204" pitchFamily="34" charset="-128"/>
            </a:endParaRPr>
          </a:p>
          <a:p>
            <a:endParaRPr lang="es-ES" noProof="0" dirty="0"/>
          </a:p>
        </p:txBody>
      </p:sp>
      <p:sp>
        <p:nvSpPr>
          <p:cNvPr id="4" name="Slide Number Placeholder 3"/>
          <p:cNvSpPr>
            <a:spLocks noGrp="1"/>
          </p:cNvSpPr>
          <p:nvPr>
            <p:ph type="sldNum" sz="quarter" idx="5"/>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1828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8046360-0194-43A9-BE99-E4AD05FB30E8}"/>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0F19D73C-3B73-4036-956E-83A11BF301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altLang="en-US" b="1" dirty="0"/>
              <a:t>Notas para </a:t>
            </a:r>
            <a:r>
              <a:rPr lang="en-US" altLang="en-US" b="1" dirty="0"/>
              <a:t>el instructor: </a:t>
            </a:r>
          </a:p>
          <a:p>
            <a:endParaRPr lang="en-US" dirty="0"/>
          </a:p>
          <a:p>
            <a:r>
              <a:rPr lang="es-ES" noProof="0" dirty="0"/>
              <a:t>Los síntomas pueden</a:t>
            </a:r>
            <a:r>
              <a:rPr lang="es-ES" baseline="0" noProof="0" dirty="0"/>
              <a:t> aparecer de 2 a 14 días después de la exposición.</a:t>
            </a:r>
            <a:r>
              <a:rPr lang="es-ES" b="0" noProof="0" dirty="0"/>
              <a:t> </a:t>
            </a:r>
          </a:p>
          <a:p>
            <a:endParaRPr lang="es-ES" b="0" noProof="0" dirty="0"/>
          </a:p>
          <a:p>
            <a:r>
              <a:rPr lang="es-ES" b="0" noProof="0" dirty="0"/>
              <a:t>Informes de China han documentado que la mayoría de las personas experimenta una enfermedad leve cuando se infectan con el SARS CoV-2. Sin embargo, el mismo informe documentó que el 16% de los casos tuvo una enfermedad</a:t>
            </a:r>
            <a:r>
              <a:rPr lang="es-ES" b="0" baseline="0" noProof="0" dirty="0"/>
              <a:t> grave y cerca del </a:t>
            </a:r>
            <a:r>
              <a:rPr lang="es-ES" b="0" noProof="0" dirty="0"/>
              <a:t>2.5% resultó</a:t>
            </a:r>
            <a:r>
              <a:rPr lang="es-ES" b="0" baseline="0" noProof="0" dirty="0"/>
              <a:t> en fallecimiento.</a:t>
            </a:r>
            <a:endParaRPr lang="es-ES" b="0" noProof="0" dirty="0"/>
          </a:p>
          <a:p>
            <a:endParaRPr lang="es-ES" b="0"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200" b="0" i="1" kern="1200" noProof="0" dirty="0" err="1">
                <a:solidFill>
                  <a:schemeClr val="tx1"/>
                </a:solidFill>
                <a:effectLst/>
                <a:latin typeface="Arial" charset="0"/>
                <a:ea typeface="ＭＳ Ｐゴシック" pitchFamily="48" charset="-128"/>
                <a:cs typeface="+mn-cs"/>
              </a:rPr>
              <a:t>Clinical</a:t>
            </a:r>
            <a:r>
              <a:rPr lang="es-ES" sz="1200" b="0" i="1" kern="1200" noProof="0" dirty="0">
                <a:solidFill>
                  <a:schemeClr val="tx1"/>
                </a:solidFill>
                <a:effectLst/>
                <a:latin typeface="Arial" charset="0"/>
                <a:ea typeface="ＭＳ Ｐゴシック" pitchFamily="48" charset="-128"/>
                <a:cs typeface="+mn-cs"/>
              </a:rPr>
              <a:t> </a:t>
            </a:r>
            <a:r>
              <a:rPr lang="es-ES" sz="1200" b="0" i="1" kern="1200" noProof="0" dirty="0" err="1">
                <a:solidFill>
                  <a:schemeClr val="tx1"/>
                </a:solidFill>
                <a:effectLst/>
                <a:latin typeface="Arial" charset="0"/>
                <a:ea typeface="ＭＳ Ｐゴシック" pitchFamily="48" charset="-128"/>
                <a:cs typeface="+mn-cs"/>
              </a:rPr>
              <a:t>Characteristics</a:t>
            </a:r>
            <a:r>
              <a:rPr lang="es-ES" sz="1200" b="0" i="1" kern="1200" noProof="0" dirty="0">
                <a:solidFill>
                  <a:schemeClr val="tx1"/>
                </a:solidFill>
                <a:effectLst/>
                <a:latin typeface="Arial" charset="0"/>
                <a:ea typeface="ＭＳ Ｐゴシック" pitchFamily="48" charset="-128"/>
                <a:cs typeface="+mn-cs"/>
              </a:rPr>
              <a:t> of Coronavirus </a:t>
            </a:r>
            <a:r>
              <a:rPr lang="es-ES" sz="1200" b="0" i="1" kern="1200" noProof="0" dirty="0" err="1">
                <a:solidFill>
                  <a:schemeClr val="tx1"/>
                </a:solidFill>
                <a:effectLst/>
                <a:latin typeface="Arial" charset="0"/>
                <a:ea typeface="ＭＳ Ｐゴシック" pitchFamily="48" charset="-128"/>
                <a:cs typeface="+mn-cs"/>
              </a:rPr>
              <a:t>Disease</a:t>
            </a:r>
            <a:r>
              <a:rPr lang="es-ES" sz="1200" b="0" i="1" kern="1200" noProof="0" dirty="0">
                <a:solidFill>
                  <a:schemeClr val="tx1"/>
                </a:solidFill>
                <a:effectLst/>
                <a:latin typeface="Arial" charset="0"/>
                <a:ea typeface="ＭＳ Ｐゴシック" pitchFamily="48" charset="-128"/>
                <a:cs typeface="+mn-cs"/>
              </a:rPr>
              <a:t> 2019 in China</a:t>
            </a:r>
            <a:r>
              <a:rPr lang="es-ES" sz="1200" b="0" i="0" kern="1200" noProof="0" dirty="0">
                <a:solidFill>
                  <a:schemeClr val="tx1"/>
                </a:solidFill>
                <a:effectLst/>
                <a:latin typeface="Arial" charset="0"/>
                <a:ea typeface="ＭＳ Ｐゴシック" pitchFamily="48" charset="-128"/>
                <a:cs typeface="+mn-cs"/>
              </a:rPr>
              <a:t>, NEJM, 28 de febrero de 2020 </a:t>
            </a:r>
            <a:r>
              <a:rPr lang="es-ES" noProof="0" dirty="0">
                <a:hlinkClick r:id="rId3"/>
              </a:rPr>
              <a:t>https://www.nejm.org/doi/pdf/10.1056/NEJMoa2002032?articleTools=true</a:t>
            </a:r>
            <a:endParaRPr lang="es-ES" sz="1200" b="0" i="0" kern="1200" noProof="0" dirty="0">
              <a:solidFill>
                <a:schemeClr val="tx1"/>
              </a:solidFill>
              <a:effectLst/>
              <a:latin typeface="Arial" charset="0"/>
              <a:ea typeface="ＭＳ Ｐゴシック" pitchFamily="48" charset="-128"/>
              <a:cs typeface="+mn-cs"/>
            </a:endParaRPr>
          </a:p>
          <a:p>
            <a:endParaRPr lang="en-US" b="0" dirty="0"/>
          </a:p>
          <a:p>
            <a:endParaRPr lang="en-US" altLang="en-US" b="1"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4820" name="Slide Number Placeholder 3">
            <a:extLst>
              <a:ext uri="{FF2B5EF4-FFF2-40B4-BE49-F238E27FC236}">
                <a16:creationId xmlns:a16="http://schemas.microsoft.com/office/drawing/2014/main" id="{41A6B1B0-E63B-4DAF-852F-8E261BB5C3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1EFBF281-73D9-496E-A9AC-C98A4EE1C50F}" type="slidenum">
              <a:rPr lang="en-US" altLang="en-US" sz="1200" baseline="0"/>
              <a:pPr/>
              <a:t>12</a:t>
            </a:fld>
            <a:endParaRPr lang="en-US" altLang="en-US" sz="1200" baseline="0" dirty="0"/>
          </a:p>
        </p:txBody>
      </p:sp>
    </p:spTree>
    <p:extLst>
      <p:ext uri="{BB962C8B-B14F-4D97-AF65-F5344CB8AC3E}">
        <p14:creationId xmlns:p14="http://schemas.microsoft.com/office/powerpoint/2010/main" val="265450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05119E7-BE96-4F66-BB77-1E5564FAE25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DCDD8612-B488-4174-8664-69833F117E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dirty="0"/>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Como es el caso de la gripe estacional, ciertas condiciones parecen poner a algunas personas en mayor riesgo de complicaciones asociadas con COVID-19. Estas condiciones subyacentes se enumeran anteriormente.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u="sng" dirty="0"/>
              <a:t>https://www.cdc.gov/coronavirus/2019-ncov/specific-groups/high-risk-complications.html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La información preliminar de China, donde COVID-19 comenzó, muestra que algunas personas tienen un mayor riesgo de enfermarse gravemente por esta enfermedad. Esto incluye: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Adultos mayores y personas que tienen afecciones médicas crónicas graves como: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altLang="en-US" b="0" dirty="0"/>
              <a:t>Cardiopatía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altLang="en-US" b="0" dirty="0"/>
              <a:t>Diabetes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altLang="en-US" b="0" dirty="0"/>
              <a:t>Enfermedad pulmonar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La nueva información de los CDC indica que algunos niños han desarrollado un síndrome inflamatorio multisistémico y que los niños con afecciones médicas subyacentes y necesidades especiales de atención médica pueden estar en riesgo de contraer una enfermedad grave. Hay mucho más que aprender sobre cómo la enfermedad afecta a los niños.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Ver: </a:t>
            </a:r>
            <a:r>
              <a:rPr lang="es-ES" altLang="en-US" b="0" u="sng" dirty="0"/>
              <a:t>https://www.cdc.gov/coronavirus/2019-ncov/faq.html#COVID-19-and-Children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Si tiene un mayor riesgo de enfermedad grave por COVID-19, es muy importante que tome medidas para reducir su riesgo de enfermarse con la enfermedad.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dirty="0"/>
              <a:t>NOTA: Las tasas de infección pueden estar sesgadas para las personas mayores porque identificamos más fácilmente las infecciones con enfermedades graves.</a:t>
            </a:r>
            <a:endParaRPr lang="en-US" altLang="en-US" b="0"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65C306C5-8347-4456-8B08-FADCF56B73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3A7AD443-AA9B-4103-8053-8D695BB63EB3}" type="slidenum">
              <a:rPr lang="en-US" altLang="en-US" sz="1200" baseline="0"/>
              <a:pPr/>
              <a:t>13</a:t>
            </a:fld>
            <a:endParaRPr lang="en-US" altLang="en-US" sz="1200" baseline="0" dirty="0"/>
          </a:p>
        </p:txBody>
      </p:sp>
      <p:sp>
        <p:nvSpPr>
          <p:cNvPr id="36869" name="Date Placeholder 4">
            <a:extLst>
              <a:ext uri="{FF2B5EF4-FFF2-40B4-BE49-F238E27FC236}">
                <a16:creationId xmlns:a16="http://schemas.microsoft.com/office/drawing/2014/main" id="{2518283E-57E9-4881-A385-50ED09A3505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36870" name="Header Placeholder 5">
            <a:extLst>
              <a:ext uri="{FF2B5EF4-FFF2-40B4-BE49-F238E27FC236}">
                <a16:creationId xmlns:a16="http://schemas.microsoft.com/office/drawing/2014/main" id="{74C02DA0-A21F-45DD-AF6F-FE73871BF67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36871" name="Footer Placeholder 6">
            <a:extLst>
              <a:ext uri="{FF2B5EF4-FFF2-40B4-BE49-F238E27FC236}">
                <a16:creationId xmlns:a16="http://schemas.microsoft.com/office/drawing/2014/main" id="{43F8F4D4-2092-4859-9F4B-B9752B94527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b="1" dirty="0"/>
              <a:t>Notas para </a:t>
            </a:r>
            <a:r>
              <a:rPr lang="en-US" b="1" dirty="0"/>
              <a:t>el instructor:</a:t>
            </a:r>
          </a:p>
          <a:p>
            <a:endParaRPr lang="en-US" b="1" dirty="0"/>
          </a:p>
          <a:p>
            <a:r>
              <a:rPr lang="es-ES" b="0" noProof="0" dirty="0"/>
              <a:t>Fuente:</a:t>
            </a:r>
            <a:r>
              <a:rPr lang="es-ES" b="1" noProof="0" dirty="0"/>
              <a:t> </a:t>
            </a:r>
            <a:r>
              <a:rPr lang="es-ES" noProof="0" dirty="0">
                <a:hlinkClick r:id="rId3"/>
              </a:rPr>
              <a:t>https://www.cdc.gov/coronavirus/2019-ncov/symptoms-testing/symptoms.html</a:t>
            </a:r>
            <a:endParaRPr lang="es-ES" b="1" noProof="0" dirty="0"/>
          </a:p>
          <a:p>
            <a:endParaRPr lang="es-ES" b="1"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noProof="0" dirty="0"/>
              <a:t>Esta lista de síntomas graves no es </a:t>
            </a:r>
            <a:r>
              <a:rPr lang="es-ES" baseline="0" noProof="0" dirty="0"/>
              <a:t>completa. Consulte a su proveedor de atención médica por cualquier otro síntoma que sea grave o preocupante.</a:t>
            </a:r>
            <a:endParaRPr lang="es-ES" noProof="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noProof="0" dirty="0"/>
              <a:t>La razón para no</a:t>
            </a:r>
            <a:r>
              <a:rPr lang="es-ES" baseline="0" noProof="0" dirty="0"/>
              <a:t> acudir a las salas de emergencia, hospitales y médicos de familia es evitar contagiar a otros con el </a:t>
            </a:r>
            <a:r>
              <a:rPr lang="es-ES" noProof="0" dirty="0"/>
              <a:t>SARS CoV-2. Para la</a:t>
            </a:r>
            <a:r>
              <a:rPr lang="es-ES" baseline="0" noProof="0" dirty="0"/>
              <a:t> mayoría de la personas sanas la enfermedad será leve, y uno puede recuperarse en casa tomando muchos líquidos y usando medicinas de venta libre. Usted también debe aislarse de las otras personas en el hogar y practicar buena higiene personal y ambiental.</a:t>
            </a:r>
            <a:endParaRPr lang="es-ES" noProof="0" dirty="0"/>
          </a:p>
          <a:p>
            <a:endParaRPr lang="en-US" b="1" dirty="0"/>
          </a:p>
        </p:txBody>
      </p:sp>
      <p:sp>
        <p:nvSpPr>
          <p:cNvPr id="4" name="Slide Number Placeholder 3"/>
          <p:cNvSpPr>
            <a:spLocks noGrp="1"/>
          </p:cNvSpPr>
          <p:nvPr>
            <p:ph type="sldNum" sz="quarter" idx="5"/>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155915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746AC8E-93DC-428A-8D0D-069E14FF966F}"/>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AE266AAE-D924-4C1A-99E7-336102BB2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NI" altLang="en-US" b="1" noProof="0" dirty="0">
                <a:latin typeface="Arial" panose="020B0604020202020204" pitchFamily="34" charset="0"/>
                <a:ea typeface="ＭＳ Ｐゴシック" panose="020B0600070205080204" pitchFamily="34" charset="-128"/>
              </a:rPr>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Las directrices</a:t>
            </a:r>
            <a:r>
              <a:rPr lang="es-NI" altLang="en-US" baseline="0" noProof="0" dirty="0">
                <a:latin typeface="Arial" panose="020B0604020202020204" pitchFamily="34" charset="0"/>
                <a:ea typeface="ＭＳ Ｐゴシック" panose="020B0600070205080204" pitchFamily="34" charset="-128"/>
              </a:rPr>
              <a:t> médicas aconsejan a las personas con síntomas leves de la enfermedad que se queden en casa a menos que sea una emergencia. Para reducir el riesgo de adquirir o propagar la enfermedad, quédese en casa si se siente enfermo, incluso aunque sus síntomas sean leves. No vaya al trabajo, a la escuela o a lugares públicos, y evite el transporte público. Los síntomas de fiebre deben tratarse y para prevenir la deshidratación y los dolores corporales. Llame a su proveedor de servicios de salud si desarrolla una fiebre alta, tiene dificultad para respirar y otros síntomas graves.</a:t>
            </a:r>
            <a:r>
              <a:rPr lang="es-NI" altLang="en-US" noProof="0" dirty="0">
                <a:latin typeface="Arial" panose="020B0604020202020204" pitchFamily="34" charset="0"/>
                <a:ea typeface="ＭＳ Ｐゴシック" panose="020B0600070205080204" pitchFamily="34" charset="-128"/>
              </a:rPr>
              <a:t> https://www.cdc.gov/coronavirus/2019-ncov/if-you-are-sick/steps-when-sick.html</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Si</a:t>
            </a:r>
            <a:r>
              <a:rPr lang="es-NI" altLang="en-US" baseline="0" noProof="0" dirty="0">
                <a:latin typeface="Arial" panose="020B0604020202020204" pitchFamily="34" charset="0"/>
                <a:ea typeface="ＭＳ Ｐゴシック" panose="020B0600070205080204" pitchFamily="34" charset="-128"/>
              </a:rPr>
              <a:t> sus síntomas son graves o siente que necesita atención médica, llame por teléfono antes de acudir al consultorio de un médico, a un centro de atención de urgencias o a una sala de emergencia. Describa sus síntomas por teléfono. </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Aunque</a:t>
            </a:r>
            <a:r>
              <a:rPr lang="es-NI" altLang="en-US" baseline="0" noProof="0" dirty="0">
                <a:latin typeface="Arial" panose="020B0604020202020204" pitchFamily="34" charset="0"/>
                <a:ea typeface="ＭＳ Ｐゴシック" panose="020B0600070205080204" pitchFamily="34" charset="-128"/>
              </a:rPr>
              <a:t> una vacuna es una parte medular del esfuerzo para prevenir infecciones y enfermedades, no existe un tratamiento antiviral específico recomendado para COVID</a:t>
            </a:r>
            <a:r>
              <a:rPr lang="es-NI" noProof="0" dirty="0"/>
              <a:t>-19. La gente con COVID-19 debe recibir tratamiento de apoyo para ayudar a aliviar</a:t>
            </a:r>
            <a:r>
              <a:rPr lang="es-NI" baseline="0" noProof="0" dirty="0"/>
              <a:t> los síntomas. Para los casos graves, el tratamiento debe incluir suplemento de oxígeno y cuidado dirigido a sostener las funciones de los órganos vitales, según sea necesario.</a:t>
            </a:r>
            <a:endParaRPr lang="es-NI" noProof="0" dirty="0"/>
          </a:p>
          <a:p>
            <a:endParaRPr lang="es-NI" sz="1200" b="0" i="0" u="none" strike="noStrike" kern="1200" baseline="0" noProof="0" dirty="0">
              <a:solidFill>
                <a:schemeClr val="tx1"/>
              </a:solidFill>
              <a:latin typeface="Arial" charset="0"/>
              <a:ea typeface="ＭＳ Ｐゴシック" pitchFamily="48" charset="-128"/>
              <a:cs typeface="+mn-cs"/>
            </a:endParaRPr>
          </a:p>
          <a:p>
            <a:r>
              <a:rPr lang="es-NI" altLang="en-US" noProof="0" dirty="0">
                <a:latin typeface="Arial" panose="020B0604020202020204" pitchFamily="34" charset="0"/>
                <a:ea typeface="ＭＳ Ｐゴシック" panose="020B0600070205080204" pitchFamily="34" charset="-128"/>
              </a:rPr>
              <a:t>Desafortunadamente, los virus como el coronavirus, aparecen y comienzan a propagarse antes de que exista una vacuna disponible. Con un virus nuevo, en este</a:t>
            </a:r>
            <a:r>
              <a:rPr lang="es-NI" altLang="en-US" baseline="0" noProof="0" dirty="0">
                <a:latin typeface="Arial" panose="020B0604020202020204" pitchFamily="34" charset="0"/>
                <a:ea typeface="ＭＳ Ｐゴシック" panose="020B0600070205080204" pitchFamily="34" charset="-128"/>
              </a:rPr>
              <a:t> caso el </a:t>
            </a:r>
            <a:r>
              <a:rPr lang="es-NI" noProof="0" dirty="0"/>
              <a:t>SARS-CoV-2</a:t>
            </a:r>
            <a:r>
              <a:rPr lang="es-NI" altLang="en-US" noProof="0" dirty="0">
                <a:latin typeface="Arial" panose="020B0604020202020204" pitchFamily="34" charset="0"/>
                <a:ea typeface="ＭＳ Ｐゴシック" panose="020B0600070205080204" pitchFamily="34" charset="-128"/>
              </a:rPr>
              <a:t>, la población tiene poca o ninguna inmunidad ante</a:t>
            </a:r>
            <a:r>
              <a:rPr lang="es-NI" altLang="en-US" baseline="0" noProof="0" dirty="0">
                <a:latin typeface="Arial" panose="020B0604020202020204" pitchFamily="34" charset="0"/>
                <a:ea typeface="ＭＳ Ｐゴシック" panose="020B0600070205080204" pitchFamily="34" charset="-128"/>
              </a:rPr>
              <a:t> el virus.</a:t>
            </a:r>
            <a:r>
              <a:rPr lang="es-NI" altLang="en-US" noProof="0" dirty="0">
                <a:latin typeface="Arial" panose="020B0604020202020204" pitchFamily="34" charset="0"/>
                <a:ea typeface="ＭＳ Ｐゴシック" panose="020B0600070205080204" pitchFamily="34" charset="-128"/>
              </a:rPr>
              <a:t> </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Incluso</a:t>
            </a:r>
            <a:r>
              <a:rPr lang="es-NI" altLang="en-US" baseline="0" noProof="0" dirty="0">
                <a:latin typeface="Arial" panose="020B0604020202020204" pitchFamily="34" charset="0"/>
                <a:ea typeface="ＭＳ Ｐゴシック" panose="020B0600070205080204" pitchFamily="34" charset="-128"/>
              </a:rPr>
              <a:t> cuando haya una vacuna, algunas personas no se vacunarán. Las vacunas se prueban para asegurar que son seguras y eficaces para la mayoría de las personas. Sin embargo, las vacunas normalmente pueden tener efectos secundarios y plantear riesgos de salud importantes para las personas vulnerables. Otras personas que consideran que no corren el riesgo de reacciones graves podrían decidir no recibir la vacuna por motivos diversos.</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También existe la posibilidad de que el virus</a:t>
            </a:r>
            <a:r>
              <a:rPr lang="es-NI" altLang="en-US" baseline="0" noProof="0" dirty="0">
                <a:latin typeface="Arial" panose="020B0604020202020204" pitchFamily="34" charset="0"/>
                <a:ea typeface="ＭＳ Ｐゴシック" panose="020B0600070205080204" pitchFamily="34" charset="-128"/>
              </a:rPr>
              <a:t> </a:t>
            </a:r>
            <a:r>
              <a:rPr lang="es-NI" altLang="en-US" noProof="0" dirty="0">
                <a:latin typeface="Arial" panose="020B0604020202020204" pitchFamily="34" charset="0"/>
                <a:ea typeface="ＭＳ Ｐゴシック" panose="020B0600070205080204" pitchFamily="34" charset="-128"/>
              </a:rPr>
              <a:t>SARS-CoV-2 pueda mutar, o cambiar con el tiempo, lo que</a:t>
            </a:r>
            <a:r>
              <a:rPr lang="es-NI" altLang="en-US" baseline="0" noProof="0" dirty="0">
                <a:latin typeface="Arial" panose="020B0604020202020204" pitchFamily="34" charset="0"/>
                <a:ea typeface="ＭＳ Ｐゴシック" panose="020B0600070205080204" pitchFamily="34" charset="-128"/>
              </a:rPr>
              <a:t> podría reducir la capacidad de la vacuna para prevenir la infección.</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Actualmente</a:t>
            </a:r>
            <a:r>
              <a:rPr lang="es-NI" altLang="en-US" baseline="0" noProof="0" dirty="0">
                <a:latin typeface="Arial" panose="020B0604020202020204" pitchFamily="34" charset="0"/>
                <a:ea typeface="ＭＳ Ｐゴシック" panose="020B0600070205080204" pitchFamily="34" charset="-128"/>
              </a:rPr>
              <a:t> se están desarrollando y probando medicinas y vacunas experimentales. </a:t>
            </a:r>
            <a:endParaRPr lang="es-NI" altLang="en-US" noProof="0" dirty="0">
              <a:latin typeface="Arial" panose="020B0604020202020204" pitchFamily="34" charset="0"/>
              <a:ea typeface="ＭＳ Ｐゴシック" panose="020B0600070205080204" pitchFamily="34" charset="-128"/>
            </a:endParaRPr>
          </a:p>
        </p:txBody>
      </p:sp>
      <p:sp>
        <p:nvSpPr>
          <p:cNvPr id="43012" name="Slide Number Placeholder 3">
            <a:extLst>
              <a:ext uri="{FF2B5EF4-FFF2-40B4-BE49-F238E27FC236}">
                <a16:creationId xmlns:a16="http://schemas.microsoft.com/office/drawing/2014/main" id="{3BFB39F1-059A-43BD-8A58-9D04489A97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D8FCD589-94B9-41EA-A57E-C9C0A9E05AEA}" type="slidenum">
              <a:rPr lang="en-US" altLang="en-US" sz="1200" baseline="0"/>
              <a:pPr/>
              <a:t>15</a:t>
            </a:fld>
            <a:endParaRPr lang="en-US" altLang="en-US" sz="1200" baseline="0" dirty="0"/>
          </a:p>
        </p:txBody>
      </p:sp>
    </p:spTree>
    <p:extLst>
      <p:ext uri="{BB962C8B-B14F-4D97-AF65-F5344CB8AC3E}">
        <p14:creationId xmlns:p14="http://schemas.microsoft.com/office/powerpoint/2010/main" val="244902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b="1" dirty="0"/>
              <a:t>Notas para el instructor</a:t>
            </a:r>
            <a:r>
              <a:rPr lang="es-ES"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dirty="0"/>
              <a:t>La CDC recomiendan que todos usen cobertores de tela cuando salgan de sus hogares, independientemente de si tienen fiebre o síntomas de COVID-19. Esto se debe a la evidencia de que las personas con COVID-19 pueden transmitir la enfermedad, incluso cuando no tienen ningún síntoma. El coronavirus es un virus único con características únicas.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dirty="0"/>
              <a:t>COVID-19 se transmite por contacto, gotitas y fómites. Las medidas de salud pública, como la higiene de las manos y una buena etiqueta respiratoria (toser en el codo o en un pañuelo desechable) son acciones importantes que todos pueden tomar para prevenir la infección.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400" kern="1200" dirty="0">
              <a:solidFill>
                <a:schemeClr val="tx1"/>
              </a:solidFill>
              <a:effectLst/>
              <a:latin typeface="Arial" charset="0"/>
              <a:ea typeface="ＭＳ Ｐゴシック" pitchFamily="48" charset="-128"/>
              <a:cs typeface="+mn-cs"/>
            </a:endParaRPr>
          </a:p>
          <a:p>
            <a:r>
              <a:rPr lang="en-US" altLang="en-US" sz="1200" u="sng" dirty="0">
                <a:latin typeface="Arial" panose="020B0604020202020204" pitchFamily="34" charset="0"/>
                <a:ea typeface="ＭＳ Ｐゴシック" panose="020B0600070205080204" pitchFamily="34" charset="-128"/>
              </a:rPr>
              <a:t>https://www.who.int/docs/default-source/coronaviruse/situation-reports/20200306-sitrep-46-covid-19.pdf?sfvrsn=96b04adf_2 </a:t>
            </a:r>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16</a:t>
            </a:fld>
            <a:endParaRPr lang="en-US"/>
          </a:p>
        </p:txBody>
      </p:sp>
    </p:spTree>
    <p:extLst>
      <p:ext uri="{BB962C8B-B14F-4D97-AF65-F5344CB8AC3E}">
        <p14:creationId xmlns:p14="http://schemas.microsoft.com/office/powerpoint/2010/main" val="1248158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382E294-069D-4E5F-AA3E-5926B29A81B2}"/>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95E0FA37-4309-42BD-9F2A-6512503694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altLang="en-US" b="1" dirty="0">
                <a:latin typeface="Arial" panose="020B0604020202020204" pitchFamily="34" charset="0"/>
                <a:ea typeface="ＭＳ Ｐゴシック" panose="020B0600070205080204" pitchFamily="34" charset="-128"/>
              </a:rPr>
              <a:t>Notas para el instructor: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dirty="0"/>
              <a:t>En este módulo abordaremos la exposición potencial al virus, las categorías de exposición y ejemplo de configuración del sitio de trabajo.</a:t>
            </a:r>
            <a:endParaRPr lang="en-US" altLang="en-US" dirty="0">
              <a:latin typeface="Arial" panose="020B0604020202020204" pitchFamily="34" charset="0"/>
              <a:ea typeface="ＭＳ Ｐゴシック" panose="020B0600070205080204" pitchFamily="34" charset="-128"/>
            </a:endParaRPr>
          </a:p>
        </p:txBody>
      </p:sp>
      <p:sp>
        <p:nvSpPr>
          <p:cNvPr id="47108" name="Slide Number Placeholder 3">
            <a:extLst>
              <a:ext uri="{FF2B5EF4-FFF2-40B4-BE49-F238E27FC236}">
                <a16:creationId xmlns:a16="http://schemas.microsoft.com/office/drawing/2014/main" id="{641D7F56-52FD-46EB-9100-C65BC98B4E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6F6BA3B7-6FB0-4304-94D1-B250D89AC56C}" type="slidenum">
              <a:rPr lang="en-US" altLang="en-US" sz="1200" baseline="0"/>
              <a:pPr/>
              <a:t>17</a:t>
            </a:fld>
            <a:endParaRPr lang="en-US" altLang="en-US" sz="1200" baseline="0" dirty="0"/>
          </a:p>
        </p:txBody>
      </p:sp>
    </p:spTree>
    <p:extLst>
      <p:ext uri="{BB962C8B-B14F-4D97-AF65-F5344CB8AC3E}">
        <p14:creationId xmlns:p14="http://schemas.microsoft.com/office/powerpoint/2010/main" val="413372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OSHA published Guidance on Preparing Workplaces for COVID-19  See: </a:t>
            </a:r>
            <a:r>
              <a:rPr lang="en-US" dirty="0">
                <a:hlinkClick r:id="rId3"/>
              </a:rPr>
              <a:t>https://www.osha.gov/Publications/OSHA3990.pdf</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18</a:t>
            </a:fld>
            <a:endParaRPr lang="en-US"/>
          </a:p>
        </p:txBody>
      </p:sp>
    </p:spTree>
    <p:extLst>
      <p:ext uri="{BB962C8B-B14F-4D97-AF65-F5344CB8AC3E}">
        <p14:creationId xmlns:p14="http://schemas.microsoft.com/office/powerpoint/2010/main" val="3779898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sz="1200" b="0" i="0" kern="1200" dirty="0">
                <a:solidFill>
                  <a:schemeClr val="tx1"/>
                </a:solidFill>
                <a:effectLst/>
                <a:latin typeface="+mn-lt"/>
                <a:ea typeface="+mn-ea"/>
                <a:cs typeface="+mn-cs"/>
              </a:rPr>
              <a:t>Notas para el instructor: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200" b="0" i="0" kern="1200" dirty="0">
                <a:solidFill>
                  <a:schemeClr val="tx1"/>
                </a:solidFill>
                <a:effectLst/>
                <a:latin typeface="+mn-lt"/>
                <a:ea typeface="+mn-ea"/>
                <a:cs typeface="+mn-cs"/>
              </a:rPr>
              <a:t>¿Cómo puede determinar si su riesgo de COVID-19 es mayor donde trabaja que en la población general? Primero, considere si el tipo de entorno en el que trabaja requiere una proximidad cercana a las personas potencialmente infectadas con el virus COVID-19.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200" b="0" i="0" kern="1200" dirty="0">
                <a:solidFill>
                  <a:schemeClr val="tx1"/>
                </a:solidFill>
                <a:effectLst/>
                <a:latin typeface="+mn-lt"/>
                <a:ea typeface="+mn-ea"/>
                <a:cs typeface="+mn-cs"/>
              </a:rPr>
              <a:t>Luego, pregunte si sus tareas laborales específicas requieren que tenga contacto repetido, extendido o cercano con fuentes conocidas o sospechosas del virus. Por ejemplo, un hospital es un lugar de trabajo donde habrá una mayor concentración de personas que tienen o se sospecha que tienen el coronavirus.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200" b="0" i="0" kern="1200" dirty="0">
                <a:solidFill>
                  <a:schemeClr val="tx1"/>
                </a:solidFill>
                <a:effectLst/>
                <a:latin typeface="+mn-lt"/>
                <a:ea typeface="+mn-ea"/>
                <a:cs typeface="+mn-cs"/>
              </a:rPr>
              <a:t>Sin embargo, los empleados que trabajan en la misma instalación tienen diferentes riesgos según la parte de la institución en la que trabajan y las tareas que realizan. El personal que brinda atención de cabecera a un paciente con COVID-19 tiene un mayor riesgo de infectarse en el trabajo que alguien que trabaja en la oficina de facturación.</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19</a:t>
            </a:fld>
            <a:endParaRPr lang="en-US"/>
          </a:p>
        </p:txBody>
      </p:sp>
    </p:spTree>
    <p:extLst>
      <p:ext uri="{BB962C8B-B14F-4D97-AF65-F5344CB8AC3E}">
        <p14:creationId xmlns:p14="http://schemas.microsoft.com/office/powerpoint/2010/main" val="336515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2</a:t>
            </a:fld>
            <a:endParaRPr lang="en-US"/>
          </a:p>
        </p:txBody>
      </p:sp>
    </p:spTree>
    <p:extLst>
      <p:ext uri="{BB962C8B-B14F-4D97-AF65-F5344CB8AC3E}">
        <p14:creationId xmlns:p14="http://schemas.microsoft.com/office/powerpoint/2010/main" val="2578828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B327DD3A-6BE3-4FBD-81BB-00A2967611A8}"/>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64C8F23A-0A0E-4A69-A907-6F6B579D4D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dirty="0"/>
              <a:t>Notas para el instructor: </a:t>
            </a:r>
          </a:p>
          <a:p>
            <a:endParaRPr lang="es-ES" dirty="0"/>
          </a:p>
          <a:p>
            <a:r>
              <a:rPr lang="es-ES" dirty="0"/>
              <a:t>Foto: Stanford.edu </a:t>
            </a:r>
          </a:p>
          <a:p>
            <a:endParaRPr lang="es-ES" dirty="0"/>
          </a:p>
          <a:p>
            <a:r>
              <a:rPr lang="es-ES" dirty="0"/>
              <a:t>Las ocupaciones de alto potencial de exposición son aquellas con alto potencial de exposición a altas concentraciones de fuentes conocidas o sospechosas de COVID-19 durante procedimientos médicos o de laboratorio específicos. Las altas concentraciones de coronavirus podrían resultar de actividades que generan aerosoles de fuentes conocidas o sospechosas. Un aerosol es un aerosol o neblina que se compone de partículas sólidas o líquidas.</a:t>
            </a:r>
          </a:p>
          <a:p>
            <a:endParaRPr lang="es-ES" dirty="0"/>
          </a:p>
          <a:p>
            <a:r>
              <a:rPr lang="es-ES" dirty="0"/>
              <a:t>Los ejemplos de procedimientos de trabajo que pueden producir aerosoles que podrían contener COVID-19 u otras partículas de coronavirus incluyen: Broncoscopia Inducción de esputo Trabajando con muestras en laboratorios Algunos procedimientos dentales Algunos procedimientos de autopsia.</a:t>
            </a:r>
          </a:p>
          <a:p>
            <a:endParaRPr lang="es-ES" dirty="0"/>
          </a:p>
          <a:p>
            <a:r>
              <a:rPr lang="es-ES" dirty="0"/>
              <a:t>Tenga en cuenta que la categoría de riesgo muy alto solo se aplica al personal que está cerca de la fuente de coronavirus.</a:t>
            </a:r>
          </a:p>
          <a:p>
            <a:endParaRPr lang="es-ES" dirty="0"/>
          </a:p>
          <a:p>
            <a:r>
              <a:rPr lang="es-ES" dirty="0"/>
              <a:t> NOTA: OSHA ha publicado un documento de orientación que tiene cuatro categorías de exposición diferentes: exposición muy alta, alta exposición, exposición media y baja exposición. El documento de OSHA: https://www.osha.gov/Publications/OSHA3990.pdf</a:t>
            </a:r>
            <a:endParaRPr lang="en-US" altLang="en-US" dirty="0">
              <a:latin typeface="Arial" panose="020B0604020202020204" pitchFamily="34" charset="0"/>
              <a:ea typeface="ＭＳ Ｐゴシック" panose="020B0600070205080204" pitchFamily="34" charset="-128"/>
            </a:endParaRPr>
          </a:p>
        </p:txBody>
      </p:sp>
      <p:sp>
        <p:nvSpPr>
          <p:cNvPr id="55300" name="Slide Number Placeholder 3">
            <a:extLst>
              <a:ext uri="{FF2B5EF4-FFF2-40B4-BE49-F238E27FC236}">
                <a16:creationId xmlns:a16="http://schemas.microsoft.com/office/drawing/2014/main" id="{38FD433C-CA71-4E19-B380-0538028BFA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57939DE-0855-413F-B03F-EF5F54014A8B}" type="slidenum">
              <a:rPr lang="en-US" altLang="en-US" sz="1200" baseline="0"/>
              <a:pPr/>
              <a:t>20</a:t>
            </a:fld>
            <a:endParaRPr lang="en-US" altLang="en-US" sz="1200" baseline="0" dirty="0"/>
          </a:p>
        </p:txBody>
      </p:sp>
    </p:spTree>
    <p:extLst>
      <p:ext uri="{BB962C8B-B14F-4D97-AF65-F5344CB8AC3E}">
        <p14:creationId xmlns:p14="http://schemas.microsoft.com/office/powerpoint/2010/main" val="262270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B327DD3A-6BE3-4FBD-81BB-00A2967611A8}"/>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64C8F23A-0A0E-4A69-A907-6F6B579D4D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altLang="en-US" b="1" noProof="0" dirty="0">
                <a:latin typeface="Arial" panose="020B0604020202020204" pitchFamily="34" charset="0"/>
                <a:ea typeface="ＭＳ Ｐゴシック" panose="020B0600070205080204" pitchFamily="34" charset="-128"/>
              </a:rPr>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u="none" noProof="0" dirty="0">
                <a:latin typeface="Arial" panose="020B0604020202020204" pitchFamily="34" charset="0"/>
                <a:ea typeface="ＭＳ Ｐゴシック" panose="020B0600070205080204" pitchFamily="34" charset="-128"/>
              </a:rPr>
              <a:t>Las</a:t>
            </a:r>
            <a:r>
              <a:rPr lang="es-NI" altLang="en-US" u="none" baseline="0" noProof="0" dirty="0">
                <a:latin typeface="Arial" panose="020B0604020202020204" pitchFamily="34" charset="0"/>
                <a:ea typeface="ＭＳ Ｐゴシック" panose="020B0600070205080204" pitchFamily="34" charset="-128"/>
              </a:rPr>
              <a:t> ocupaciones con alto </a:t>
            </a:r>
            <a:r>
              <a:rPr lang="es-NI" altLang="en-US" u="none" noProof="0" dirty="0">
                <a:latin typeface="Arial" panose="020B0604020202020204" pitchFamily="34" charset="0"/>
                <a:ea typeface="ＭＳ Ｐゴシック" panose="020B0600070205080204" pitchFamily="34" charset="-128"/>
              </a:rPr>
              <a:t>potencial de</a:t>
            </a:r>
            <a:r>
              <a:rPr lang="es-NI" altLang="en-US" u="none" baseline="0" noProof="0" dirty="0">
                <a:latin typeface="Arial" panose="020B0604020202020204" pitchFamily="34" charset="0"/>
                <a:ea typeface="ＭＳ Ｐゴシック" panose="020B0600070205080204" pitchFamily="34" charset="-128"/>
              </a:rPr>
              <a:t> exposición son aquéllas con alto potencial de exposición a fuentes conocidas o sospechosas de coronavirus. </a:t>
            </a:r>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Los</a:t>
            </a:r>
            <a:r>
              <a:rPr lang="es-NI" altLang="en-US" baseline="0" noProof="0" dirty="0">
                <a:latin typeface="Arial" panose="020B0604020202020204" pitchFamily="34" charset="0"/>
                <a:ea typeface="ＭＳ Ｐゴシック" panose="020B0600070205080204" pitchFamily="34" charset="-128"/>
              </a:rPr>
              <a:t> trabajos en esta categoría incluyen</a:t>
            </a:r>
            <a:r>
              <a:rPr lang="es-NI" altLang="en-US" noProof="0" dirty="0">
                <a:latin typeface="Arial" panose="020B0604020202020204" pitchFamily="34" charset="0"/>
                <a:ea typeface="ＭＳ Ｐゴシック" panose="020B0600070205080204" pitchFamily="34" charset="-128"/>
              </a:rPr>
              <a:t>:</a:t>
            </a:r>
          </a:p>
          <a:p>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Personal de </a:t>
            </a:r>
            <a:r>
              <a:rPr lang="es-NI" altLang="en-US" dirty="0">
                <a:latin typeface="Arial" panose="020B0604020202020204" pitchFamily="34" charset="0"/>
                <a:ea typeface="ＭＳ Ｐゴシック" panose="020B0600070205080204" pitchFamily="34" charset="-128"/>
              </a:rPr>
              <a:t>salud y de </a:t>
            </a:r>
            <a:r>
              <a:rPr lang="es-NI" altLang="en-US" noProof="0" dirty="0">
                <a:latin typeface="Arial" panose="020B0604020202020204" pitchFamily="34" charset="0"/>
                <a:ea typeface="ＭＳ Ｐゴシック" panose="020B0600070205080204" pitchFamily="34" charset="-128"/>
              </a:rPr>
              <a:t>apoyo</a:t>
            </a:r>
            <a:r>
              <a:rPr lang="es-NI" altLang="en-US" baseline="0" noProof="0" dirty="0">
                <a:latin typeface="Arial" panose="020B0604020202020204" pitchFamily="34" charset="0"/>
                <a:ea typeface="ＭＳ Ｐゴシック" panose="020B0600070205080204" pitchFamily="34" charset="-128"/>
              </a:rPr>
              <a:t> expuestos a pacientes conocidos o sospechosos de ser portadores del COVID-19. Por ejemplo médicos, enfermeras y otro personal hospitalario que debe entrar a las habitaciones de los pacientes.</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Personal que</a:t>
            </a:r>
            <a:r>
              <a:rPr lang="es-NI" altLang="en-US" baseline="0" noProof="0" dirty="0">
                <a:latin typeface="Arial" panose="020B0604020202020204" pitchFamily="34" charset="0"/>
                <a:ea typeface="ＭＳ Ｐゴシック" panose="020B0600070205080204" pitchFamily="34" charset="-128"/>
              </a:rPr>
              <a:t> participa en e</a:t>
            </a:r>
            <a:r>
              <a:rPr lang="es-NI" altLang="en-US" noProof="0" dirty="0">
                <a:latin typeface="Arial" panose="020B0604020202020204" pitchFamily="34" charset="0"/>
                <a:ea typeface="ＭＳ Ｐゴシック" panose="020B0600070205080204" pitchFamily="34" charset="-128"/>
              </a:rPr>
              <a:t>l transporte médico de pacientes conocidos o sospechosos en vehículos encerrados, como los técnicos en emergencias médicas. </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Las</a:t>
            </a:r>
            <a:r>
              <a:rPr lang="es-NI" altLang="en-US" baseline="0" noProof="0" dirty="0">
                <a:latin typeface="Arial" panose="020B0604020202020204" pitchFamily="34" charset="0"/>
                <a:ea typeface="ＭＳ Ｐゴシック" panose="020B0600070205080204" pitchFamily="34" charset="-128"/>
              </a:rPr>
              <a:t> obligaciones laborales consideradas de alto riesgo para el COVID</a:t>
            </a:r>
            <a:r>
              <a:rPr lang="es-NI" altLang="en-US" noProof="0" dirty="0">
                <a:latin typeface="Arial" panose="020B0604020202020204" pitchFamily="34" charset="0"/>
                <a:ea typeface="ＭＳ Ｐゴシック" panose="020B0600070205080204" pitchFamily="34" charset="-128"/>
              </a:rPr>
              <a:t>-19 pueden darse fuera de un establecimiento de salud. Por ejemplo, el personal que trata a reclusos que se sabe o se sospecha tienen COVID-19</a:t>
            </a:r>
            <a:r>
              <a:rPr lang="es-NI" altLang="en-US" baseline="0" noProof="0" dirty="0">
                <a:latin typeface="Arial" panose="020B0604020202020204" pitchFamily="34" charset="0"/>
                <a:ea typeface="ＭＳ Ｐゴシック" panose="020B0600070205080204" pitchFamily="34" charset="-128"/>
              </a:rPr>
              <a:t> en un ambiente de atención de salud en una prisión tendría un riesgo similar a los que cuidan pacientes en un hospital. Si el centro correccional remite reclusos enfermos a otro centro, el personal involucrado en el transporte de los presos</a:t>
            </a:r>
            <a:r>
              <a:rPr lang="es-NI" altLang="en-US" noProof="0" dirty="0">
                <a:latin typeface="Arial" panose="020B0604020202020204" pitchFamily="34" charset="0"/>
                <a:ea typeface="ＭＳ Ｐゴシック" panose="020B0600070205080204" pitchFamily="34" charset="-128"/>
              </a:rPr>
              <a:t> </a:t>
            </a:r>
            <a:r>
              <a:rPr lang="es-NI" altLang="en-US" baseline="0" noProof="0" dirty="0">
                <a:latin typeface="Arial" panose="020B0604020202020204" pitchFamily="34" charset="0"/>
                <a:ea typeface="ＭＳ Ｐゴシック" panose="020B0600070205080204" pitchFamily="34" charset="-128"/>
              </a:rPr>
              <a:t>estaría efectuando una función de transporte médico</a:t>
            </a:r>
            <a:r>
              <a:rPr lang="es-NI" altLang="en-US" noProof="0" dirty="0">
                <a:latin typeface="Arial" panose="020B0604020202020204" pitchFamily="34" charset="0"/>
                <a:ea typeface="ＭＳ Ｐゴシック" panose="020B0600070205080204" pitchFamily="34" charset="-128"/>
              </a:rPr>
              <a:t>.</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El potencial de exposición</a:t>
            </a:r>
            <a:r>
              <a:rPr lang="es-NI" altLang="en-US" baseline="0" noProof="0" dirty="0">
                <a:latin typeface="Arial" panose="020B0604020202020204" pitchFamily="34" charset="0"/>
                <a:ea typeface="ＭＳ Ｐゴシック" panose="020B0600070205080204" pitchFamily="34" charset="-128"/>
              </a:rPr>
              <a:t> alta incluye a trabajadores de limpieza ambiental asignados a limpiar y desinfectar edificios y otros lugares, equipo y materiales donde ha habido casos conocidos de COVID-19.</a:t>
            </a:r>
            <a:r>
              <a:rPr lang="es-NI" altLang="en-US" noProof="0" dirty="0">
                <a:latin typeface="Arial" panose="020B0604020202020204" pitchFamily="34" charset="0"/>
                <a:ea typeface="ＭＳ Ｐゴシック" panose="020B0600070205080204" pitchFamily="34" charset="-128"/>
              </a:rPr>
              <a:t> </a:t>
            </a:r>
          </a:p>
          <a:p>
            <a:endParaRPr lang="en-US" altLang="en-US" dirty="0">
              <a:latin typeface="Arial" panose="020B0604020202020204" pitchFamily="34" charset="0"/>
              <a:ea typeface="ＭＳ Ｐゴシック" panose="020B0600070205080204" pitchFamily="34" charset="-128"/>
            </a:endParaRPr>
          </a:p>
        </p:txBody>
      </p:sp>
      <p:sp>
        <p:nvSpPr>
          <p:cNvPr id="55300" name="Slide Number Placeholder 3">
            <a:extLst>
              <a:ext uri="{FF2B5EF4-FFF2-40B4-BE49-F238E27FC236}">
                <a16:creationId xmlns:a16="http://schemas.microsoft.com/office/drawing/2014/main" id="{38FD433C-CA71-4E19-B380-0538028BFA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57939DE-0855-413F-B03F-EF5F54014A8B}" type="slidenum">
              <a:rPr lang="en-US" altLang="en-US" sz="1200" baseline="0"/>
              <a:pPr/>
              <a:t>21</a:t>
            </a:fld>
            <a:endParaRPr lang="en-US" altLang="en-US" sz="1200" baseline="0" dirty="0"/>
          </a:p>
        </p:txBody>
      </p:sp>
    </p:spTree>
    <p:extLst>
      <p:ext uri="{BB962C8B-B14F-4D97-AF65-F5344CB8AC3E}">
        <p14:creationId xmlns:p14="http://schemas.microsoft.com/office/powerpoint/2010/main" val="262270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a:t>
            </a:r>
          </a:p>
          <a:p>
            <a:endParaRPr lang="es-ES" dirty="0"/>
          </a:p>
          <a:p>
            <a:r>
              <a:rPr lang="es-ES" dirty="0"/>
              <a:t>El potencial medio para ocupaciones de exposición son aquellos que tienen contacto público o contacto con materiales, equipos o superficies que pueden estar contaminados. Esta categoría refleja la comprensión de que el virus puede ser transmitido por personas que no tienen síntomas. Algunas personas con síntomas también pueden ignorar las advertencias de salud pública sobre el autoaislamiento o pueden tener poco o ningún apoyo para obtener los bienes y servicios necesarios. </a:t>
            </a:r>
          </a:p>
          <a:p>
            <a:r>
              <a:rPr lang="es-ES" dirty="0"/>
              <a:t>Foto de Al Brown</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22</a:t>
            </a:fld>
            <a:endParaRPr lang="en-US"/>
          </a:p>
        </p:txBody>
      </p:sp>
    </p:spTree>
    <p:extLst>
      <p:ext uri="{BB962C8B-B14F-4D97-AF65-F5344CB8AC3E}">
        <p14:creationId xmlns:p14="http://schemas.microsoft.com/office/powerpoint/2010/main" val="1464498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6D2806EA-9C1B-4B42-893A-007BB28CB163}"/>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4BF326A-D240-4833-8FD9-6EB08E35ED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altLang="en-US" b="1" noProof="0" dirty="0">
                <a:latin typeface="Arial" panose="020B0604020202020204" pitchFamily="34" charset="0"/>
                <a:ea typeface="ＭＳ Ｐゴシック" panose="020B0600070205080204" pitchFamily="34" charset="-128"/>
              </a:rPr>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sz="1200" noProof="0" dirty="0"/>
              <a:t>Las ocupaciones con un </a:t>
            </a:r>
            <a:r>
              <a:rPr lang="es-NI" altLang="en-US" sz="1200" u="none" noProof="0" dirty="0"/>
              <a:t>bajo potencial de exposición </a:t>
            </a:r>
            <a:r>
              <a:rPr lang="es-NI" altLang="en-US" sz="1200" noProof="0" dirty="0"/>
              <a:t>son aquéllas que no requieren el contacto con personas que se conoce están infectadas con el coronavirus, ni requieren el contacto cercano</a:t>
            </a:r>
            <a:r>
              <a:rPr lang="es-NI" altLang="en-US" sz="1200" baseline="0" noProof="0" dirty="0"/>
              <a:t> y frecuente con el público, por ejemplo trabajadores de oficina o trabajadores de la construcción. Sin embargo, en las comunidades con infección generalizada, todo ambiente donde se congregan </a:t>
            </a:r>
            <a:r>
              <a:rPr lang="es-NI" altLang="en-US" sz="1200" baseline="0" dirty="0"/>
              <a:t>las personas podría ser afectado. </a:t>
            </a:r>
            <a:endParaRPr lang="en-US" altLang="en-US" dirty="0">
              <a:latin typeface="Arial" panose="020B0604020202020204" pitchFamily="34" charset="0"/>
              <a:ea typeface="ＭＳ Ｐゴシック" panose="020B0600070205080204" pitchFamily="34" charset="-128"/>
            </a:endParaRPr>
          </a:p>
        </p:txBody>
      </p:sp>
      <p:sp>
        <p:nvSpPr>
          <p:cNvPr id="59399" name="Slide Number Placeholder 6">
            <a:extLst>
              <a:ext uri="{FF2B5EF4-FFF2-40B4-BE49-F238E27FC236}">
                <a16:creationId xmlns:a16="http://schemas.microsoft.com/office/drawing/2014/main" id="{97048066-B4CA-41F8-AC66-60F37B1257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5E55F24F-BAA3-4AED-BCAC-BF745C113E06}" type="slidenum">
              <a:rPr lang="en-US" altLang="en-US" sz="1200" baseline="0"/>
              <a:pPr/>
              <a:t>23</a:t>
            </a:fld>
            <a:endParaRPr lang="en-US" altLang="en-US" sz="1200" baseline="0" dirty="0"/>
          </a:p>
        </p:txBody>
      </p:sp>
    </p:spTree>
    <p:extLst>
      <p:ext uri="{BB962C8B-B14F-4D97-AF65-F5344CB8AC3E}">
        <p14:creationId xmlns:p14="http://schemas.microsoft.com/office/powerpoint/2010/main" val="2652615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903C989-F14A-4B59-B3C1-AAA0F2EF943F}"/>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4586ECF8-85DA-49C7-A9D4-3C12588E4E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n-US" altLang="en-US" dirty="0">
              <a:latin typeface="Arial" panose="020B0604020202020204" pitchFamily="34" charset="0"/>
              <a:ea typeface="ＭＳ Ｐゴシック" panose="020B0600070205080204" pitchFamily="34" charset="-128"/>
            </a:endParaRPr>
          </a:p>
          <a:p>
            <a:r>
              <a:rPr lang="es-ES" dirty="0"/>
              <a:t>En este módulo abordamos la preparación en el lugar de trabajo, el impacto de la pandemia en los trabajadores y sus familias, la higiene básica y el distanciamiento social, los elementos clave de un plan de lugar de trabajo, las normas relevantes de OSHA, la descontaminación, el uso de EPP y respiradores y los métodos clave de prevención.</a:t>
            </a:r>
            <a:endParaRPr lang="en-US" altLang="en-US" dirty="0">
              <a:latin typeface="Arial" panose="020B0604020202020204" pitchFamily="34" charset="0"/>
              <a:ea typeface="ＭＳ Ｐゴシック" panose="020B0600070205080204" pitchFamily="34" charset="-128"/>
            </a:endParaRPr>
          </a:p>
        </p:txBody>
      </p:sp>
      <p:sp>
        <p:nvSpPr>
          <p:cNvPr id="71687" name="Slide Number Placeholder 6">
            <a:extLst>
              <a:ext uri="{FF2B5EF4-FFF2-40B4-BE49-F238E27FC236}">
                <a16:creationId xmlns:a16="http://schemas.microsoft.com/office/drawing/2014/main" id="{16706837-9358-4327-AA75-705EFC3270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BE2D1728-6A22-481E-896D-9EF9C792E88B}" type="slidenum">
              <a:rPr lang="en-US" altLang="en-US" sz="1200" baseline="0"/>
              <a:pPr/>
              <a:t>25</a:t>
            </a:fld>
            <a:endParaRPr lang="en-US" altLang="en-US" sz="1200" baseline="0" dirty="0"/>
          </a:p>
        </p:txBody>
      </p:sp>
    </p:spTree>
    <p:extLst>
      <p:ext uri="{BB962C8B-B14F-4D97-AF65-F5344CB8AC3E}">
        <p14:creationId xmlns:p14="http://schemas.microsoft.com/office/powerpoint/2010/main" val="253618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dirty="0"/>
              <a:t>Notas para el instructor:</a:t>
            </a:r>
          </a:p>
          <a:p>
            <a:endParaRPr lang="en-US" dirty="0"/>
          </a:p>
          <a:p>
            <a:r>
              <a:rPr lang="es-ES" dirty="0"/>
              <a:t>Todos los empleadores deben desarrollar planes escritos para desastres con el aporte de todas las partes interesadas del lugar de trabajo. Estos planes deben revisarse y modificarse con base en el conocimiento de las amenazas actuales y las lecciones aprendidas durante desastres anteriores.</a:t>
            </a:r>
            <a:endParaRPr lang="es-NI" noProof="0" dirty="0"/>
          </a:p>
          <a:p>
            <a:endParaRPr lang="es-NI" noProof="0" dirty="0"/>
          </a:p>
          <a:p>
            <a:r>
              <a:rPr lang="es-NI" noProof="0" dirty="0"/>
              <a:t>CDC, </a:t>
            </a:r>
            <a:r>
              <a:rPr lang="es-NI" i="1" noProof="0" dirty="0" err="1"/>
              <a:t>Get</a:t>
            </a:r>
            <a:r>
              <a:rPr lang="es-NI" i="1" noProof="0" dirty="0"/>
              <a:t> </a:t>
            </a:r>
            <a:r>
              <a:rPr lang="es-NI" i="1" noProof="0" dirty="0" err="1"/>
              <a:t>Your</a:t>
            </a:r>
            <a:r>
              <a:rPr lang="es-NI" i="1" noProof="0" dirty="0"/>
              <a:t> </a:t>
            </a:r>
            <a:r>
              <a:rPr lang="es-NI" i="1" noProof="0" dirty="0" err="1"/>
              <a:t>Workplace</a:t>
            </a:r>
            <a:r>
              <a:rPr lang="es-NI" i="1" noProof="0" dirty="0"/>
              <a:t> </a:t>
            </a:r>
            <a:r>
              <a:rPr lang="es-NI" i="1" noProof="0" dirty="0" err="1"/>
              <a:t>Ready</a:t>
            </a:r>
            <a:r>
              <a:rPr lang="es-NI" i="1" noProof="0" dirty="0"/>
              <a:t> </a:t>
            </a:r>
            <a:r>
              <a:rPr lang="es-NI" i="1" noProof="0" dirty="0" err="1"/>
              <a:t>for</a:t>
            </a:r>
            <a:r>
              <a:rPr lang="es-NI" i="1" noProof="0" dirty="0"/>
              <a:t> </a:t>
            </a:r>
            <a:r>
              <a:rPr lang="es-NI" i="1" noProof="0" dirty="0" err="1"/>
              <a:t>Pandemic</a:t>
            </a:r>
            <a:r>
              <a:rPr lang="es-NI" i="1" noProof="0" dirty="0"/>
              <a:t> Flu</a:t>
            </a:r>
            <a:r>
              <a:rPr lang="es-NI" noProof="0" dirty="0"/>
              <a:t>, 2017, </a:t>
            </a:r>
            <a:r>
              <a:rPr lang="es-NI" noProof="0" dirty="0">
                <a:hlinkClick r:id="rId3"/>
              </a:rPr>
              <a:t>https://www.cdc.gov/nonpharmaceutical-interventions/pdf/gr-pan-flu-work-set.pdf</a:t>
            </a:r>
            <a:endParaRPr lang="es-NI" noProof="0" dirty="0"/>
          </a:p>
          <a:p>
            <a:r>
              <a:rPr lang="es-NI" noProof="0" dirty="0"/>
              <a:t>OSHA, </a:t>
            </a:r>
            <a:r>
              <a:rPr lang="en-US" i="1" dirty="0"/>
              <a:t>Guidance on Preparing for an Influenza Pandemic</a:t>
            </a:r>
            <a:r>
              <a:rPr lang="en-US" dirty="0"/>
              <a:t> (</a:t>
            </a:r>
            <a:r>
              <a:rPr lang="es-NI" noProof="0" dirty="0"/>
              <a:t>Guía</a:t>
            </a:r>
            <a:r>
              <a:rPr lang="es-NI" baseline="0" noProof="0" dirty="0"/>
              <a:t> sobre la preparación para una pandemia de influenza)</a:t>
            </a:r>
            <a:r>
              <a:rPr lang="es-NI" noProof="0" dirty="0"/>
              <a:t>, OSHA 3327-02N 2007, </a:t>
            </a:r>
            <a:r>
              <a:rPr lang="es-NI" noProof="0" dirty="0">
                <a:hlinkClick r:id="rId4"/>
              </a:rPr>
              <a:t>https://www.osha.gov/Publications/OSHA3327pandemic.pdf</a:t>
            </a:r>
            <a:endParaRPr lang="es-NI" noProof="0" dirty="0"/>
          </a:p>
          <a:p>
            <a:r>
              <a:rPr lang="es-NI" noProof="0" dirty="0"/>
              <a:t>OSHA, </a:t>
            </a:r>
            <a:r>
              <a:rPr lang="en-US" i="1" dirty="0"/>
              <a:t>Guidance on Preparing Workplaces for COVID-19</a:t>
            </a:r>
            <a:r>
              <a:rPr lang="en-US" dirty="0"/>
              <a:t> (</a:t>
            </a:r>
            <a:r>
              <a:rPr lang="es-NI" noProof="0" dirty="0"/>
              <a:t>Guía</a:t>
            </a:r>
            <a:r>
              <a:rPr lang="es-NI" baseline="0" noProof="0" dirty="0"/>
              <a:t> sobre la preparación de los lugares de trabajo para el virus </a:t>
            </a:r>
            <a:r>
              <a:rPr lang="es-NI" i="0" noProof="0" dirty="0"/>
              <a:t>COVID-19)</a:t>
            </a:r>
            <a:r>
              <a:rPr lang="es-NI" noProof="0" dirty="0"/>
              <a:t>, OSHA 3990-03 2020, </a:t>
            </a:r>
            <a:r>
              <a:rPr lang="es-NI" noProof="0" dirty="0">
                <a:hlinkClick r:id="rId5"/>
              </a:rPr>
              <a:t>https://www.osha.gov/Publications/OSHA3990.pdf</a:t>
            </a:r>
            <a:endParaRPr lang="es-NI" noProof="0" dirty="0"/>
          </a:p>
          <a:p>
            <a:endParaRPr lang="es-NI" noProof="0" dirty="0"/>
          </a:p>
          <a:p>
            <a:r>
              <a:rPr lang="es-NI" noProof="0" dirty="0"/>
              <a:t>Si</a:t>
            </a:r>
            <a:r>
              <a:rPr lang="es-NI" baseline="0" noProof="0" dirty="0"/>
              <a:t> bien los detalles sobre preparación y respuesta van más allá de esta breve capacitación de sensibilización, los sitios arriba señalados tienen guías excelentes sobre estos temas.</a:t>
            </a:r>
            <a:endParaRPr lang="es-NI" noProof="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26</a:t>
            </a:fld>
            <a:endParaRPr lang="en-US" altLang="en-US" dirty="0"/>
          </a:p>
        </p:txBody>
      </p:sp>
    </p:spTree>
    <p:extLst>
      <p:ext uri="{BB962C8B-B14F-4D97-AF65-F5344CB8AC3E}">
        <p14:creationId xmlns:p14="http://schemas.microsoft.com/office/powerpoint/2010/main" val="3636063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noProof="0" dirty="0"/>
          </a:p>
          <a:p>
            <a:r>
              <a:rPr lang="es-NI" noProof="0" dirty="0"/>
              <a:t>Cada</a:t>
            </a:r>
            <a:r>
              <a:rPr lang="es-NI" baseline="0" noProof="0" dirty="0"/>
              <a:t> estado tiene su propia ley de compensación al trabajador. Esto podría ser pertinente si un trabajador es expuesto al </a:t>
            </a:r>
            <a:r>
              <a:rPr lang="es-NI" noProof="0" dirty="0"/>
              <a:t>SARS CoV-2 y se enferma en el trabajo. </a:t>
            </a:r>
          </a:p>
          <a:p>
            <a:endParaRPr lang="en-US" dirty="0"/>
          </a:p>
          <a:p>
            <a:r>
              <a:rPr lang="es-ES" dirty="0"/>
              <a:t>Varios estados ya han modificado sus sistemas de compensación de trabajadores para presumir que ciertos trabajadores que tienen COVID-19 lo obtuvieron en el trabajo, como atención médica, EMS y aplicación de la ley. Alaska, Minnesota e Illinois se encuentran entre los estados que hacen este cambio.</a:t>
            </a:r>
            <a:endParaRPr lang="en-US"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27</a:t>
            </a:fld>
            <a:endParaRPr lang="en-US" altLang="en-US" dirty="0"/>
          </a:p>
        </p:txBody>
      </p:sp>
    </p:spTree>
    <p:extLst>
      <p:ext uri="{BB962C8B-B14F-4D97-AF65-F5344CB8AC3E}">
        <p14:creationId xmlns:p14="http://schemas.microsoft.com/office/powerpoint/2010/main" val="2017002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02D79CC-B078-4FEA-B388-BE32FA5CD1EE}"/>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7C8A1710-6DA0-4356-86DE-E891DAA9A0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s-NI" sz="1100" b="1" noProof="0" dirty="0"/>
              <a:t>Notas para el instructor:</a:t>
            </a:r>
          </a:p>
          <a:p>
            <a:pPr>
              <a:lnSpc>
                <a:spcPct val="90000"/>
              </a:lnSpc>
            </a:pPr>
            <a:endParaRPr lang="es-NI" altLang="en-US" sz="1100" noProof="0" dirty="0">
              <a:solidFill>
                <a:schemeClr val="tx1"/>
              </a:solidFill>
              <a:latin typeface="Arial" panose="020B0604020202020204" pitchFamily="34" charset="0"/>
              <a:ea typeface="ＭＳ Ｐゴシック" panose="020B0600070205080204" pitchFamily="34" charset="-128"/>
            </a:endParaRPr>
          </a:p>
          <a:p>
            <a:pPr>
              <a:lnSpc>
                <a:spcPct val="90000"/>
              </a:lnSpc>
            </a:pPr>
            <a:r>
              <a:rPr lang="es-NI" altLang="en-US" sz="1100" noProof="0" dirty="0">
                <a:solidFill>
                  <a:schemeClr val="tx1"/>
                </a:solidFill>
                <a:latin typeface="Arial" panose="020B0604020202020204" pitchFamily="34" charset="0"/>
                <a:ea typeface="ＭＳ Ｐゴシック" panose="020B0600070205080204" pitchFamily="34" charset="-128"/>
              </a:rPr>
              <a:t>Independientemente del potencial de exposición, hay varios pasos que todos podemos dar para disminuir</a:t>
            </a:r>
            <a:r>
              <a:rPr lang="es-NI" altLang="en-US" sz="1100" baseline="0" noProof="0" dirty="0">
                <a:solidFill>
                  <a:schemeClr val="tx1"/>
                </a:solidFill>
                <a:latin typeface="Arial" panose="020B0604020202020204" pitchFamily="34" charset="0"/>
                <a:ea typeface="ＭＳ Ｐゴシック" panose="020B0600070205080204" pitchFamily="34" charset="-128"/>
              </a:rPr>
              <a:t> las probabilidades de enfermarnos o propagar el </a:t>
            </a:r>
            <a:r>
              <a:rPr lang="es-NI" altLang="en-US" sz="1100" noProof="0" dirty="0">
                <a:solidFill>
                  <a:schemeClr val="tx1"/>
                </a:solidFill>
                <a:latin typeface="Arial" panose="020B0604020202020204" pitchFamily="34" charset="0"/>
                <a:ea typeface="ＭＳ Ｐゴシック" panose="020B0600070205080204" pitchFamily="34" charset="-128"/>
              </a:rPr>
              <a:t>COVID-19 en el trabajo.</a:t>
            </a:r>
          </a:p>
          <a:p>
            <a:pPr>
              <a:lnSpc>
                <a:spcPct val="90000"/>
              </a:lnSpc>
            </a:pPr>
            <a:endParaRPr lang="es-NI" altLang="en-US" sz="1100" noProof="0" dirty="0">
              <a:solidFill>
                <a:schemeClr val="tx1"/>
              </a:solidFill>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Quédese en casa si está</a:t>
            </a:r>
            <a:r>
              <a:rPr lang="es-NI" altLang="en-US" sz="1100" baseline="0" noProof="0" dirty="0">
                <a:solidFill>
                  <a:schemeClr val="tx1"/>
                </a:solidFill>
                <a:latin typeface="Arial" panose="020B0604020202020204" pitchFamily="34" charset="0"/>
                <a:ea typeface="ＭＳ Ｐゴシック" panose="020B0600070205080204" pitchFamily="34" charset="-128"/>
              </a:rPr>
              <a:t> enfermo</a:t>
            </a:r>
            <a:r>
              <a:rPr lang="es-NI" altLang="en-US" sz="1100" noProof="0" dirty="0">
                <a:solidFill>
                  <a:schemeClr val="tx1"/>
                </a:solidFill>
                <a:latin typeface="Arial" panose="020B0604020202020204" pitchFamily="34" charset="0"/>
                <a:ea typeface="ＭＳ Ｐゴシック" panose="020B0600070205080204" pitchFamily="34" charset="-128"/>
              </a:rPr>
              <a:t>.</a:t>
            </a: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Lávese las manos con frecuencia con agua y jabón durante 20 segundos o use un </a:t>
            </a:r>
            <a:r>
              <a:rPr lang="es-NI" altLang="en-US" sz="1100" i="1" noProof="0" dirty="0" err="1">
                <a:solidFill>
                  <a:schemeClr val="tx1"/>
                </a:solidFill>
                <a:latin typeface="Arial" panose="020B0604020202020204" pitchFamily="34" charset="0"/>
                <a:ea typeface="ＭＳ Ｐゴシック" panose="020B0600070205080204" pitchFamily="34" charset="-128"/>
              </a:rPr>
              <a:t>hand</a:t>
            </a:r>
            <a:r>
              <a:rPr lang="es-NI" altLang="en-US" sz="1100" i="1" noProof="0" dirty="0">
                <a:solidFill>
                  <a:schemeClr val="tx1"/>
                </a:solidFill>
                <a:latin typeface="Arial" panose="020B0604020202020204" pitchFamily="34" charset="0"/>
                <a:ea typeface="ＭＳ Ｐゴシック" panose="020B0600070205080204" pitchFamily="34" charset="-128"/>
              </a:rPr>
              <a:t> </a:t>
            </a:r>
            <a:r>
              <a:rPr lang="es-NI" altLang="en-US" sz="1100" i="1" noProof="0" dirty="0" err="1">
                <a:solidFill>
                  <a:schemeClr val="tx1"/>
                </a:solidFill>
                <a:latin typeface="Arial" panose="020B0604020202020204" pitchFamily="34" charset="0"/>
                <a:ea typeface="ＭＳ Ｐゴシック" panose="020B0600070205080204" pitchFamily="34" charset="-128"/>
              </a:rPr>
              <a:t>sanitizer</a:t>
            </a:r>
            <a:r>
              <a:rPr lang="es-NI" altLang="en-US" sz="1100" noProof="0" dirty="0">
                <a:solidFill>
                  <a:schemeClr val="tx1"/>
                </a:solidFill>
                <a:latin typeface="Arial" panose="020B0604020202020204" pitchFamily="34" charset="0"/>
                <a:ea typeface="ＭＳ Ｐゴシック" panose="020B0600070205080204" pitchFamily="34" charset="-128"/>
              </a:rPr>
              <a:t> (desinfectante) si no hay agua y jabón disponibles. </a:t>
            </a: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Evite</a:t>
            </a:r>
            <a:r>
              <a:rPr lang="es-NI" altLang="en-US" sz="1100" baseline="0" noProof="0" dirty="0">
                <a:solidFill>
                  <a:schemeClr val="tx1"/>
                </a:solidFill>
                <a:latin typeface="Arial" panose="020B0604020202020204" pitchFamily="34" charset="0"/>
                <a:ea typeface="ＭＳ Ｐゴシック" panose="020B0600070205080204" pitchFamily="34" charset="-128"/>
              </a:rPr>
              <a:t> tocarse la nariz, boca y ojos. </a:t>
            </a:r>
            <a:endParaRPr lang="es-NI" altLang="en-US" sz="1100" noProof="0" dirty="0">
              <a:solidFill>
                <a:schemeClr val="tx1"/>
              </a:solidFill>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Al</a:t>
            </a:r>
            <a:r>
              <a:rPr lang="es-NI" altLang="en-US" sz="1100" baseline="0" noProof="0" dirty="0">
                <a:solidFill>
                  <a:schemeClr val="tx1"/>
                </a:solidFill>
                <a:latin typeface="Arial" panose="020B0604020202020204" pitchFamily="34" charset="0"/>
                <a:ea typeface="ＭＳ Ｐゴシック" panose="020B0600070205080204" pitchFamily="34" charset="-128"/>
              </a:rPr>
              <a:t> toser y estornudar cúbrase con un pañuelo desechable, o tosa y estornude dentro de la parte de arriba de su manga. </a:t>
            </a:r>
            <a:endParaRPr lang="es-NI" altLang="en-US" sz="1100" noProof="0" dirty="0">
              <a:solidFill>
                <a:schemeClr val="tx1"/>
              </a:solidFill>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Elimine los pañuelos desechables en recipientes de basura del tipo que no requieren</a:t>
            </a:r>
            <a:r>
              <a:rPr lang="es-NI" altLang="en-US" sz="1100" baseline="0" noProof="0" dirty="0">
                <a:solidFill>
                  <a:schemeClr val="tx1"/>
                </a:solidFill>
                <a:latin typeface="Arial" panose="020B0604020202020204" pitchFamily="34" charset="0"/>
                <a:ea typeface="ＭＳ Ｐゴシック" panose="020B0600070205080204" pitchFamily="34" charset="-128"/>
              </a:rPr>
              <a:t> el uso de las manos. </a:t>
            </a:r>
            <a:endParaRPr lang="es-NI" altLang="en-US" sz="1100" noProof="0" dirty="0">
              <a:solidFill>
                <a:schemeClr val="tx1"/>
              </a:solidFill>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Lávese</a:t>
            </a:r>
            <a:r>
              <a:rPr lang="es-NI" altLang="en-US" sz="1100" baseline="0" noProof="0" dirty="0">
                <a:solidFill>
                  <a:schemeClr val="tx1"/>
                </a:solidFill>
                <a:latin typeface="Arial" panose="020B0604020202020204" pitchFamily="34" charset="0"/>
                <a:ea typeface="ＭＳ Ｐゴシック" panose="020B0600070205080204" pitchFamily="34" charset="-128"/>
              </a:rPr>
              <a:t> las manos o use un </a:t>
            </a:r>
            <a:r>
              <a:rPr lang="es-NI" altLang="en-US" sz="1100" i="1" noProof="0" dirty="0" err="1">
                <a:solidFill>
                  <a:schemeClr val="tx1"/>
                </a:solidFill>
                <a:latin typeface="Arial" panose="020B0604020202020204" pitchFamily="34" charset="0"/>
                <a:ea typeface="ＭＳ Ｐゴシック" panose="020B0600070205080204" pitchFamily="34" charset="-128"/>
              </a:rPr>
              <a:t>hand</a:t>
            </a:r>
            <a:r>
              <a:rPr lang="es-NI" altLang="en-US" sz="1100" i="1" noProof="0" dirty="0">
                <a:solidFill>
                  <a:schemeClr val="tx1"/>
                </a:solidFill>
                <a:latin typeface="Arial" panose="020B0604020202020204" pitchFamily="34" charset="0"/>
                <a:ea typeface="ＭＳ Ｐゴシック" panose="020B0600070205080204" pitchFamily="34" charset="-128"/>
              </a:rPr>
              <a:t> </a:t>
            </a:r>
            <a:r>
              <a:rPr lang="es-NI" altLang="en-US" sz="1100" i="1" noProof="0" dirty="0" err="1">
                <a:solidFill>
                  <a:schemeClr val="tx1"/>
                </a:solidFill>
                <a:latin typeface="Arial" panose="020B0604020202020204" pitchFamily="34" charset="0"/>
                <a:ea typeface="ＭＳ Ｐゴシック" panose="020B0600070205080204" pitchFamily="34" charset="-128"/>
              </a:rPr>
              <a:t>sanitizer</a:t>
            </a:r>
            <a:r>
              <a:rPr lang="es-NI" altLang="en-US" sz="1100" baseline="0" noProof="0" dirty="0">
                <a:solidFill>
                  <a:schemeClr val="tx1"/>
                </a:solidFill>
                <a:latin typeface="Arial" panose="020B0604020202020204" pitchFamily="34" charset="0"/>
                <a:ea typeface="ＭＳ Ｐゴシック" panose="020B0600070205080204" pitchFamily="34" charset="-128"/>
              </a:rPr>
              <a:t> </a:t>
            </a:r>
            <a:r>
              <a:rPr lang="es-NI" altLang="en-US" sz="1100" noProof="0" dirty="0">
                <a:solidFill>
                  <a:schemeClr val="tx1"/>
                </a:solidFill>
                <a:latin typeface="Arial" panose="020B0604020202020204" pitchFamily="34" charset="0"/>
                <a:ea typeface="ＭＳ Ｐゴシック" panose="020B0600070205080204" pitchFamily="34" charset="-128"/>
              </a:rPr>
              <a:t>(</a:t>
            </a:r>
            <a:r>
              <a:rPr lang="es-NI" altLang="en-US" sz="1100" baseline="0" noProof="0" dirty="0">
                <a:solidFill>
                  <a:schemeClr val="tx1"/>
                </a:solidFill>
                <a:latin typeface="Arial" panose="020B0604020202020204" pitchFamily="34" charset="0"/>
                <a:ea typeface="ＭＳ Ｐゴシック" panose="020B0600070205080204" pitchFamily="34" charset="-128"/>
              </a:rPr>
              <a:t>desinfectante</a:t>
            </a:r>
            <a:r>
              <a:rPr lang="es-NI" altLang="en-US" sz="1100" noProof="0" dirty="0">
                <a:solidFill>
                  <a:schemeClr val="tx1"/>
                </a:solidFill>
                <a:latin typeface="Arial" panose="020B0604020202020204" pitchFamily="34" charset="0"/>
                <a:ea typeface="ＭＳ Ｐゴシック" panose="020B0600070205080204" pitchFamily="34" charset="-128"/>
              </a:rPr>
              <a:t>)</a:t>
            </a:r>
            <a:r>
              <a:rPr lang="es-NI" altLang="en-US" sz="1100" baseline="0" noProof="0" dirty="0">
                <a:solidFill>
                  <a:schemeClr val="tx1"/>
                </a:solidFill>
                <a:latin typeface="Arial" panose="020B0604020202020204" pitchFamily="34" charset="0"/>
                <a:ea typeface="ＭＳ Ｐゴシック" panose="020B0600070205080204" pitchFamily="34" charset="-128"/>
              </a:rPr>
              <a:t> después de toser, estornudad o soplarse la nariz.</a:t>
            </a:r>
            <a:endParaRPr lang="es-NI" altLang="en-US" sz="1100" noProof="0" dirty="0">
              <a:solidFill>
                <a:schemeClr val="tx1"/>
              </a:solidFill>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Evite el contacto cercano</a:t>
            </a:r>
            <a:r>
              <a:rPr lang="es-NI" altLang="en-US" sz="1100" baseline="0" noProof="0" dirty="0">
                <a:solidFill>
                  <a:schemeClr val="tx1"/>
                </a:solidFill>
                <a:latin typeface="Arial" panose="020B0604020202020204" pitchFamily="34" charset="0"/>
                <a:ea typeface="ＭＳ Ｐゴシック" panose="020B0600070205080204" pitchFamily="34" charset="-128"/>
              </a:rPr>
              <a:t> con los compañeros de trabajo y clientes.</a:t>
            </a:r>
            <a:endParaRPr lang="es-NI" altLang="en-US" sz="1100" noProof="0" dirty="0">
              <a:solidFill>
                <a:schemeClr val="tx1"/>
              </a:solidFill>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solidFill>
                  <a:schemeClr val="tx1"/>
                </a:solidFill>
                <a:latin typeface="Arial" panose="020B0604020202020204" pitchFamily="34" charset="0"/>
                <a:ea typeface="ＭＳ Ｐゴシック" panose="020B0600070205080204" pitchFamily="34" charset="-128"/>
              </a:rPr>
              <a:t>Evite</a:t>
            </a:r>
            <a:r>
              <a:rPr lang="es-NI" altLang="en-US" sz="1100" baseline="0" noProof="0" dirty="0">
                <a:solidFill>
                  <a:schemeClr val="tx1"/>
                </a:solidFill>
                <a:latin typeface="Arial" panose="020B0604020202020204" pitchFamily="34" charset="0"/>
                <a:ea typeface="ＭＳ Ｐゴシック" panose="020B0600070205080204" pitchFamily="34" charset="-128"/>
              </a:rPr>
              <a:t> saludar estrechando la mano y siempre láveselas después de tener contacto físico con otros. </a:t>
            </a:r>
            <a:endParaRPr lang="es-NI" altLang="en-US" sz="1100" noProof="0" dirty="0">
              <a:solidFill>
                <a:schemeClr val="tx1"/>
              </a:solidFill>
              <a:latin typeface="Arial" panose="020B0604020202020204" pitchFamily="34" charset="0"/>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CD41F906-C31B-458D-85B4-A1EA94892C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D36CFDB-35BC-4F38-B592-ED0C1FADE8EE}" type="slidenum">
              <a:rPr lang="en-US" altLang="en-US" sz="1200" baseline="0"/>
              <a:pPr/>
              <a:t>28</a:t>
            </a:fld>
            <a:endParaRPr lang="en-US" altLang="en-US" sz="1200" baseline="0" dirty="0"/>
          </a:p>
        </p:txBody>
      </p:sp>
    </p:spTree>
    <p:extLst>
      <p:ext uri="{BB962C8B-B14F-4D97-AF65-F5344CB8AC3E}">
        <p14:creationId xmlns:p14="http://schemas.microsoft.com/office/powerpoint/2010/main" val="2580261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 </a:t>
            </a:r>
          </a:p>
          <a:p>
            <a:endParaRPr lang="es-ES" dirty="0"/>
          </a:p>
          <a:p>
            <a:r>
              <a:rPr lang="es-ES" dirty="0"/>
              <a:t>Puedes saludar a alguien y aún así mantener una distancia social de seis pies o más.</a:t>
            </a:r>
          </a:p>
          <a:p>
            <a:endParaRPr lang="es-ES" dirty="0"/>
          </a:p>
          <a:p>
            <a:r>
              <a:rPr lang="es-ES" dirty="0"/>
              <a:t> Imagen cortesía de NUS </a:t>
            </a:r>
            <a:r>
              <a:rPr lang="es-ES" dirty="0" err="1"/>
              <a:t>University</a:t>
            </a:r>
            <a:r>
              <a:rPr lang="es-ES" dirty="0"/>
              <a:t> </a:t>
            </a:r>
            <a:r>
              <a:rPr lang="es-ES" dirty="0" err="1"/>
              <a:t>of</a:t>
            </a:r>
            <a:r>
              <a:rPr lang="es-ES" dirty="0"/>
              <a:t> </a:t>
            </a:r>
            <a:r>
              <a:rPr lang="es-ES" dirty="0" err="1"/>
              <a:t>Singapore</a:t>
            </a:r>
            <a:r>
              <a:rPr lang="es-ES" dirty="0"/>
              <a:t>, Yong </a:t>
            </a:r>
            <a:r>
              <a:rPr lang="es-ES" dirty="0" err="1"/>
              <a:t>Loo</a:t>
            </a:r>
            <a:r>
              <a:rPr lang="es-ES" dirty="0"/>
              <a:t> Lin </a:t>
            </a:r>
            <a:r>
              <a:rPr lang="es-ES" dirty="0" err="1"/>
              <a:t>School</a:t>
            </a:r>
            <a:r>
              <a:rPr lang="es-ES" dirty="0"/>
              <a:t> </a:t>
            </a:r>
            <a:r>
              <a:rPr lang="es-ES" dirty="0" err="1"/>
              <a:t>of</a:t>
            </a:r>
            <a:r>
              <a:rPr lang="es-ES" dirty="0"/>
              <a:t> Medicine</a:t>
            </a:r>
            <a:endParaRPr lang="en-US" b="0"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29</a:t>
            </a:fld>
            <a:endParaRPr lang="en-US"/>
          </a:p>
        </p:txBody>
      </p:sp>
    </p:spTree>
    <p:extLst>
      <p:ext uri="{BB962C8B-B14F-4D97-AF65-F5344CB8AC3E}">
        <p14:creationId xmlns:p14="http://schemas.microsoft.com/office/powerpoint/2010/main" val="1639449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a:t>
            </a:r>
          </a:p>
          <a:p>
            <a:endParaRPr lang="es-ES" b="1" dirty="0"/>
          </a:p>
          <a:p>
            <a:r>
              <a:rPr lang="es-ES" dirty="0"/>
              <a:t>En general, no se recomienda compartir el EPP, ya que puede propagar la contaminación y comprometer el ajuste y la efectividad del equipo.</a:t>
            </a:r>
          </a:p>
          <a:p>
            <a:endParaRPr lang="es-ES" dirty="0"/>
          </a:p>
          <a:p>
            <a:r>
              <a:rPr lang="es-ES" dirty="0"/>
              <a:t>https://www.fda.gov/medical-devices/personal-protective-equipment-infection-control/questions-about-personal-protective-equipment-ppe</a:t>
            </a:r>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30</a:t>
            </a:fld>
            <a:endParaRPr lang="en-US"/>
          </a:p>
        </p:txBody>
      </p:sp>
    </p:spTree>
    <p:extLst>
      <p:ext uri="{BB962C8B-B14F-4D97-AF65-F5344CB8AC3E}">
        <p14:creationId xmlns:p14="http://schemas.microsoft.com/office/powerpoint/2010/main" val="2360901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24" name="Google Shape;2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6454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noProof="0" dirty="0"/>
              <a:t>Notas para el instructor: </a:t>
            </a:r>
          </a:p>
          <a:p>
            <a:endParaRPr lang="es-ES" noProof="0" dirty="0"/>
          </a:p>
          <a:p>
            <a:r>
              <a:rPr lang="es-ES" noProof="0" dirty="0"/>
              <a:t>CDC: Infórmese más sobre cuándo y cómo lavarse</a:t>
            </a:r>
            <a:r>
              <a:rPr lang="es-ES" baseline="0" noProof="0" dirty="0"/>
              <a:t> las manos</a:t>
            </a:r>
            <a:r>
              <a:rPr lang="es-ES" noProof="0" dirty="0"/>
              <a:t>, https://www.cdc.gov/handwashing/when-how-handwashing.html</a:t>
            </a:r>
          </a:p>
          <a:p>
            <a:endParaRPr lang="es-ES" noProof="0" dirty="0"/>
          </a:p>
          <a:p>
            <a:r>
              <a:rPr lang="es-ES" noProof="0" dirty="0"/>
              <a:t>Actividad: Pregunte a los participantes si alguien</a:t>
            </a:r>
            <a:r>
              <a:rPr lang="es-ES" baseline="0" noProof="0" dirty="0"/>
              <a:t> cumple años hoy. Luego pídale a los participantes que se laven las manos en seco mientras cantan el “Feliz Cumpleaños” dos veces a ese participante</a:t>
            </a:r>
            <a:r>
              <a:rPr lang="es-ES" noProof="0" dirty="0"/>
              <a:t>. </a:t>
            </a:r>
          </a:p>
          <a:p>
            <a:endParaRPr lang="es-E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siguiente diapositiva tiene un video opcional de 1:25 segundos de la Universidad Johns Hopkins que demuestra el lavado de manos adecuado.</a:t>
            </a:r>
            <a:endParaRPr lang="es-ES" noProof="0"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31</a:t>
            </a:fld>
            <a:endParaRPr lang="en-US"/>
          </a:p>
        </p:txBody>
      </p:sp>
    </p:spTree>
    <p:extLst>
      <p:ext uri="{BB962C8B-B14F-4D97-AF65-F5344CB8AC3E}">
        <p14:creationId xmlns:p14="http://schemas.microsoft.com/office/powerpoint/2010/main" val="1843115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a:t>
            </a:r>
          </a:p>
          <a:p>
            <a:endParaRPr lang="es-ES" b="1" dirty="0"/>
          </a:p>
          <a:p>
            <a:r>
              <a:rPr lang="es-ES" b="0" dirty="0"/>
              <a:t>Video de la Universidad Johns Hopkins "Pasos para lavarse las manos, utilizando la técnica de la Organización Mundial de la Salud".</a:t>
            </a:r>
          </a:p>
          <a:p>
            <a:r>
              <a:rPr lang="es-ES" b="0" dirty="0"/>
              <a:t>Este es un video opcional que se ejecuta durante 1 minuto y 25 segundos.</a:t>
            </a:r>
          </a:p>
          <a:p>
            <a:endParaRPr lang="es-ES" b="0" dirty="0"/>
          </a:p>
          <a:p>
            <a:r>
              <a:rPr lang="es-ES" b="0" dirty="0"/>
              <a:t>Nota: el uso del video es opcional, dependiendo del tiempo disponible para realizar la capacitación.</a:t>
            </a:r>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32</a:t>
            </a:fld>
            <a:endParaRPr lang="en-US" altLang="en-US" dirty="0"/>
          </a:p>
        </p:txBody>
      </p:sp>
    </p:spTree>
    <p:extLst>
      <p:ext uri="{BB962C8B-B14F-4D97-AF65-F5344CB8AC3E}">
        <p14:creationId xmlns:p14="http://schemas.microsoft.com/office/powerpoint/2010/main" val="319693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base" latinLnBrk="0" hangingPunct="1">
              <a:lnSpc>
                <a:spcPct val="100000"/>
              </a:lnSpc>
              <a:spcBef>
                <a:spcPct val="30000"/>
              </a:spcBef>
              <a:spcAft>
                <a:spcPct val="0"/>
              </a:spcAft>
              <a:buClrTx/>
              <a:buSzTx/>
              <a:tabLst/>
              <a:defRPr/>
            </a:pPr>
            <a:r>
              <a:rPr lang="es-NI" sz="1000" b="1" noProof="0" dirty="0"/>
              <a:t>Notas para el instructor:</a:t>
            </a:r>
          </a:p>
          <a:p>
            <a:pPr marL="0" indent="0">
              <a:buFont typeface="Arial" panose="020B0604020202020204" pitchFamily="34" charset="0"/>
              <a:buNone/>
            </a:pPr>
            <a:endParaRPr lang="es-NI" sz="1000" noProof="0" dirty="0"/>
          </a:p>
          <a:p>
            <a:pPr marL="171244" indent="-171244">
              <a:buFont typeface="Arial" panose="020B0604020202020204" pitchFamily="34" charset="0"/>
              <a:buChar char="•"/>
            </a:pPr>
            <a:r>
              <a:rPr lang="es-NI" sz="1000" noProof="0" dirty="0"/>
              <a:t>Las directrices</a:t>
            </a:r>
            <a:r>
              <a:rPr lang="es-NI" sz="1000" baseline="0" noProof="0" dirty="0"/>
              <a:t> de salud de los </a:t>
            </a:r>
            <a:r>
              <a:rPr lang="es-NI" sz="1000" noProof="0" dirty="0"/>
              <a:t>CDC </a:t>
            </a:r>
            <a:r>
              <a:rPr lang="es-NI" sz="1000" baseline="0" noProof="0" dirty="0"/>
              <a:t>incluyen la desinfección inmediata de toda superficie de PPE, equipo, o superficies de áreas de atención al paciente visiblemente contaminadas usando un paño limpiador desinfectante registrado por la EPA. Las directrices también recomiendan hacer limpieza y desinfección regulares de las superficies de las áreas de atención a pacientes, incluso aunque no haya una contaminación visible. Las directrices expresan que esto solo lo deben hacer enfermeras o médicos como parte de las actividades de atención al paciente a fin de limitar el número de personal de salud adicional que entra a la sala.</a:t>
            </a:r>
          </a:p>
          <a:p>
            <a:pPr marL="171244" indent="-171244">
              <a:buFont typeface="Arial" panose="020B0604020202020204" pitchFamily="34" charset="0"/>
              <a:buChar char="•"/>
            </a:pPr>
            <a:endParaRPr lang="es-NI" sz="1000" noProof="0" dirty="0">
              <a:cs typeface="+mn-cs"/>
            </a:endParaRPr>
          </a:p>
          <a:p>
            <a:pPr marL="171244" indent="-171244">
              <a:buFont typeface="Arial" panose="020B0604020202020204" pitchFamily="34" charset="0"/>
              <a:buChar char="•"/>
            </a:pPr>
            <a:r>
              <a:rPr lang="es-NI" sz="1000" noProof="0" dirty="0">
                <a:cs typeface="+mn-cs"/>
              </a:rPr>
              <a:t> Los procedimientos de descontaminación son específicos a la industria, a la tarea, y al sitio de trabajo. La descontaminación</a:t>
            </a:r>
            <a:r>
              <a:rPr lang="es-NI" sz="1000" baseline="0" noProof="0" dirty="0">
                <a:cs typeface="+mn-cs"/>
              </a:rPr>
              <a:t> es crítica porque los trabajadores podrían contaminarse con material infeccioso al quitarse el PPE y los respiradores.</a:t>
            </a:r>
            <a:endParaRPr lang="es-NI" sz="1000" noProof="0" dirty="0">
              <a:cs typeface="+mn-cs"/>
            </a:endParaRPr>
          </a:p>
          <a:p>
            <a:pPr marL="171244" indent="-171244">
              <a:buFont typeface="Arial" panose="020B0604020202020204" pitchFamily="34" charset="0"/>
              <a:buChar char="•"/>
            </a:pPr>
            <a:endParaRPr lang="es-NI" sz="1000" noProof="0" dirty="0">
              <a:cs typeface="+mn-cs"/>
            </a:endParaRPr>
          </a:p>
          <a:p>
            <a:pPr marL="171244" marR="0" lvl="0" indent="-171244"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NI" sz="1000" noProof="0" dirty="0">
                <a:cs typeface="+mn-cs"/>
              </a:rPr>
              <a:t>Use productos que aparecen en la lista N de la EPA,</a:t>
            </a:r>
            <a:r>
              <a:rPr lang="es-NI" sz="1000" baseline="0" noProof="0" dirty="0">
                <a:cs typeface="+mn-cs"/>
              </a:rPr>
              <a:t> </a:t>
            </a:r>
            <a:r>
              <a:rPr lang="es-NI" sz="1000" i="1" noProof="0" dirty="0" err="1">
                <a:cs typeface="+mn-cs"/>
              </a:rPr>
              <a:t>Products</a:t>
            </a:r>
            <a:r>
              <a:rPr lang="es-NI" sz="1000" i="1" noProof="0" dirty="0">
                <a:cs typeface="+mn-cs"/>
              </a:rPr>
              <a:t> </a:t>
            </a:r>
            <a:r>
              <a:rPr lang="es-NI" sz="1000" i="1" noProof="0" dirty="0" err="1">
                <a:cs typeface="+mn-cs"/>
              </a:rPr>
              <a:t>with</a:t>
            </a:r>
            <a:r>
              <a:rPr lang="es-NI" sz="1000" i="1" noProof="0" dirty="0">
                <a:cs typeface="+mn-cs"/>
              </a:rPr>
              <a:t> </a:t>
            </a:r>
            <a:r>
              <a:rPr lang="es-NI" sz="1000" i="1" noProof="0" dirty="0" err="1">
                <a:cs typeface="+mn-cs"/>
              </a:rPr>
              <a:t>Emerging</a:t>
            </a:r>
            <a:r>
              <a:rPr lang="es-NI" sz="1000" i="1" noProof="0" dirty="0">
                <a:cs typeface="+mn-cs"/>
              </a:rPr>
              <a:t> Viral </a:t>
            </a:r>
            <a:r>
              <a:rPr lang="es-NI" sz="1000" i="1" noProof="0" dirty="0" err="1">
                <a:cs typeface="+mn-cs"/>
              </a:rPr>
              <a:t>Pathogens</a:t>
            </a:r>
            <a:r>
              <a:rPr lang="es-NI" sz="1000" i="1" noProof="0" dirty="0">
                <a:cs typeface="+mn-cs"/>
              </a:rPr>
              <a:t> AND </a:t>
            </a:r>
            <a:r>
              <a:rPr lang="es-NI" sz="1000" i="1" noProof="0" dirty="0" err="1">
                <a:cs typeface="+mn-cs"/>
              </a:rPr>
              <a:t>Human</a:t>
            </a:r>
            <a:r>
              <a:rPr lang="es-NI" sz="1000" i="1" noProof="0" dirty="0">
                <a:cs typeface="+mn-cs"/>
              </a:rPr>
              <a:t> Coronavirus </a:t>
            </a:r>
            <a:r>
              <a:rPr lang="es-NI" sz="1000" i="1" noProof="0" dirty="0" err="1">
                <a:cs typeface="+mn-cs"/>
              </a:rPr>
              <a:t>claims</a:t>
            </a:r>
            <a:r>
              <a:rPr lang="es-NI" sz="1000" i="1" baseline="0" noProof="0" dirty="0">
                <a:cs typeface="+mn-cs"/>
              </a:rPr>
              <a:t> </a:t>
            </a:r>
            <a:r>
              <a:rPr lang="es-NI" sz="1000" i="1" noProof="0" dirty="0" err="1">
                <a:cs typeface="+mn-cs"/>
              </a:rPr>
              <a:t>against</a:t>
            </a:r>
            <a:r>
              <a:rPr lang="es-NI" sz="1000" i="1" noProof="0" dirty="0">
                <a:cs typeface="+mn-cs"/>
              </a:rPr>
              <a:t> SARS-CoV-2 (</a:t>
            </a:r>
            <a:r>
              <a:rPr lang="es-NI" sz="1000" baseline="0" noProof="0" dirty="0">
                <a:cs typeface="+mn-cs"/>
              </a:rPr>
              <a:t>Productos </a:t>
            </a:r>
            <a:r>
              <a:rPr lang="es-NI" sz="1000" noProof="0" dirty="0">
                <a:cs typeface="+mn-cs"/>
              </a:rPr>
              <a:t>con declaraciones sobre patógenos virales</a:t>
            </a:r>
            <a:r>
              <a:rPr lang="es-NI" sz="1000" baseline="0" noProof="0" dirty="0">
                <a:cs typeface="+mn-cs"/>
              </a:rPr>
              <a:t> emergentes Y coronavirus humanos contra </a:t>
            </a:r>
            <a:r>
              <a:rPr lang="es-NI" sz="1000" noProof="0" dirty="0">
                <a:cs typeface="+mn-cs"/>
              </a:rPr>
              <a:t>el SARS-CoV-2). Aunque existe poca información</a:t>
            </a:r>
            <a:r>
              <a:rPr lang="es-NI" sz="1000" baseline="0" noProof="0" dirty="0">
                <a:cs typeface="+mn-cs"/>
              </a:rPr>
              <a:t> sobre la eficacia de los desinfectantes contra el </a:t>
            </a:r>
            <a:r>
              <a:rPr lang="es-NI" sz="1000" b="0" i="0" u="none" strike="noStrike" kern="1200" noProof="0" dirty="0">
                <a:solidFill>
                  <a:schemeClr val="tx1"/>
                </a:solidFill>
                <a:effectLst/>
                <a:latin typeface="Arial" charset="0"/>
                <a:ea typeface="ＭＳ Ｐゴシック" pitchFamily="48" charset="-128"/>
                <a:cs typeface="+mn-cs"/>
              </a:rPr>
              <a:t>SARS Coronavirus 2,</a:t>
            </a:r>
            <a:r>
              <a:rPr lang="es-NI" sz="1000" b="0" i="0" u="none" strike="noStrike" kern="1200" baseline="0" noProof="0" dirty="0">
                <a:solidFill>
                  <a:schemeClr val="tx1"/>
                </a:solidFill>
                <a:effectLst/>
                <a:latin typeface="Arial" charset="0"/>
                <a:ea typeface="ＭＳ Ｐゴシック" pitchFamily="48" charset="-128"/>
                <a:cs typeface="+mn-cs"/>
              </a:rPr>
              <a:t> los desinfectantes eficaces contra otros coronavirus deberían ser eficaces contra el </a:t>
            </a:r>
            <a:r>
              <a:rPr lang="es-NI" sz="1000" b="0" i="0" u="none" strike="noStrike" kern="1200" noProof="0" dirty="0">
                <a:solidFill>
                  <a:schemeClr val="tx1"/>
                </a:solidFill>
                <a:effectLst/>
                <a:latin typeface="Arial" charset="0"/>
                <a:ea typeface="ＭＳ Ｐゴシック" pitchFamily="48" charset="-128"/>
                <a:cs typeface="+mn-cs"/>
              </a:rPr>
              <a:t>SARS Coronavirus 2 así que use los desinfectantes apropiados registrados en la EPA. Consulte</a:t>
            </a:r>
            <a:r>
              <a:rPr lang="es-NI" sz="1000" noProof="0" dirty="0">
                <a:cs typeface="+mn-cs"/>
              </a:rPr>
              <a:t>: https://www.epa.gov/pesticide-registration/list-n-disinfectants-use-against-sars-cov-2 </a:t>
            </a:r>
          </a:p>
          <a:p>
            <a:pPr marL="0" indent="0">
              <a:buFont typeface="Arial" panose="020B0604020202020204" pitchFamily="34" charset="0"/>
              <a:buNone/>
            </a:pPr>
            <a:endParaRPr lang="es-NI" sz="1000" noProof="0" dirty="0">
              <a:cs typeface="+mn-cs"/>
            </a:endParaRPr>
          </a:p>
          <a:p>
            <a:pPr marL="0" indent="0">
              <a:buFont typeface="Arial" panose="020B0604020202020204" pitchFamily="34" charset="0"/>
              <a:buNone/>
            </a:pPr>
            <a:r>
              <a:rPr lang="es-NI" sz="1000" noProof="0" dirty="0">
                <a:cs typeface="+mn-cs"/>
              </a:rPr>
              <a:t>Directrices</a:t>
            </a:r>
            <a:r>
              <a:rPr lang="es-NI" sz="1000" baseline="0" noProof="0" dirty="0">
                <a:cs typeface="+mn-cs"/>
              </a:rPr>
              <a:t> de los </a:t>
            </a:r>
            <a:r>
              <a:rPr lang="es-NI" sz="1000" noProof="0" dirty="0">
                <a:cs typeface="+mn-cs"/>
              </a:rPr>
              <a:t>CDC para entornos domésticos: https://www.cdc.gov/coronavirus/2019-ncov/community/home/cleaning-disinfection.html#routine-cleaning</a:t>
            </a:r>
          </a:p>
          <a:p>
            <a:pPr marL="0" indent="0">
              <a:buFont typeface="Arial" panose="020B0604020202020204" pitchFamily="34" charset="0"/>
              <a:buNone/>
            </a:pPr>
            <a:endParaRPr lang="es-NI" sz="1000" noProof="0" dirty="0">
              <a:cs typeface="+mn-cs"/>
            </a:endParaRPr>
          </a:p>
          <a:p>
            <a:r>
              <a:rPr lang="es-NI" sz="1200" b="1" i="0" kern="1200" noProof="0" dirty="0">
                <a:solidFill>
                  <a:schemeClr val="tx1"/>
                </a:solidFill>
                <a:effectLst/>
                <a:latin typeface="Arial" charset="0"/>
                <a:ea typeface="ＭＳ Ｐゴシック" pitchFamily="48" charset="-128"/>
                <a:cs typeface="+mn-cs"/>
              </a:rPr>
              <a:t>Limpiar </a:t>
            </a:r>
            <a:r>
              <a:rPr lang="es-NI" sz="1200" b="0" i="0" kern="1200" noProof="0" dirty="0">
                <a:solidFill>
                  <a:schemeClr val="tx1"/>
                </a:solidFill>
                <a:latin typeface="Arial" charset="0"/>
                <a:ea typeface="ＭＳ Ｐゴシック" pitchFamily="48" charset="-128"/>
                <a:cs typeface="+mn-cs"/>
              </a:rPr>
              <a:t>significa eliminar gérmenes, suciedad e impurezas de las superficies. Limpiar no mata los gérmenes, pero al removerlos, es posible disminuir su cantidad y el riesgo de infección por propagación</a:t>
            </a:r>
            <a:endParaRPr lang="es-NI" sz="1200" b="0" i="0" kern="1200" noProof="0" dirty="0">
              <a:solidFill>
                <a:schemeClr val="tx1"/>
              </a:solidFill>
              <a:effectLst/>
              <a:latin typeface="Arial" charset="0"/>
              <a:ea typeface="ＭＳ Ｐゴシック" pitchFamily="48" charset="-128"/>
              <a:cs typeface="+mn-cs"/>
            </a:endParaRPr>
          </a:p>
          <a:p>
            <a:endParaRPr lang="es-NI" sz="1200" b="0" i="0" kern="1200" noProof="0" dirty="0">
              <a:solidFill>
                <a:schemeClr val="tx1"/>
              </a:solidFill>
              <a:effectLst/>
              <a:latin typeface="Arial" charset="0"/>
              <a:ea typeface="ＭＳ Ｐゴシック" pitchFamily="48" charset="-128"/>
              <a:cs typeface="+mn-cs"/>
            </a:endParaRPr>
          </a:p>
          <a:p>
            <a:r>
              <a:rPr lang="es-NI" sz="1200" b="1" i="0" kern="1200" noProof="0" dirty="0">
                <a:solidFill>
                  <a:schemeClr val="tx1"/>
                </a:solidFill>
                <a:latin typeface="Arial" charset="0"/>
                <a:ea typeface="ＭＳ Ｐゴシック" pitchFamily="48" charset="-128"/>
                <a:cs typeface="+mn-cs"/>
              </a:rPr>
              <a:t>Desinfectar</a:t>
            </a:r>
            <a:r>
              <a:rPr lang="es-NI" sz="1200" b="0" i="0" kern="1200" noProof="0" dirty="0">
                <a:solidFill>
                  <a:schemeClr val="tx1"/>
                </a:solidFill>
                <a:latin typeface="Arial" charset="0"/>
                <a:ea typeface="ＭＳ Ｐゴシック" pitchFamily="48" charset="-128"/>
                <a:cs typeface="+mn-cs"/>
              </a:rPr>
              <a:t> significa usar sustancias químicas para matar los gérmenes que se encuentran sobre las superficies. Este proceso no limpia necesariamente superficies sucias ni quita los gérmenes, pero al matar los gérmenes en la superficie </a:t>
            </a:r>
            <a:r>
              <a:rPr lang="es-NI" sz="1200" b="0" i="1" kern="1200" noProof="0" dirty="0">
                <a:solidFill>
                  <a:schemeClr val="tx1"/>
                </a:solidFill>
                <a:latin typeface="Arial" charset="0"/>
                <a:ea typeface="ＭＳ Ｐゴシック" pitchFamily="48" charset="-128"/>
                <a:cs typeface="+mn-cs"/>
              </a:rPr>
              <a:t>luego</a:t>
            </a:r>
            <a:r>
              <a:rPr lang="es-NI" sz="1200" b="0" i="0" kern="1200" noProof="0" dirty="0">
                <a:solidFill>
                  <a:schemeClr val="tx1"/>
                </a:solidFill>
                <a:latin typeface="Arial" charset="0"/>
                <a:ea typeface="ＭＳ Ｐゴシック" pitchFamily="48" charset="-128"/>
                <a:cs typeface="+mn-cs"/>
              </a:rPr>
              <a:t> de la limpieza, se puede disminuir aún más el riesgo de propagar la enfermedad.</a:t>
            </a:r>
            <a:endParaRPr lang="es-NI" sz="1000" noProof="0" dirty="0">
              <a:cs typeface="+mn-cs"/>
            </a:endParaRPr>
          </a:p>
          <a:p>
            <a:pPr marL="171244" indent="-171244">
              <a:buFont typeface="Arial" panose="020B0604020202020204" pitchFamily="34" charset="0"/>
              <a:buChar char="•"/>
            </a:pPr>
            <a:endParaRPr lang="en-US" sz="1000" dirty="0">
              <a:cs typeface="+mn-cs"/>
            </a:endParaRPr>
          </a:p>
          <a:p>
            <a:endParaRPr lang="en-US" sz="1000" dirty="0"/>
          </a:p>
        </p:txBody>
      </p:sp>
      <p:sp>
        <p:nvSpPr>
          <p:cNvPr id="4" name="Slide Number Placeholder 3"/>
          <p:cNvSpPr>
            <a:spLocks noGrp="1"/>
          </p:cNvSpPr>
          <p:nvPr>
            <p:ph type="sldNum" sz="quarter" idx="10"/>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6173BEE4-E025-9C4B-A234-6C8550A5573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861734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3AAC1ED-7901-48AB-B8EB-34C1B9E3DF79}"/>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2139524D-9347-4184-9725-11C64E0E63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sz="1200" b="1" dirty="0"/>
              <a:t>Notas para el instructor:</a:t>
            </a:r>
          </a:p>
          <a:p>
            <a:endParaRPr lang="es-NI" altLang="en-US" dirty="0">
              <a:latin typeface="Arial" panose="020B0604020202020204" pitchFamily="34" charset="0"/>
              <a:ea typeface="ＭＳ Ｐゴシック" panose="020B0600070205080204" pitchFamily="34" charset="-128"/>
            </a:endParaRPr>
          </a:p>
          <a:p>
            <a:r>
              <a:rPr lang="es-NI" altLang="en-US" dirty="0">
                <a:latin typeface="Arial" panose="020B0604020202020204" pitchFamily="34" charset="0"/>
                <a:ea typeface="ＭＳ Ｐゴシック" panose="020B0600070205080204" pitchFamily="34" charset="-128"/>
              </a:rPr>
              <a:t>Los trabajadores que utilizan productos químicos para limpieza</a:t>
            </a:r>
            <a:r>
              <a:rPr lang="es-NI" altLang="en-US" baseline="0" dirty="0">
                <a:latin typeface="Arial" panose="020B0604020202020204" pitchFamily="34" charset="0"/>
                <a:ea typeface="ＭＳ Ｐゴシック" panose="020B0600070205080204" pitchFamily="34" charset="-128"/>
              </a:rPr>
              <a:t> y desinfección deben entender los riesgos del uso de estas sustancias. La Norma de Comunicación de Riesgos de OSHA,</a:t>
            </a:r>
            <a:r>
              <a:rPr lang="es-NI" altLang="en-US" dirty="0">
                <a:latin typeface="Arial" panose="020B0604020202020204" pitchFamily="34" charset="0"/>
                <a:ea typeface="ＭＳ Ｐゴシック" panose="020B0600070205080204" pitchFamily="34" charset="-128"/>
              </a:rPr>
              <a:t> 1910.1200, requiere que los empleadores:</a:t>
            </a:r>
          </a:p>
          <a:p>
            <a:endParaRPr lang="es-NI"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dirty="0">
                <a:latin typeface="Arial" panose="020B0604020202020204" pitchFamily="34" charset="0"/>
                <a:ea typeface="ＭＳ Ｐゴシック" panose="020B0600070205080204" pitchFamily="34" charset="-128"/>
              </a:rPr>
              <a:t>Mantengan una lista de todos los productos</a:t>
            </a:r>
            <a:r>
              <a:rPr lang="es-NI" altLang="en-US" baseline="0" dirty="0">
                <a:latin typeface="Arial" panose="020B0604020202020204" pitchFamily="34" charset="0"/>
                <a:ea typeface="ＭＳ Ｐゴシック" panose="020B0600070205080204" pitchFamily="34" charset="-128"/>
              </a:rPr>
              <a:t> químicos de </a:t>
            </a:r>
            <a:r>
              <a:rPr lang="es-NI" altLang="en-US" baseline="0" noProof="0" dirty="0">
                <a:latin typeface="Arial" panose="020B0604020202020204" pitchFamily="34" charset="0"/>
                <a:ea typeface="ＭＳ Ｐゴシック" panose="020B0600070205080204" pitchFamily="34" charset="-128"/>
              </a:rPr>
              <a:t>alto riesgo en el lugar de trabajo.</a:t>
            </a:r>
            <a:endParaRPr lang="es-NI"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dirty="0">
                <a:latin typeface="Arial" panose="020B0604020202020204" pitchFamily="34" charset="0"/>
                <a:ea typeface="ＭＳ Ｐゴシック" panose="020B0600070205080204" pitchFamily="34" charset="-128"/>
              </a:rPr>
              <a:t>Se</a:t>
            </a:r>
            <a:r>
              <a:rPr lang="es-NI" altLang="en-US" baseline="0" dirty="0">
                <a:latin typeface="Arial" panose="020B0604020202020204" pitchFamily="34" charset="0"/>
                <a:ea typeface="ＭＳ Ｐゴシック" panose="020B0600070205080204" pitchFamily="34" charset="-128"/>
              </a:rPr>
              <a:t> aseguren de que todos los envases de los productos químicos estén etiquetados. </a:t>
            </a:r>
            <a:endParaRPr lang="es-NI"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dirty="0">
                <a:latin typeface="Arial" panose="020B0604020202020204" pitchFamily="34" charset="0"/>
                <a:ea typeface="ＭＳ Ｐゴシック" panose="020B0600070205080204" pitchFamily="34" charset="-128"/>
              </a:rPr>
              <a:t>Obtengan y pongan a la disposición las hojas de información</a:t>
            </a:r>
            <a:r>
              <a:rPr lang="es-NI" altLang="en-US" baseline="0" dirty="0">
                <a:latin typeface="Arial" panose="020B0604020202020204" pitchFamily="34" charset="0"/>
                <a:ea typeface="ＭＳ Ｐゴシック" panose="020B0600070205080204" pitchFamily="34" charset="-128"/>
              </a:rPr>
              <a:t> química </a:t>
            </a:r>
            <a:r>
              <a:rPr lang="es-NI" altLang="en-US" dirty="0">
                <a:latin typeface="Arial" panose="020B0604020202020204" pitchFamily="34" charset="0"/>
                <a:ea typeface="ＭＳ Ｐゴシック" panose="020B0600070205080204" pitchFamily="34" charset="-128"/>
              </a:rPr>
              <a:t>(hojas</a:t>
            </a:r>
            <a:r>
              <a:rPr lang="es-NI" altLang="en-US" baseline="0" dirty="0">
                <a:latin typeface="Arial" panose="020B0604020202020204" pitchFamily="34" charset="0"/>
                <a:ea typeface="ＭＳ Ｐゴシック" panose="020B0600070205080204" pitchFamily="34" charset="-128"/>
              </a:rPr>
              <a:t> de datos sobre la seguridad de los materiales</a:t>
            </a:r>
            <a:r>
              <a:rPr lang="es-NI" altLang="en-US" dirty="0">
                <a:latin typeface="Arial" panose="020B0604020202020204" pitchFamily="34" charset="0"/>
                <a:ea typeface="ＭＳ Ｐゴシック" panose="020B0600070205080204" pitchFamily="34" charset="-128"/>
              </a:rPr>
              <a:t>) para</a:t>
            </a:r>
            <a:r>
              <a:rPr lang="es-NI" altLang="en-US" baseline="0" dirty="0">
                <a:latin typeface="Arial" panose="020B0604020202020204" pitchFamily="34" charset="0"/>
                <a:ea typeface="ＭＳ Ｐゴシック" panose="020B0600070205080204" pitchFamily="34" charset="-128"/>
              </a:rPr>
              <a:t> todos los productos químicos de alto riesgo en el lugar de trabajo</a:t>
            </a:r>
            <a:r>
              <a:rPr lang="es-NI" altLang="en-US" dirty="0">
                <a:latin typeface="Arial" panose="020B0604020202020204" pitchFamily="34" charset="0"/>
                <a:ea typeface="ＭＳ Ｐゴシック" panose="020B0600070205080204" pitchFamily="34" charset="-128"/>
              </a:rPr>
              <a:t>.</a:t>
            </a:r>
          </a:p>
          <a:p>
            <a:pPr marL="171450" indent="-171450">
              <a:buFont typeface="Arial" panose="020B0604020202020204" pitchFamily="34" charset="0"/>
              <a:buChar char="•"/>
            </a:pPr>
            <a:r>
              <a:rPr lang="es-NI" altLang="en-US" dirty="0">
                <a:latin typeface="Arial" panose="020B0604020202020204" pitchFamily="34" charset="0"/>
                <a:ea typeface="ＭＳ Ｐゴシック" panose="020B0600070205080204" pitchFamily="34" charset="-128"/>
              </a:rPr>
              <a:t>Brinden </a:t>
            </a:r>
            <a:r>
              <a:rPr lang="es-NI" altLang="en-US" baseline="0" dirty="0">
                <a:latin typeface="Arial" panose="020B0604020202020204" pitchFamily="34" charset="0"/>
                <a:ea typeface="ＭＳ Ｐゴシック" panose="020B0600070205080204" pitchFamily="34" charset="-128"/>
              </a:rPr>
              <a:t>a los trabajadores capacitación sobre productos químicos de alto riesgo, y</a:t>
            </a:r>
            <a:endParaRPr lang="es-NI"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dirty="0">
                <a:latin typeface="Arial" panose="020B0604020202020204" pitchFamily="34" charset="0"/>
                <a:ea typeface="ＭＳ Ｐゴシック" panose="020B0600070205080204" pitchFamily="34" charset="-128"/>
              </a:rPr>
              <a:t>Diseñen e implementen</a:t>
            </a:r>
            <a:r>
              <a:rPr lang="es-NI" altLang="en-US" baseline="0" dirty="0">
                <a:latin typeface="Arial" panose="020B0604020202020204" pitchFamily="34" charset="0"/>
                <a:ea typeface="ＭＳ Ｐゴシック" panose="020B0600070205080204" pitchFamily="34" charset="-128"/>
              </a:rPr>
              <a:t> un programa escrito sobre cómo informar a los trabajadores sobre los productos químicos de alto riesgo en cada uno de sus lugares de trabajo. </a:t>
            </a:r>
            <a:endParaRPr lang="es-NI"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106500" name="Slide Number Placeholder 3">
            <a:extLst>
              <a:ext uri="{FF2B5EF4-FFF2-40B4-BE49-F238E27FC236}">
                <a16:creationId xmlns:a16="http://schemas.microsoft.com/office/drawing/2014/main" id="{5BCBF895-0C1B-419A-98D7-3810B223D7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E374106F-490D-4A30-A9A7-18FC8874EFA8}" type="slidenum">
              <a:rPr lang="en-US" altLang="en-US" sz="1200" baseline="0"/>
              <a:pPr/>
              <a:t>34</a:t>
            </a:fld>
            <a:endParaRPr lang="en-US" altLang="en-US" sz="1200" baseline="0" dirty="0"/>
          </a:p>
        </p:txBody>
      </p:sp>
    </p:spTree>
    <p:extLst>
      <p:ext uri="{BB962C8B-B14F-4D97-AF65-F5344CB8AC3E}">
        <p14:creationId xmlns:p14="http://schemas.microsoft.com/office/powerpoint/2010/main" val="428942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666DCD8-CF36-4BCF-B464-8CA85B412916}"/>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17CF341D-A6F7-47F8-87FB-EEF7B0C66F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pPr eaLnBrk="1" hangingPunct="1"/>
            <a:endParaRPr lang="es-NI" altLang="en-US" noProof="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MX" b="1" dirty="0"/>
              <a:t>Notas para el instructor: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s-MX" dirty="0">
                <a:latin typeface="Arial" panose="020B0604020202020204" pitchFamily="34" charset="0"/>
                <a:ea typeface="ＭＳ Ｐゴシック" panose="020B0600070205080204" pitchFamily="34" charset="-128"/>
              </a:rPr>
              <a:t>La planificación y preparación para COVID-19 deberá integrarse en los sistemas de salud y seguridad y los planes de emergencia existentes. Los elementos que se mencionan más arriba son algunos de los que deben incluirse en un programa eficaz.</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s-MX" dirty="0">
                <a:latin typeface="Arial" panose="020B0604020202020204" pitchFamily="34" charset="0"/>
                <a:ea typeface="ＭＳ Ｐゴシック" panose="020B0600070205080204" pitchFamily="34" charset="-128"/>
              </a:rPr>
              <a:t>Es importante mantener la flexibilidad de modo que pueda modificar el plan COVID-19 en base a la etapa de la epidemia. ¿Están aumentando o disminuyendo los casos en la comunidad? ¿Han cambiado las orientaciones y las normas para la comunidad en relación a la seguridad en el lugar de trabajo?</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s-MX" dirty="0">
                <a:latin typeface="Arial" panose="020B0604020202020204" pitchFamily="34" charset="0"/>
                <a:ea typeface="ＭＳ Ｐゴシック" panose="020B0600070205080204" pitchFamily="34" charset="-128"/>
              </a:rPr>
              <a:t>La valoración y el perfeccionamiento del sistema tiene que ver con las políticas y los procedimientos diseñados para enfrentar el plan COVID-19 en el lugar de trabajo. Por ejemplo, durante un brote, la exigencia del empleador de presentar constancia médica para justificar la ausencia de un trabajador deberá relajarse. Los CDC han hecho esta recomendación porque están aconsejando a la gente con síntomas leves que NO acudan a la sala de emergencia de un hospital a menos que presenten síntomas graves.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s-MX" dirty="0">
                <a:latin typeface="Arial" panose="020B0604020202020204" pitchFamily="34" charset="0"/>
                <a:ea typeface="ＭＳ Ｐゴシック" panose="020B0600070205080204" pitchFamily="34" charset="-128"/>
              </a:rPr>
              <a:t>Guía interina para empresas y empleadores en su respuesta a la enfermedad del coronavirus 2019 (COVID-19), mayo del 2020: </a:t>
            </a:r>
            <a:r>
              <a:rPr lang="es-MX" dirty="0">
                <a:hlinkClick r:id="rId3"/>
              </a:rPr>
              <a:t>https://espanol.cdc.gov/coronavirus/2019-ncov/community/guidance-business-response.html</a:t>
            </a:r>
            <a:r>
              <a:rPr lang="es-MX" dirty="0">
                <a:latin typeface="Arial" panose="020B0604020202020204" pitchFamily="34" charset="0"/>
                <a:ea typeface="ＭＳ Ｐゴシック" panose="020B0600070205080204" pitchFamily="34" charset="-128"/>
              </a:rPr>
              <a:t>   Observe que estas orientaciones pueden cambiar durante la fase “de regreso al trabajo” de la epidemia.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s-MX" dirty="0">
                <a:latin typeface="Arial" panose="020B0604020202020204" pitchFamily="34" charset="0"/>
                <a:ea typeface="ＭＳ Ｐゴシック" panose="020B0600070205080204" pitchFamily="34" charset="-128"/>
              </a:rPr>
              <a:t>La preparación de la familia es fundamental para poder contar con un personal saludable que sea capaz de trabajar durante la pandemia.  Las organizaciones deben tratar de identificar y evaluar cómo el cierre de escuelas, guarderías o centros de atención de adultos pueden impactar la disponibilidad de los empleados durante una pandemia.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err="1">
                <a:hlinkClick r:id="rId4"/>
              </a:rPr>
              <a:t>National</a:t>
            </a:r>
            <a:r>
              <a:rPr lang="es-MX" b="0" dirty="0">
                <a:hlinkClick r:id="rId4"/>
              </a:rPr>
              <a:t> </a:t>
            </a:r>
            <a:r>
              <a:rPr lang="es-MX" b="0" dirty="0" err="1">
                <a:hlinkClick r:id="rId4"/>
              </a:rPr>
              <a:t>Academy</a:t>
            </a:r>
            <a:r>
              <a:rPr lang="es-MX" b="0" dirty="0">
                <a:hlinkClick r:id="rId4"/>
              </a:rPr>
              <a:t> </a:t>
            </a:r>
            <a:r>
              <a:rPr lang="es-MX" b="0" dirty="0" err="1">
                <a:hlinkClick r:id="rId4"/>
              </a:rPr>
              <a:t>of</a:t>
            </a:r>
            <a:r>
              <a:rPr lang="es-MX" b="0" dirty="0">
                <a:hlinkClick r:id="rId4"/>
              </a:rPr>
              <a:t> </a:t>
            </a:r>
            <a:r>
              <a:rPr lang="es-MX" b="0" dirty="0" err="1">
                <a:hlinkClick r:id="rId4"/>
              </a:rPr>
              <a:t>Sciences</a:t>
            </a:r>
            <a:r>
              <a:rPr lang="es-MX" b="0" dirty="0">
                <a:hlinkClick r:id="rId4"/>
              </a:rPr>
              <a:t>, </a:t>
            </a:r>
            <a:r>
              <a:rPr lang="es-MX" b="0" dirty="0" err="1">
                <a:hlinkClick r:id="rId4"/>
              </a:rPr>
              <a:t>Engineering</a:t>
            </a:r>
            <a:r>
              <a:rPr lang="es-MX" b="0" dirty="0">
                <a:hlinkClick r:id="rId4"/>
              </a:rPr>
              <a:t> and Medicine: A </a:t>
            </a:r>
            <a:r>
              <a:rPr lang="es-MX" b="0" dirty="0" err="1">
                <a:hlinkClick r:id="rId4"/>
              </a:rPr>
              <a:t>Guide</a:t>
            </a:r>
            <a:r>
              <a:rPr lang="es-MX" b="0" dirty="0">
                <a:hlinkClick r:id="rId4"/>
              </a:rPr>
              <a:t> </a:t>
            </a:r>
            <a:r>
              <a:rPr lang="es-MX" b="0" dirty="0" err="1">
                <a:hlinkClick r:id="rId4"/>
              </a:rPr>
              <a:t>for</a:t>
            </a:r>
            <a:r>
              <a:rPr lang="es-MX" b="0" dirty="0">
                <a:hlinkClick r:id="rId4"/>
              </a:rPr>
              <a:t> </a:t>
            </a:r>
            <a:r>
              <a:rPr lang="es-MX" b="0" dirty="0" err="1">
                <a:hlinkClick r:id="rId4"/>
              </a:rPr>
              <a:t>Public</a:t>
            </a:r>
            <a:r>
              <a:rPr lang="es-MX" b="0" dirty="0">
                <a:hlinkClick r:id="rId4"/>
              </a:rPr>
              <a:t> </a:t>
            </a:r>
            <a:r>
              <a:rPr lang="es-MX" b="0" dirty="0" err="1">
                <a:hlinkClick r:id="rId4"/>
              </a:rPr>
              <a:t>Transportation</a:t>
            </a:r>
            <a:r>
              <a:rPr lang="es-MX" b="0" dirty="0">
                <a:hlinkClick r:id="rId4"/>
              </a:rPr>
              <a:t> </a:t>
            </a:r>
            <a:r>
              <a:rPr lang="es-MX" b="0" dirty="0" err="1">
                <a:hlinkClick r:id="rId4"/>
              </a:rPr>
              <a:t>Pandemic</a:t>
            </a:r>
            <a:r>
              <a:rPr lang="es-MX" b="0" dirty="0">
                <a:hlinkClick r:id="rId4"/>
              </a:rPr>
              <a:t> </a:t>
            </a:r>
            <a:r>
              <a:rPr lang="es-MX" b="0" dirty="0" err="1">
                <a:hlinkClick r:id="rId4"/>
              </a:rPr>
              <a:t>Planning</a:t>
            </a:r>
            <a:r>
              <a:rPr lang="es-MX" b="0" dirty="0">
                <a:hlinkClick r:id="rId4"/>
              </a:rPr>
              <a:t> and Response</a:t>
            </a:r>
          </a:p>
          <a:p>
            <a:pPr eaLnBrk="1" hangingPunct="1"/>
            <a:r>
              <a:rPr lang="es-MX" dirty="0">
                <a:latin typeface="Arial" panose="020B0604020202020204" pitchFamily="34" charset="0"/>
                <a:ea typeface="ＭＳ Ｐゴシック" panose="020B0600070205080204" pitchFamily="34" charset="-128"/>
              </a:rPr>
              <a:t>http://nap.edu/22414</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lvl="1" eaLnBrk="1" hangingPunct="1">
              <a:spcBef>
                <a:spcPts val="500"/>
              </a:spcBef>
              <a:spcAft>
                <a:spcPts val="500"/>
              </a:spcAft>
            </a:pP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A35CE4BA-72F0-4576-92E6-86A1D0021C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338F7FA6-2602-4331-B62C-865B02E3D915}" type="slidenum">
              <a:rPr lang="en-US" altLang="en-US" sz="1200" baseline="0"/>
              <a:pPr/>
              <a:t>35</a:t>
            </a:fld>
            <a:endParaRPr lang="en-US" altLang="en-US" sz="1200" baseline="0" dirty="0"/>
          </a:p>
        </p:txBody>
      </p:sp>
    </p:spTree>
    <p:extLst>
      <p:ext uri="{BB962C8B-B14F-4D97-AF65-F5344CB8AC3E}">
        <p14:creationId xmlns:p14="http://schemas.microsoft.com/office/powerpoint/2010/main" val="3291760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A719FB7-165F-450F-917C-B00E06A60316}"/>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967E5899-11D4-48B3-A360-E15D4ACB4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Como con la mayoría de los riesgos, existe una serie de pasos que pueden</a:t>
            </a:r>
            <a:r>
              <a:rPr lang="es-NI" altLang="en-US" baseline="0" noProof="0" dirty="0">
                <a:latin typeface="Arial" panose="020B0604020202020204" pitchFamily="34" charset="0"/>
                <a:ea typeface="ＭＳ Ｐゴシック" panose="020B0600070205080204" pitchFamily="34" charset="-128"/>
              </a:rPr>
              <a:t> reducir o en algunos casos incluso eliminar la exposición del trabajador. Un principio básico de la seguridad en el lugar de trabajo es usar una combinación de estrategias para proteger a los trabajadores, comenzando con la más eficaz. Este enfoque de moverse de las medidas de protección más eficaces a las menos eficaces se llama </a:t>
            </a:r>
            <a:r>
              <a:rPr lang="es-NI" altLang="en-US" noProof="0" dirty="0">
                <a:latin typeface="Arial" panose="020B0604020202020204" pitchFamily="34" charset="0"/>
                <a:ea typeface="ＭＳ Ｐゴシック" panose="020B0600070205080204" pitchFamily="34" charset="-128"/>
              </a:rPr>
              <a:t>“jerarquía de controles”.</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El orden de los controles, del más eficaz</a:t>
            </a:r>
            <a:r>
              <a:rPr lang="es-NI" altLang="en-US" baseline="0" noProof="0" dirty="0">
                <a:latin typeface="Arial" panose="020B0604020202020204" pitchFamily="34" charset="0"/>
                <a:ea typeface="ＭＳ Ｐゴシック" panose="020B0600070205080204" pitchFamily="34" charset="-128"/>
              </a:rPr>
              <a:t> al menos eficaz es:</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Eliminación</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Sustitución</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Controles de ingeniería</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Controles administrativos y prácticas laborales</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Equipo</a:t>
            </a:r>
            <a:r>
              <a:rPr lang="es-NI" altLang="en-US" baseline="0" noProof="0" dirty="0">
                <a:latin typeface="Arial" panose="020B0604020202020204" pitchFamily="34" charset="0"/>
                <a:ea typeface="ＭＳ Ｐゴシック" panose="020B0600070205080204" pitchFamily="34" charset="-128"/>
              </a:rPr>
              <a:t> de protección p</a:t>
            </a:r>
            <a:r>
              <a:rPr lang="es-NI" altLang="en-US" noProof="0" dirty="0">
                <a:latin typeface="Arial" panose="020B0604020202020204" pitchFamily="34" charset="0"/>
                <a:ea typeface="ＭＳ Ｐゴシック" panose="020B0600070205080204" pitchFamily="34" charset="-128"/>
              </a:rPr>
              <a:t>ersonal</a:t>
            </a:r>
          </a:p>
          <a:p>
            <a:pPr marL="171450" indent="-171450">
              <a:buFont typeface="Arial" panose="020B0604020202020204" pitchFamily="34" charset="0"/>
              <a:buChar char="•"/>
            </a:pPr>
            <a:endParaRPr lang="es-NI" altLang="en-US" noProof="0" dirty="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r>
              <a:rPr lang="es-NI" altLang="en-US" noProof="0" dirty="0">
                <a:latin typeface="Arial" panose="020B0604020202020204" pitchFamily="34" charset="0"/>
                <a:ea typeface="ＭＳ Ｐゴシック" panose="020B0600070205080204" pitchFamily="34" charset="-128"/>
              </a:rPr>
              <a:t>Fuente</a:t>
            </a:r>
            <a:r>
              <a:rPr lang="es-NI" altLang="en-US" baseline="0" noProof="0" dirty="0">
                <a:latin typeface="Arial" panose="020B0604020202020204" pitchFamily="34" charset="0"/>
                <a:ea typeface="ＭＳ Ｐゴシック" panose="020B0600070205080204" pitchFamily="34" charset="-128"/>
              </a:rPr>
              <a:t>:</a:t>
            </a:r>
            <a:r>
              <a:rPr lang="es-NI" altLang="en-US" noProof="0" dirty="0">
                <a:latin typeface="Arial" panose="020B0604020202020204" pitchFamily="34" charset="0"/>
                <a:ea typeface="ＭＳ Ｐゴシック" panose="020B0600070205080204" pitchFamily="34" charset="-128"/>
              </a:rPr>
              <a:t> NIOSH/CDC https://www.cdc.gov/niosh/topics/hierarchy/default.html</a:t>
            </a:r>
          </a:p>
          <a:p>
            <a:pPr marL="0" indent="0">
              <a:buFont typeface="Arial" panose="020B0604020202020204" pitchFamily="34" charset="0"/>
              <a:buNone/>
            </a:pPr>
            <a:r>
              <a:rPr lang="es-NI" altLang="en-US" noProof="0" dirty="0">
                <a:latin typeface="Arial" panose="020B0604020202020204" pitchFamily="34" charset="0"/>
                <a:ea typeface="ＭＳ Ｐゴシック" panose="020B0600070205080204" pitchFamily="34" charset="-128"/>
              </a:rPr>
              <a:t>Esta página web también proporciona</a:t>
            </a:r>
            <a:r>
              <a:rPr lang="es-NI" altLang="en-US" baseline="0" noProof="0" dirty="0">
                <a:latin typeface="Arial" panose="020B0604020202020204" pitchFamily="34" charset="0"/>
                <a:ea typeface="ＭＳ Ｐゴシック" panose="020B0600070205080204" pitchFamily="34" charset="-128"/>
              </a:rPr>
              <a:t> una definición más detallada de cada tipo de medida de control. </a:t>
            </a:r>
            <a:endParaRPr lang="es-NI" altLang="en-US" noProof="0"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 </a:t>
            </a:r>
          </a:p>
        </p:txBody>
      </p:sp>
      <p:sp>
        <p:nvSpPr>
          <p:cNvPr id="79876" name="Slide Number Placeholder 3">
            <a:extLst>
              <a:ext uri="{FF2B5EF4-FFF2-40B4-BE49-F238E27FC236}">
                <a16:creationId xmlns:a16="http://schemas.microsoft.com/office/drawing/2014/main" id="{D3D3850F-CAF0-434E-A2DC-2984D0550A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FB97301-C0D6-4D15-A881-A3049241D21C}" type="slidenum">
              <a:rPr lang="en-US" altLang="en-US" sz="1200" baseline="0"/>
              <a:pPr/>
              <a:t>36</a:t>
            </a:fld>
            <a:endParaRPr lang="en-US" altLang="en-US" sz="1200" baseline="0" dirty="0"/>
          </a:p>
        </p:txBody>
      </p:sp>
    </p:spTree>
    <p:extLst>
      <p:ext uri="{BB962C8B-B14F-4D97-AF65-F5344CB8AC3E}">
        <p14:creationId xmlns:p14="http://schemas.microsoft.com/office/powerpoint/2010/main" val="3237244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EE3466E-2180-4266-AF42-373F833D37C8}"/>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34F63224-D025-436F-9314-A69B85DB04C6}"/>
              </a:ext>
            </a:extLst>
          </p:cNvPr>
          <p:cNvSpPr>
            <a:spLocks noGrp="1"/>
          </p:cNvSpPr>
          <p:nvPr>
            <p:ph type="body" idx="1"/>
          </p:nvPr>
        </p:nvSpPr>
        <p:spPr>
          <a:xfrm>
            <a:off x="693738" y="4427538"/>
            <a:ext cx="56197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Los controles de ingeniería involucran</a:t>
            </a:r>
            <a:r>
              <a:rPr lang="es-NI" altLang="en-US" baseline="0" noProof="0" dirty="0">
                <a:latin typeface="Arial" panose="020B0604020202020204" pitchFamily="34" charset="0"/>
                <a:ea typeface="ＭＳ Ｐゴシック" panose="020B0600070205080204" pitchFamily="34" charset="-128"/>
              </a:rPr>
              <a:t> hacer cambios al ambiente de trabajo para reducir los riesgos relacionados con el trabajo. Estos tipos de controles se prefieren a otros porque hacen cambios permanentes que reducen la exposición a riesgos y no dependen del comportamiento del trabajador o del cliente. Al reducir un riesgo en el lugar de trabajo, los controles de ingeniería no solo son los más eficaces, sino que también pueden ser las soluciones con la mejor relación costo-beneficio para que los empleadores los implementen.</a:t>
            </a:r>
            <a:r>
              <a:rPr lang="es-NI" altLang="en-US" noProof="0" dirty="0">
                <a:latin typeface="Arial" panose="020B0604020202020204" pitchFamily="34" charset="0"/>
                <a:ea typeface="ＭＳ Ｐゴシック" panose="020B0600070205080204" pitchFamily="34" charset="-128"/>
              </a:rPr>
              <a:t> </a:t>
            </a:r>
          </a:p>
          <a:p>
            <a:r>
              <a:rPr lang="es-NI" altLang="en-US" noProof="0" dirty="0">
                <a:latin typeface="Arial" panose="020B0604020202020204" pitchFamily="34" charset="0"/>
                <a:ea typeface="ＭＳ Ｐゴシック" panose="020B0600070205080204" pitchFamily="34" charset="-128"/>
              </a:rPr>
              <a:t>Ejemplos</a:t>
            </a:r>
            <a:r>
              <a:rPr lang="es-NI" altLang="en-US" baseline="0" noProof="0" dirty="0">
                <a:latin typeface="Arial" panose="020B0604020202020204" pitchFamily="34" charset="0"/>
                <a:ea typeface="ＭＳ Ｐゴシック" panose="020B0600070205080204" pitchFamily="34" charset="-128"/>
              </a:rPr>
              <a:t> de controles de ingeniería incluyen:</a:t>
            </a:r>
          </a:p>
          <a:p>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Usar ventilación especializada para eliminar la contaminación del aire. </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Instalar barreras físicas,</a:t>
            </a:r>
            <a:r>
              <a:rPr lang="es-NI" altLang="en-US" baseline="0" noProof="0" dirty="0">
                <a:latin typeface="Arial" panose="020B0604020202020204" pitchFamily="34" charset="0"/>
                <a:ea typeface="ＭＳ Ｐゴシック" panose="020B0600070205080204" pitchFamily="34" charset="-128"/>
              </a:rPr>
              <a:t> como cubiertas protectoras plásticas transparentes (</a:t>
            </a:r>
            <a:r>
              <a:rPr lang="es-NI" altLang="en-US" i="1" noProof="0" dirty="0" err="1">
                <a:latin typeface="Arial" panose="020B0604020202020204" pitchFamily="34" charset="0"/>
                <a:ea typeface="ＭＳ Ｐゴシック" panose="020B0600070205080204" pitchFamily="34" charset="-128"/>
              </a:rPr>
              <a:t>sneeze</a:t>
            </a:r>
            <a:r>
              <a:rPr lang="es-NI" altLang="en-US" i="1" noProof="0" dirty="0">
                <a:latin typeface="Arial" panose="020B0604020202020204" pitchFamily="34" charset="0"/>
                <a:ea typeface="ＭＳ Ｐゴシック" panose="020B0600070205080204" pitchFamily="34" charset="-128"/>
              </a:rPr>
              <a:t> </a:t>
            </a:r>
            <a:r>
              <a:rPr lang="es-NI" altLang="en-US" i="1" noProof="0" dirty="0" err="1">
                <a:latin typeface="Arial" panose="020B0604020202020204" pitchFamily="34" charset="0"/>
                <a:ea typeface="ＭＳ Ｐゴシック" panose="020B0600070205080204" pitchFamily="34" charset="-128"/>
              </a:rPr>
              <a:t>guards</a:t>
            </a:r>
            <a:r>
              <a:rPr lang="es-NI" altLang="en-US" noProof="0" dirty="0">
                <a:latin typeface="Arial" panose="020B0604020202020204" pitchFamily="34" charset="0"/>
                <a:ea typeface="ＭＳ Ｐゴシック" panose="020B0600070205080204" pitchFamily="34" charset="-128"/>
              </a:rPr>
              <a:t>).</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Instalar</a:t>
            </a:r>
            <a:r>
              <a:rPr lang="es-NI" altLang="en-US" baseline="0" noProof="0" dirty="0">
                <a:latin typeface="Arial" panose="020B0604020202020204" pitchFamily="34" charset="0"/>
                <a:ea typeface="ＭＳ Ｐゴシック" panose="020B0600070205080204" pitchFamily="34" charset="-128"/>
              </a:rPr>
              <a:t> una ventanilla para servicio desde el automóvil (</a:t>
            </a:r>
            <a:r>
              <a:rPr lang="es-NI" altLang="en-US" noProof="0" dirty="0">
                <a:latin typeface="Arial" panose="020B0604020202020204" pitchFamily="34" charset="0"/>
                <a:ea typeface="ＭＳ Ｐゴシック" panose="020B0600070205080204" pitchFamily="34" charset="-128"/>
              </a:rPr>
              <a:t>d</a:t>
            </a:r>
            <a:r>
              <a:rPr lang="es-NI" altLang="en-US" i="1" noProof="0" dirty="0">
                <a:latin typeface="Arial" panose="020B0604020202020204" pitchFamily="34" charset="0"/>
                <a:ea typeface="ＭＳ Ｐゴシック" panose="020B0600070205080204" pitchFamily="34" charset="-128"/>
              </a:rPr>
              <a:t>rive-</a:t>
            </a:r>
            <a:r>
              <a:rPr lang="es-NI" altLang="en-US" i="1" noProof="0" dirty="0" err="1">
                <a:latin typeface="Arial" panose="020B0604020202020204" pitchFamily="34" charset="0"/>
                <a:ea typeface="ＭＳ Ｐゴシック" panose="020B0600070205080204" pitchFamily="34" charset="-128"/>
              </a:rPr>
              <a:t>through</a:t>
            </a:r>
            <a:r>
              <a:rPr lang="es-NI" altLang="en-US" noProof="0" dirty="0">
                <a:latin typeface="Arial" panose="020B0604020202020204" pitchFamily="34" charset="0"/>
                <a:ea typeface="ＭＳ Ｐゴシック" panose="020B0600070205080204" pitchFamily="34" charset="-128"/>
              </a:rPr>
              <a:t>) para servicio al cliente.</a:t>
            </a:r>
          </a:p>
        </p:txBody>
      </p:sp>
      <p:sp>
        <p:nvSpPr>
          <p:cNvPr id="81924" name="Slide Number Placeholder 3">
            <a:extLst>
              <a:ext uri="{FF2B5EF4-FFF2-40B4-BE49-F238E27FC236}">
                <a16:creationId xmlns:a16="http://schemas.microsoft.com/office/drawing/2014/main" id="{A8082E0B-D44E-4613-A893-5D28493A0D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C28E63EA-D3CA-4D7B-93A6-FCB245EB99C3}" type="slidenum">
              <a:rPr lang="en-US" altLang="en-US" sz="1200" baseline="0"/>
              <a:pPr/>
              <a:t>37</a:t>
            </a:fld>
            <a:endParaRPr lang="en-US" altLang="en-US" sz="1200" baseline="0" dirty="0"/>
          </a:p>
        </p:txBody>
      </p:sp>
    </p:spTree>
    <p:extLst>
      <p:ext uri="{BB962C8B-B14F-4D97-AF65-F5344CB8AC3E}">
        <p14:creationId xmlns:p14="http://schemas.microsoft.com/office/powerpoint/2010/main" val="879598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 </a:t>
            </a:r>
          </a:p>
          <a:p>
            <a:endParaRPr lang="es-ES" dirty="0"/>
          </a:p>
          <a:p>
            <a:r>
              <a:rPr lang="es-MX" b="0" dirty="0"/>
              <a:t>Pídales a los participantes que den una lista de ejemplos de controles de ingeniería y luego verifique la lista.</a:t>
            </a:r>
          </a:p>
          <a:p>
            <a:r>
              <a:rPr lang="es-MX" b="0" dirty="0"/>
              <a:t>Los controles de ingeniería deben seleccionarse de acuerdo con las características particulares de cada lugar de trabajo, es decir, deben ajustarse a las condiciones particulares de cada lugar.</a:t>
            </a:r>
          </a:p>
          <a:p>
            <a:endParaRPr lang="en-US" b="0" dirty="0"/>
          </a:p>
          <a:p>
            <a:r>
              <a:rPr lang="es-MX" b="0" dirty="0"/>
              <a:t>Foto de Karen Berman. Se puede mantener a los clientes alejados de la tienda si hacen sus pedidos en línea y luego recogen sus productos a la orilla de la acera frente a la tienda.</a:t>
            </a:r>
          </a:p>
        </p:txBody>
      </p:sp>
      <p:sp>
        <p:nvSpPr>
          <p:cNvPr id="4" name="Slide Number Placeholder 3"/>
          <p:cNvSpPr>
            <a:spLocks noGrp="1"/>
          </p:cNvSpPr>
          <p:nvPr>
            <p:ph type="sldNum" sz="quarter" idx="5"/>
          </p:nvPr>
        </p:nvSpPr>
        <p:spPr/>
        <p:txBody>
          <a:bodyPr/>
          <a:lstStyle/>
          <a:p>
            <a:fld id="{BEA25071-C87A-4D5A-BED1-8E4AE45B35DA}" type="slidenum">
              <a:rPr lang="en-US" smtClean="0"/>
              <a:t>38</a:t>
            </a:fld>
            <a:endParaRPr lang="en-US"/>
          </a:p>
        </p:txBody>
      </p:sp>
    </p:spTree>
    <p:extLst>
      <p:ext uri="{BB962C8B-B14F-4D97-AF65-F5344CB8AC3E}">
        <p14:creationId xmlns:p14="http://schemas.microsoft.com/office/powerpoint/2010/main" val="4070436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4FFBB2D-F4EF-4575-9D8E-DF3B7B8920E8}"/>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1838F501-0A6D-4538-9F7B-456230FCAE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Los controles administrativos incluyen prácticas</a:t>
            </a:r>
            <a:r>
              <a:rPr lang="es-NI" altLang="en-US" baseline="0" noProof="0" dirty="0">
                <a:latin typeface="Arial" panose="020B0604020202020204" pitchFamily="34" charset="0"/>
                <a:ea typeface="ＭＳ Ｐゴシック" panose="020B0600070205080204" pitchFamily="34" charset="-128"/>
              </a:rPr>
              <a:t> y procedimientos de trabajo para reducir la duración, la frecuencia o la intensidad de la exposición a un riesgo. Los empleadores deben:</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Proporcionar</a:t>
            </a:r>
            <a:r>
              <a:rPr lang="es-NI" altLang="en-US" baseline="0" noProof="0" dirty="0">
                <a:latin typeface="Arial" panose="020B0604020202020204" pitchFamily="34" charset="0"/>
                <a:ea typeface="ＭＳ Ｐゴシック" panose="020B0600070205080204" pitchFamily="34" charset="-128"/>
              </a:rPr>
              <a:t> recursos y un ambiente de trabajo que promueva la higiene personal. Por ejemplo, proporcionar pañuelos desechables, basureros que no se tocan con las manos, jabón para lavarse las manos, </a:t>
            </a:r>
            <a:r>
              <a:rPr lang="es-NI" altLang="en-US" i="1" noProof="0" dirty="0" err="1">
                <a:latin typeface="Arial" panose="020B0604020202020204" pitchFamily="34" charset="0"/>
                <a:ea typeface="ＭＳ Ｐゴシック" panose="020B0600070205080204" pitchFamily="34" charset="-128"/>
              </a:rPr>
              <a:t>hand</a:t>
            </a:r>
            <a:r>
              <a:rPr lang="es-NI" altLang="en-US" i="1" noProof="0" dirty="0">
                <a:latin typeface="Arial" panose="020B0604020202020204" pitchFamily="34" charset="0"/>
                <a:ea typeface="ＭＳ Ｐゴシック" panose="020B0600070205080204" pitchFamily="34" charset="-128"/>
              </a:rPr>
              <a:t> </a:t>
            </a:r>
            <a:r>
              <a:rPr lang="es-NI" altLang="en-US" i="1" noProof="0" dirty="0" err="1">
                <a:latin typeface="Arial" panose="020B0604020202020204" pitchFamily="34" charset="0"/>
                <a:ea typeface="ＭＳ Ｐゴシック" panose="020B0600070205080204" pitchFamily="34" charset="-128"/>
              </a:rPr>
              <a:t>sanitizer</a:t>
            </a:r>
            <a:r>
              <a:rPr lang="es-NI" altLang="en-US" baseline="0" noProof="0" dirty="0">
                <a:latin typeface="Arial" panose="020B0604020202020204" pitchFamily="34" charset="0"/>
                <a:ea typeface="ＭＳ Ｐゴシック" panose="020B0600070205080204" pitchFamily="34" charset="-128"/>
              </a:rPr>
              <a:t>,</a:t>
            </a:r>
            <a:r>
              <a:rPr lang="es-NI" altLang="en-US" noProof="0" dirty="0">
                <a:latin typeface="Arial" panose="020B0604020202020204" pitchFamily="34" charset="0"/>
                <a:ea typeface="ＭＳ Ｐゴシック" panose="020B0600070205080204" pitchFamily="34" charset="-128"/>
              </a:rPr>
              <a:t> productos desinfectantes y toallas desechables para que los trabajadores limpien</a:t>
            </a:r>
            <a:r>
              <a:rPr lang="es-NI" altLang="en-US" baseline="0" noProof="0" dirty="0">
                <a:latin typeface="Arial" panose="020B0604020202020204" pitchFamily="34" charset="0"/>
                <a:ea typeface="ＭＳ Ｐゴシック" panose="020B0600070205080204" pitchFamily="34" charset="-128"/>
              </a:rPr>
              <a:t> sus superficies de trabajo.</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Formular procedimientos</a:t>
            </a:r>
            <a:r>
              <a:rPr lang="es-NI" altLang="en-US" baseline="0" noProof="0" dirty="0">
                <a:latin typeface="Arial" panose="020B0604020202020204" pitchFamily="34" charset="0"/>
                <a:ea typeface="ＭＳ Ｐゴシック" panose="020B0600070205080204" pitchFamily="34" charset="-128"/>
              </a:rPr>
              <a:t> para reducir al máximo los contactos entre trabajadores y entre trabajadores y pacientes, clientes o usuarios.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Limitar el número de personal presente</a:t>
            </a:r>
            <a:r>
              <a:rPr lang="es-NI" altLang="en-US" baseline="0" noProof="0" dirty="0">
                <a:latin typeface="Arial" panose="020B0604020202020204" pitchFamily="34" charset="0"/>
                <a:ea typeface="ＭＳ Ｐゴシック" panose="020B0600070205080204" pitchFamily="34" charset="-128"/>
              </a:rPr>
              <a:t> para tareas de alta exposición como procedimientos que generan aerosoles o entrar a la sala de pacientes.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Ofrecer a los trabajadores educación y capacitación</a:t>
            </a:r>
            <a:r>
              <a:rPr lang="es-NI" altLang="en-US" baseline="0" noProof="0" dirty="0">
                <a:latin typeface="Arial" panose="020B0604020202020204" pitchFamily="34" charset="0"/>
                <a:ea typeface="ＭＳ Ｐゴシック" panose="020B0600070205080204" pitchFamily="34" charset="-128"/>
              </a:rPr>
              <a:t> actualizadas sobre los factores de riesgo del coronavirus y métodos para evitar la exposición. </a:t>
            </a:r>
            <a:endParaRPr lang="es-NI" altLang="en-US" noProof="0" dirty="0">
              <a:latin typeface="Arial" panose="020B0604020202020204" pitchFamily="34" charset="0"/>
              <a:ea typeface="ＭＳ Ｐゴシック" panose="020B0600070205080204" pitchFamily="34" charset="-128"/>
            </a:endParaRPr>
          </a:p>
        </p:txBody>
      </p:sp>
      <p:sp>
        <p:nvSpPr>
          <p:cNvPr id="86020" name="Slide Number Placeholder 3">
            <a:extLst>
              <a:ext uri="{FF2B5EF4-FFF2-40B4-BE49-F238E27FC236}">
                <a16:creationId xmlns:a16="http://schemas.microsoft.com/office/drawing/2014/main" id="{E63138E6-58FB-4F39-A5DE-AFC2514E3A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3426D111-0CD5-40EB-B92E-51F79316907A}" type="slidenum">
              <a:rPr lang="en-US" altLang="en-US" sz="1200" baseline="0"/>
              <a:pPr/>
              <a:t>39</a:t>
            </a:fld>
            <a:endParaRPr lang="en-US" altLang="en-US" sz="1200" baseline="0" dirty="0"/>
          </a:p>
        </p:txBody>
      </p:sp>
    </p:spTree>
    <p:extLst>
      <p:ext uri="{BB962C8B-B14F-4D97-AF65-F5344CB8AC3E}">
        <p14:creationId xmlns:p14="http://schemas.microsoft.com/office/powerpoint/2010/main" val="182306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n-US" dirty="0"/>
          </a:p>
          <a:p>
            <a:r>
              <a:rPr lang="es-ES" dirty="0"/>
              <a:t>La señalización enumera las precauciones de los visitantes. Otros ejemplos de control administrativo son el uso de tablas, cuerdas y marcas en el piso para mantener el distanciamiento social.</a:t>
            </a:r>
            <a:endParaRPr lang="en-US"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40</a:t>
            </a:fld>
            <a:endParaRPr lang="en-US" altLang="en-US" dirty="0"/>
          </a:p>
        </p:txBody>
      </p:sp>
    </p:spTree>
    <p:extLst>
      <p:ext uri="{BB962C8B-B14F-4D97-AF65-F5344CB8AC3E}">
        <p14:creationId xmlns:p14="http://schemas.microsoft.com/office/powerpoint/2010/main" val="412719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0239E32-5A18-4033-80A4-E51011CA8D0D}"/>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E2BED3C6-D610-4B5F-B1BD-5DF9B301DF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Hacer ajustes</a:t>
            </a:r>
            <a:r>
              <a:rPr lang="es-NI" altLang="en-US" baseline="0" noProof="0" dirty="0">
                <a:latin typeface="Arial" panose="020B0604020202020204" pitchFamily="34" charset="0"/>
                <a:ea typeface="ＭＳ Ｐゴシック" panose="020B0600070205080204" pitchFamily="34" charset="-128"/>
              </a:rPr>
              <a:t> a las políticas del lugar de trabajo también puede reducir la exposición al virus. </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sz="1200" noProof="0" dirty="0">
                <a:ea typeface="ＭＳ Ｐゴシック" panose="020B0600070205080204" pitchFamily="34" charset="-128"/>
              </a:rPr>
              <a:t>Alentar a los trabajadores enfermos a quedarse en casa sin temor a represalias</a:t>
            </a:r>
            <a:r>
              <a:rPr lang="es-NI" altLang="en-US" noProof="0" dirty="0">
                <a:latin typeface="Arial" panose="020B0604020202020204" pitchFamily="34" charset="0"/>
                <a:ea typeface="ＭＳ Ｐゴシック" panose="020B0600070205080204" pitchFamily="34" charset="-128"/>
              </a:rPr>
              <a:t>.</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Suspender los viajes no esenciales a lugares que tienen una alta prevalencia</a:t>
            </a:r>
            <a:r>
              <a:rPr lang="es-NI" altLang="en-US" baseline="0" noProof="0" dirty="0">
                <a:latin typeface="Arial" panose="020B0604020202020204" pitchFamily="34" charset="0"/>
                <a:ea typeface="ＭＳ Ｐゴシック" panose="020B0600070205080204" pitchFamily="34" charset="-128"/>
              </a:rPr>
              <a:t> de la enfermedad</a:t>
            </a:r>
            <a:r>
              <a:rPr lang="es-NI" altLang="en-US" noProof="0" dirty="0">
                <a:latin typeface="Arial" panose="020B0604020202020204" pitchFamily="34" charset="0"/>
                <a:ea typeface="ＭＳ Ｐゴシック" panose="020B0600070205080204" pitchFamily="34" charset="-128"/>
              </a:rPr>
              <a:t>.</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Usar</a:t>
            </a:r>
            <a:r>
              <a:rPr lang="es-NI" altLang="en-US" baseline="0" noProof="0" dirty="0">
                <a:latin typeface="Arial" panose="020B0604020202020204" pitchFamily="34" charset="0"/>
                <a:ea typeface="ＭＳ Ｐゴシック" panose="020B0600070205080204" pitchFamily="34" charset="-128"/>
              </a:rPr>
              <a:t> correo electrónico, sitios web y teleconferencias para reducir al máximo el contacto cara a cara entre los trabajadores. Donde sea posible, promover arreglos de trabajo flexibles como teletrabajo u horas de trabajo flexibles para reducir el número de trabajadores que deben estar en el sitio de trabajo en algún momento o en un lugar específico.</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Recurrir a la entrega a domicilio de bienes</a:t>
            </a:r>
            <a:r>
              <a:rPr lang="es-NI" altLang="en-US" baseline="0" noProof="0" dirty="0">
                <a:latin typeface="Arial" panose="020B0604020202020204" pitchFamily="34" charset="0"/>
                <a:ea typeface="ＭＳ Ｐゴシック" panose="020B0600070205080204" pitchFamily="34" charset="-128"/>
              </a:rPr>
              <a:t> y servicios para reducir el número de clientes o usuarios que deben visitar el lugar de trabajo suyo.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Formular </a:t>
            </a:r>
            <a:r>
              <a:rPr lang="es-NI" altLang="en-US" baseline="0" noProof="0" dirty="0">
                <a:latin typeface="Arial" panose="020B0604020202020204" pitchFamily="34" charset="0"/>
                <a:ea typeface="ＭＳ Ｐゴシック" panose="020B0600070205080204" pitchFamily="34" charset="-128"/>
              </a:rPr>
              <a:t>planes de comunicación de emergencia. Mantener un foro para responder a las preocupaciones de los trabajadores y desarrollar comunicaciones basadas en </a:t>
            </a:r>
            <a:r>
              <a:rPr lang="es-NI" altLang="en-US" noProof="0" dirty="0">
                <a:latin typeface="Arial" panose="020B0604020202020204" pitchFamily="34" charset="0"/>
                <a:ea typeface="ＭＳ Ｐゴシック" panose="020B0600070205080204" pitchFamily="34" charset="-128"/>
              </a:rPr>
              <a:t>Internet, si es posible. </a:t>
            </a: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Ofrecer materiales de educación y capacitación en un formato fácil de entender y en el lenguaje </a:t>
            </a:r>
            <a:r>
              <a:rPr lang="es-NI" altLang="en-US" baseline="0" noProof="0" dirty="0">
                <a:latin typeface="Arial" panose="020B0604020202020204" pitchFamily="34" charset="0"/>
                <a:ea typeface="ＭＳ Ｐゴシック" panose="020B0600070205080204" pitchFamily="34" charset="-128"/>
              </a:rPr>
              <a:t>apropiado y acorde con el nivel de estudio de todos los empleados</a:t>
            </a:r>
            <a:r>
              <a:rPr lang="es-NI" altLang="en-US" noProof="0" dirty="0">
                <a:latin typeface="Arial" panose="020B0604020202020204" pitchFamily="34" charset="0"/>
                <a:ea typeface="ＭＳ Ｐゴシック" panose="020B0600070205080204" pitchFamily="34" charset="-128"/>
              </a:rPr>
              <a:t>.</a:t>
            </a:r>
          </a:p>
          <a:p>
            <a:endParaRPr lang="en-US" altLang="en-US" dirty="0">
              <a:latin typeface="Arial" panose="020B0604020202020204" pitchFamily="34" charset="0"/>
              <a:ea typeface="ＭＳ Ｐゴシック" panose="020B0600070205080204" pitchFamily="34" charset="-128"/>
            </a:endParaRPr>
          </a:p>
        </p:txBody>
      </p:sp>
      <p:sp>
        <p:nvSpPr>
          <p:cNvPr id="88068" name="Slide Number Placeholder 3">
            <a:extLst>
              <a:ext uri="{FF2B5EF4-FFF2-40B4-BE49-F238E27FC236}">
                <a16:creationId xmlns:a16="http://schemas.microsoft.com/office/drawing/2014/main" id="{68D584CB-EEE0-4E64-9DBA-095517533A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7315379-C669-475C-8FC9-485310A808B0}" type="slidenum">
              <a:rPr lang="en-US" altLang="en-US" sz="1200" baseline="0"/>
              <a:pPr/>
              <a:t>41</a:t>
            </a:fld>
            <a:endParaRPr lang="en-US" altLang="en-US" sz="1200" baseline="0" dirty="0"/>
          </a:p>
        </p:txBody>
      </p:sp>
    </p:spTree>
    <p:extLst>
      <p:ext uri="{BB962C8B-B14F-4D97-AF65-F5344CB8AC3E}">
        <p14:creationId xmlns:p14="http://schemas.microsoft.com/office/powerpoint/2010/main" val="682127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 </a:t>
            </a:r>
          </a:p>
          <a:p>
            <a:endParaRPr lang="es-ES" dirty="0"/>
          </a:p>
          <a:p>
            <a:r>
              <a:rPr lang="es-ES" dirty="0"/>
              <a:t>Los puntos de proximidad interfieren con el mantenimiento de 6 pies de distanciamiento social. Tanto los empleadores como los trabajadores tienen la responsabilidad de identificar los puntos de proximidad y producir métodos para eliminarlos. Confiar solo en la memoria NO es un buen enfoque. Se debe utilizar el uso de barreras peatonales, letreros, marcas en el piso, etc. para mantener la distancia entre las personas. Reduzca el número de personas por viaje en ascensor. Cuando no se pueden eliminar los puntos de proximidad, el empleador debe proporcionar un mayor nivel de protección, como por ejemplo, la necesidad de cubrirse la cara.</a:t>
            </a:r>
          </a:p>
          <a:p>
            <a:endParaRPr lang="es-ES" dirty="0"/>
          </a:p>
          <a:p>
            <a:r>
              <a:rPr lang="es-ES" dirty="0"/>
              <a:t> Actividad: Pida a los participantes que proporcionen ejemplos de puntos de proximidad en su empleo y describan posibles soluciones.</a:t>
            </a:r>
            <a:endParaRPr lang="en-US" b="0"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42</a:t>
            </a:fld>
            <a:endParaRPr lang="en-US"/>
          </a:p>
        </p:txBody>
      </p:sp>
    </p:spTree>
    <p:extLst>
      <p:ext uri="{BB962C8B-B14F-4D97-AF65-F5344CB8AC3E}">
        <p14:creationId xmlns:p14="http://schemas.microsoft.com/office/powerpoint/2010/main" val="4139649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b="1" noProof="0" dirty="0"/>
              <a:t>Notas para el instructor:</a:t>
            </a:r>
          </a:p>
          <a:p>
            <a:pPr defTabSz="935611">
              <a:defRPr/>
            </a:pPr>
            <a:endParaRPr lang="es-NI" b="1" u="sng" noProof="0" dirty="0"/>
          </a:p>
          <a:p>
            <a:pPr marL="171244" indent="-171244">
              <a:buFont typeface="Arial" panose="020B0604020202020204" pitchFamily="34" charset="0"/>
              <a:buChar char="•"/>
            </a:pPr>
            <a:r>
              <a:rPr lang="es-NI" sz="1000" noProof="0" dirty="0"/>
              <a:t>Los</a:t>
            </a:r>
            <a:r>
              <a:rPr lang="es-NI" sz="1000" baseline="0" noProof="0" dirty="0"/>
              <a:t> trabajadores y los representantes de los sindicatos tienen derecho a obtener una copia de la evaluación del PPE. Es una mejor práctica cuando los trabajadores y la gerencia trabajan juntos para hacer las evaluaciones de riesgo del PPE.</a:t>
            </a:r>
            <a:endParaRPr lang="es-NI" sz="1000" noProof="0" dirty="0"/>
          </a:p>
          <a:p>
            <a:pPr marL="171244" indent="-171244">
              <a:buFont typeface="Arial" panose="020B0604020202020204" pitchFamily="34" charset="0"/>
              <a:buChar char="•"/>
            </a:pPr>
            <a:r>
              <a:rPr lang="es-NI" sz="1000" noProof="0" dirty="0"/>
              <a:t>Si usted quisiera conocer más sobre la selección del PPE para compañeros de trabajo que tienen una </a:t>
            </a:r>
            <a:r>
              <a:rPr lang="es-NI" sz="1000" baseline="0" noProof="0" dirty="0"/>
              <a:t>potencial </a:t>
            </a:r>
            <a:r>
              <a:rPr lang="es-NI" sz="1000" noProof="0" dirty="0"/>
              <a:t>exposición ocupacional</a:t>
            </a:r>
            <a:r>
              <a:rPr lang="es-NI" sz="1000" baseline="0" noProof="0" dirty="0"/>
              <a:t> al </a:t>
            </a:r>
            <a:r>
              <a:rPr lang="es-NI" sz="1000" noProof="0" dirty="0"/>
              <a:t>SARS CoV-2, dele un</a:t>
            </a:r>
            <a:r>
              <a:rPr lang="es-NI" sz="1000" baseline="0" noProof="0" dirty="0"/>
              <a:t> vistazo a la evaluación.</a:t>
            </a:r>
            <a:endParaRPr lang="es-NI" sz="1000" noProof="0" dirty="0"/>
          </a:p>
        </p:txBody>
      </p:sp>
      <p:sp>
        <p:nvSpPr>
          <p:cNvPr id="4" name="Slide Number Placeholder 3"/>
          <p:cNvSpPr>
            <a:spLocks noGrp="1"/>
          </p:cNvSpPr>
          <p:nvPr>
            <p:ph type="sldNum" sz="quarter" idx="10"/>
          </p:nvPr>
        </p:nvSpPr>
        <p:spPr/>
        <p:txBody>
          <a:bodyPr/>
          <a:lstStyle/>
          <a:p>
            <a:pPr>
              <a:defRPr/>
            </a:pPr>
            <a:fld id="{6173BEE4-E025-9C4B-A234-6C8550A55731}" type="slidenum">
              <a:rPr lang="en-US" smtClean="0"/>
              <a:pPr>
                <a:defRPr/>
              </a:pPr>
              <a:t>43</a:t>
            </a:fld>
            <a:endParaRPr lang="en-US" dirty="0"/>
          </a:p>
        </p:txBody>
      </p:sp>
    </p:spTree>
    <p:extLst>
      <p:ext uri="{BB962C8B-B14F-4D97-AF65-F5344CB8AC3E}">
        <p14:creationId xmlns:p14="http://schemas.microsoft.com/office/powerpoint/2010/main" val="126759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Notas para el instructor: </a:t>
            </a:r>
          </a:p>
          <a:p>
            <a:endParaRPr lang="es-ES" dirty="0"/>
          </a:p>
          <a:p>
            <a:r>
              <a:rPr lang="es-ES" dirty="0"/>
              <a:t>Los respiradores se usan para evitar respirar los peligros que están en el aire. Los respiradores protegen al usuario al filtrar el aire antes de que el trabajador lo inhale o al suministrar aire desde una fuente segura. La mayoría de los respiradores que protegen al trabajador al filtrar el aire están diseñados para ajustarse firmemente contra la cara y, por lo tanto, proporcionan un sello entre el borde del respirador y la cara. Cuando hay un sello adecuado, el aire que respira el trabajador pasa a través del filtro del respirador, que captura los contaminantes. Si no hay un sello hermético, el aire pasa a través de los espacios entre la cara y el respirador y los contaminantes no se filtran del aire que respira el trabajador. </a:t>
            </a:r>
          </a:p>
          <a:p>
            <a:endParaRPr lang="es-ES" dirty="0"/>
          </a:p>
          <a:p>
            <a:r>
              <a:rPr lang="es-ES" dirty="0"/>
              <a:t>El Instituto Nacional de Seguridad y Salud Ocupacional, parte de los CDC, certifica los respiradores purificadores de aire, a veces llamados respiradores de partículas, en las siguientes categorías en función de la resistencia al aceite, lo que puede reducir la eficiencia: </a:t>
            </a:r>
          </a:p>
          <a:p>
            <a:endParaRPr lang="es-ES" dirty="0"/>
          </a:p>
          <a:p>
            <a:r>
              <a:rPr lang="es-ES" dirty="0"/>
              <a:t>N95, N99, N100 - Filtra al menos 95%, 99%, 99.97% de partículas en el aire. No es resistente al aceite. </a:t>
            </a:r>
          </a:p>
          <a:p>
            <a:r>
              <a:rPr lang="es-ES" dirty="0"/>
              <a:t>R95, R99, R100 - Filtra al menos 95%, 99%, 99.97% de partículas en el aire. Algo resistente al aceite.</a:t>
            </a:r>
          </a:p>
          <a:p>
            <a:r>
              <a:rPr lang="es-ES" dirty="0"/>
              <a:t>P95, P99, P100 - Filtra al menos 95%, 99%, 99.97% de partículas en el aire. Fuertemente resistente al aceite.</a:t>
            </a:r>
          </a:p>
          <a:p>
            <a:endParaRPr lang="es-ES" dirty="0"/>
          </a:p>
          <a:p>
            <a:r>
              <a:rPr lang="es-ES" dirty="0"/>
              <a:t> Los respiradores aprobados por NIOSH estarán marcados como "NIOSH" y las categorías N, R, P.</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44</a:t>
            </a:fld>
            <a:endParaRPr lang="en-US"/>
          </a:p>
        </p:txBody>
      </p:sp>
    </p:spTree>
    <p:extLst>
      <p:ext uri="{BB962C8B-B14F-4D97-AF65-F5344CB8AC3E}">
        <p14:creationId xmlns:p14="http://schemas.microsoft.com/office/powerpoint/2010/main" val="3608659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66F4236A-2AB4-48F9-89E4-3D004EA06F68}"/>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FF4C32A5-FD26-47E1-A544-26472B5350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NI" altLang="en-US" b="1" noProof="0" dirty="0">
                <a:latin typeface="Arial" panose="020B0604020202020204" pitchFamily="34" charset="0"/>
                <a:ea typeface="ＭＳ Ｐゴシック" panose="020B0600070205080204" pitchFamily="34" charset="-128"/>
              </a:rPr>
              <a:t>Notas para el instructor:</a:t>
            </a:r>
          </a:p>
          <a:p>
            <a:endParaRPr lang="es-NI" altLang="en-US" b="1"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Los respiradores deben utilizarse según la norma</a:t>
            </a:r>
            <a:r>
              <a:rPr lang="es-NI" altLang="en-US" baseline="0" noProof="0" dirty="0">
                <a:latin typeface="Arial" panose="020B0604020202020204" pitchFamily="34" charset="0"/>
                <a:ea typeface="ＭＳ Ｐゴシック" panose="020B0600070205080204" pitchFamily="34" charset="-128"/>
              </a:rPr>
              <a:t> </a:t>
            </a:r>
            <a:r>
              <a:rPr lang="es-NI" altLang="en-US" noProof="0" dirty="0">
                <a:latin typeface="Arial" panose="020B0604020202020204" pitchFamily="34" charset="0"/>
                <a:ea typeface="ＭＳ Ｐゴシック" panose="020B0600070205080204" pitchFamily="34" charset="-128"/>
              </a:rPr>
              <a:t>de OSHA 1910.134. OSHA requiere que</a:t>
            </a:r>
            <a:r>
              <a:rPr lang="es-NI" altLang="en-US" baseline="0" noProof="0" dirty="0">
                <a:latin typeface="Arial" panose="020B0604020202020204" pitchFamily="34" charset="0"/>
                <a:ea typeface="ＭＳ Ｐゴシック" panose="020B0600070205080204" pitchFamily="34" charset="-128"/>
              </a:rPr>
              <a:t> los empleadores:</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Tengan</a:t>
            </a:r>
            <a:r>
              <a:rPr lang="es-NI" altLang="en-US" baseline="0" noProof="0" dirty="0">
                <a:latin typeface="Arial" panose="020B0604020202020204" pitchFamily="34" charset="0"/>
                <a:ea typeface="ＭＳ Ｐゴシック" panose="020B0600070205080204" pitchFamily="34" charset="-128"/>
              </a:rPr>
              <a:t> un programa escrito con procedimientos específicos para el lugar de trabajo.</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Seleccionen</a:t>
            </a:r>
            <a:r>
              <a:rPr lang="es-NI" altLang="en-US" baseline="0" noProof="0" dirty="0">
                <a:latin typeface="Arial" panose="020B0604020202020204" pitchFamily="34" charset="0"/>
                <a:ea typeface="ＭＳ Ｐゴシック" panose="020B0600070205080204" pitchFamily="34" charset="-128"/>
              </a:rPr>
              <a:t> los </a:t>
            </a:r>
            <a:r>
              <a:rPr lang="es-NI" altLang="en-US" noProof="0" dirty="0">
                <a:latin typeface="Arial" panose="020B0604020202020204" pitchFamily="34" charset="0"/>
                <a:ea typeface="ＭＳ Ｐゴシック" panose="020B0600070205080204" pitchFamily="34" charset="-128"/>
              </a:rPr>
              <a:t>respiradores basados en los riesgos en</a:t>
            </a:r>
            <a:r>
              <a:rPr lang="es-NI" altLang="en-US" baseline="0" noProof="0" dirty="0">
                <a:latin typeface="Arial" panose="020B0604020202020204" pitchFamily="34" charset="0"/>
                <a:ea typeface="ＭＳ Ｐゴシック" panose="020B0600070205080204" pitchFamily="34" charset="-128"/>
              </a:rPr>
              <a:t> el lugar de trabajo.</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Proporcionen evaluación médica</a:t>
            </a:r>
            <a:r>
              <a:rPr lang="es-NI" altLang="en-US" baseline="0" noProof="0" dirty="0">
                <a:latin typeface="Arial" panose="020B0604020202020204" pitchFamily="34" charset="0"/>
                <a:ea typeface="ＭＳ Ｐゴシック" panose="020B0600070205080204" pitchFamily="34" charset="-128"/>
              </a:rPr>
              <a:t> a fin de determinar la capacidad del empleado para usar respirador.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Hagan prueba de ajuste para respiradores</a:t>
            </a:r>
            <a:r>
              <a:rPr lang="es-NI" altLang="en-US" baseline="0" noProof="0" dirty="0">
                <a:latin typeface="Arial" panose="020B0604020202020204" pitchFamily="34" charset="0"/>
                <a:ea typeface="ＭＳ Ｐゴシック" panose="020B0600070205080204" pitchFamily="34" charset="-128"/>
              </a:rPr>
              <a:t> que requieren un sellado hermético entre la cara del trabajador y el respirador.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Establezcan</a:t>
            </a:r>
            <a:r>
              <a:rPr lang="es-NI" altLang="en-US" baseline="0" noProof="0" dirty="0">
                <a:latin typeface="Arial" panose="020B0604020202020204" pitchFamily="34" charset="0"/>
                <a:ea typeface="ＭＳ Ｐゴシック" panose="020B0600070205080204" pitchFamily="34" charset="-128"/>
              </a:rPr>
              <a:t> </a:t>
            </a:r>
            <a:r>
              <a:rPr lang="es-NI" altLang="en-US" noProof="0" dirty="0">
                <a:latin typeface="Arial" panose="020B0604020202020204" pitchFamily="34" charset="0"/>
                <a:ea typeface="ＭＳ Ｐゴシック" panose="020B0600070205080204" pitchFamily="34" charset="-128"/>
              </a:rPr>
              <a:t>e implementen procedimientos para el uso apropiado</a:t>
            </a:r>
            <a:r>
              <a:rPr lang="es-NI" altLang="en-US" baseline="0" noProof="0" dirty="0">
                <a:latin typeface="Arial" panose="020B0604020202020204" pitchFamily="34" charset="0"/>
                <a:ea typeface="ＭＳ Ｐゴシック" panose="020B0600070205080204" pitchFamily="34" charset="-128"/>
              </a:rPr>
              <a:t> de los respiradores.</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Estipulen </a:t>
            </a:r>
            <a:r>
              <a:rPr lang="es-NI" altLang="en-US" baseline="0" noProof="0" dirty="0">
                <a:latin typeface="Arial" panose="020B0604020202020204" pitchFamily="34" charset="0"/>
                <a:ea typeface="ＭＳ Ｐゴシック" panose="020B0600070205080204" pitchFamily="34" charset="-128"/>
              </a:rPr>
              <a:t>la limpieza, el almacenamiento y la reparación de los respiradores.</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Se</a:t>
            </a:r>
            <a:r>
              <a:rPr lang="es-NI" altLang="en-US" baseline="0" noProof="0" dirty="0">
                <a:latin typeface="Arial" panose="020B0604020202020204" pitchFamily="34" charset="0"/>
                <a:ea typeface="ＭＳ Ｐゴシック" panose="020B0600070205080204" pitchFamily="34" charset="-128"/>
              </a:rPr>
              <a:t> aseguren de que todos los filtros, cartuchos y tanques/cilindros estén etiquetados y tengan código de color.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Capaciten</a:t>
            </a:r>
            <a:r>
              <a:rPr lang="es-NI" altLang="en-US" baseline="0" noProof="0" dirty="0">
                <a:latin typeface="Arial" panose="020B0604020202020204" pitchFamily="34" charset="0"/>
                <a:ea typeface="ＭＳ Ｐゴシック" panose="020B0600070205080204" pitchFamily="34" charset="-128"/>
              </a:rPr>
              <a:t> a los trabajadores al menos una vez al año en el uso apropiado y las limitaciones de los respiradores.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Hagan una evaluación</a:t>
            </a:r>
            <a:r>
              <a:rPr lang="es-NI" altLang="en-US" baseline="0" noProof="0" dirty="0">
                <a:latin typeface="Arial" panose="020B0604020202020204" pitchFamily="34" charset="0"/>
                <a:ea typeface="ＭＳ Ｐゴシック" panose="020B0600070205080204" pitchFamily="34" charset="-128"/>
              </a:rPr>
              <a:t> para asegurarse de que el programa de protección respiratoria está siendo ejecutado en forma apropiada.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s-NI" altLang="en-US" noProof="0" dirty="0">
                <a:latin typeface="Arial" panose="020B0604020202020204" pitchFamily="34" charset="0"/>
                <a:ea typeface="ＭＳ Ｐゴシック" panose="020B0600070205080204" pitchFamily="34" charset="-128"/>
              </a:rPr>
              <a:t>Lleven</a:t>
            </a:r>
            <a:r>
              <a:rPr lang="es-NI" altLang="en-US" baseline="0" noProof="0" dirty="0">
                <a:latin typeface="Arial" panose="020B0604020202020204" pitchFamily="34" charset="0"/>
                <a:ea typeface="ＭＳ Ｐゴシック" panose="020B0600070205080204" pitchFamily="34" charset="-128"/>
              </a:rPr>
              <a:t> registros de las evaluaciones médicas, las pruebas de ajuste y otros aspectos del programa. </a:t>
            </a:r>
            <a:endParaRPr lang="es-NI" altLang="en-US" noProof="0"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endParaRPr lang="es-NI" altLang="en-US" noProof="0"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s-NI" altLang="en-US" noProof="0" dirty="0">
                <a:latin typeface="Arial" panose="020B0604020202020204" pitchFamily="34" charset="0"/>
                <a:ea typeface="ＭＳ Ｐゴシック" panose="020B0600070205080204" pitchFamily="34" charset="-128"/>
              </a:rPr>
              <a:t>Debido a la escasez</a:t>
            </a:r>
            <a:r>
              <a:rPr lang="es-NI" altLang="en-US" baseline="0" noProof="0" dirty="0">
                <a:latin typeface="Arial" panose="020B0604020202020204" pitchFamily="34" charset="0"/>
                <a:ea typeface="ＭＳ Ｐゴシック" panose="020B0600070205080204" pitchFamily="34" charset="-128"/>
              </a:rPr>
              <a:t> de respiradores, el </a:t>
            </a:r>
            <a:r>
              <a:rPr lang="es-NI" altLang="en-US" noProof="0" dirty="0">
                <a:latin typeface="Arial" panose="020B0604020202020204" pitchFamily="34" charset="0"/>
                <a:ea typeface="ＭＳ Ｐゴシック" panose="020B0600070205080204" pitchFamily="34" charset="-128"/>
              </a:rPr>
              <a:t>NIOSH ha</a:t>
            </a:r>
            <a:r>
              <a:rPr lang="es-NI" altLang="en-US" baseline="0" noProof="0" dirty="0">
                <a:latin typeface="Arial" panose="020B0604020202020204" pitchFamily="34" charset="0"/>
                <a:ea typeface="ＭＳ Ｐゴシック" panose="020B0600070205080204" pitchFamily="34" charset="-128"/>
              </a:rPr>
              <a:t> emitido un memorándum extendiendo la utilización y reutilización de los respiradores purificadores de aire N95 </a:t>
            </a:r>
            <a:r>
              <a:rPr lang="es-NI" altLang="en-US" noProof="0" dirty="0">
                <a:latin typeface="Arial" panose="020B0604020202020204" pitchFamily="34" charset="0"/>
                <a:ea typeface="ＭＳ Ｐゴシック" panose="020B0600070205080204" pitchFamily="34" charset="-128"/>
              </a:rPr>
              <a:t>https://www.cdc.gov/niosh/topics/hcwcontrols/recommendedguidanceextuse.html</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100356" name="Slide Number Placeholder 3">
            <a:extLst>
              <a:ext uri="{FF2B5EF4-FFF2-40B4-BE49-F238E27FC236}">
                <a16:creationId xmlns:a16="http://schemas.microsoft.com/office/drawing/2014/main" id="{5C376EEE-C340-4073-BE19-A2BDDEBEDC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A5F942DE-9257-45A3-90A9-014D005A615F}" type="slidenum">
              <a:rPr lang="en-US" altLang="en-US" sz="1200" baseline="0"/>
              <a:pPr/>
              <a:t>45</a:t>
            </a:fld>
            <a:endParaRPr lang="en-US" altLang="en-US" sz="1200" baseline="0" dirty="0"/>
          </a:p>
        </p:txBody>
      </p:sp>
    </p:spTree>
    <p:extLst>
      <p:ext uri="{BB962C8B-B14F-4D97-AF65-F5344CB8AC3E}">
        <p14:creationId xmlns:p14="http://schemas.microsoft.com/office/powerpoint/2010/main" val="1167746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8D89D880-C84A-4631-841F-6881F90C0A44}"/>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28C8CB5F-64DF-43E7-ADB3-96DD82580A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b="1" noProof="0" dirty="0"/>
              <a:t>Notas para el instructor:</a:t>
            </a: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Existen muchos</a:t>
            </a:r>
            <a:r>
              <a:rPr lang="es-NI" altLang="en-US" baseline="0" noProof="0" dirty="0">
                <a:latin typeface="Arial" panose="020B0604020202020204" pitchFamily="34" charset="0"/>
                <a:ea typeface="ＭＳ Ｐゴシック" panose="020B0600070205080204" pitchFamily="34" charset="-128"/>
              </a:rPr>
              <a:t> tipos de respiradores diseñados para reutilizarlos y que ofrecen una serie de ventajas con respecto a los respiradores desechables contra peligros transportados por el aire. Un respirador </a:t>
            </a:r>
            <a:r>
              <a:rPr lang="es-NI" altLang="en-US" baseline="0" noProof="0" dirty="0" err="1">
                <a:latin typeface="Arial" panose="020B0604020202020204" pitchFamily="34" charset="0"/>
                <a:ea typeface="ＭＳ Ｐゴシック" panose="020B0600070205080204" pitchFamily="34" charset="-128"/>
              </a:rPr>
              <a:t>elastomérico</a:t>
            </a:r>
            <a:r>
              <a:rPr lang="es-NI" altLang="en-US" baseline="0" noProof="0" dirty="0">
                <a:latin typeface="Arial" panose="020B0604020202020204" pitchFamily="34" charset="0"/>
                <a:ea typeface="ＭＳ Ｐゴシック" panose="020B0600070205080204" pitchFamily="34" charset="-128"/>
              </a:rPr>
              <a:t> purificador de aire de media máscara o máscara completa proporciona un ajuste más ceñido. Un respirador </a:t>
            </a:r>
            <a:r>
              <a:rPr lang="es-NI" altLang="en-US" baseline="0" noProof="0" dirty="0" err="1">
                <a:latin typeface="Arial" panose="020B0604020202020204" pitchFamily="34" charset="0"/>
                <a:ea typeface="ＭＳ Ｐゴシック" panose="020B0600070205080204" pitchFamily="34" charset="-128"/>
              </a:rPr>
              <a:t>elastomérico</a:t>
            </a:r>
            <a:r>
              <a:rPr lang="es-NI" altLang="en-US" baseline="0" noProof="0" dirty="0">
                <a:latin typeface="Arial" panose="020B0604020202020204" pitchFamily="34" charset="0"/>
                <a:ea typeface="ＭＳ Ｐゴシック" panose="020B0600070205080204" pitchFamily="34" charset="-128"/>
              </a:rPr>
              <a:t> de máscara completa tiene un nivel de protección mayor que un respirador desechable o de media máscara.</a:t>
            </a:r>
            <a:endParaRPr lang="es-NI" altLang="en-US" noProof="0" dirty="0">
              <a:latin typeface="Arial" panose="020B0604020202020204" pitchFamily="34" charset="0"/>
              <a:ea typeface="ＭＳ Ｐゴシック" panose="020B0600070205080204" pitchFamily="34" charset="-128"/>
            </a:endParaRPr>
          </a:p>
          <a:p>
            <a:endParaRPr lang="es-NI" altLang="en-US" noProof="0" dirty="0">
              <a:latin typeface="Arial" panose="020B0604020202020204" pitchFamily="34" charset="0"/>
              <a:ea typeface="ＭＳ Ｐゴシック" panose="020B0600070205080204" pitchFamily="34" charset="-128"/>
            </a:endParaRPr>
          </a:p>
          <a:p>
            <a:r>
              <a:rPr lang="es-NI" altLang="en-US" noProof="0" dirty="0">
                <a:latin typeface="Arial" panose="020B0604020202020204" pitchFamily="34" charset="0"/>
                <a:ea typeface="ＭＳ Ｐゴシック" panose="020B0600070205080204" pitchFamily="34" charset="-128"/>
              </a:rPr>
              <a:t>Los respiradores purificadores</a:t>
            </a:r>
            <a:r>
              <a:rPr lang="es-NI" altLang="en-US" baseline="0" noProof="0" dirty="0">
                <a:latin typeface="Arial" panose="020B0604020202020204" pitchFamily="34" charset="0"/>
                <a:ea typeface="ＭＳ Ｐゴシック" panose="020B0600070205080204" pitchFamily="34" charset="-128"/>
              </a:rPr>
              <a:t> de aire motorizados pueden ser de ajuste hermético o de ajuste holgado según el diseño. En cualquier caso, el aire es extraído por una bomba y viaja a través de una manguera. El aire pasa a través de un filtro antes de ser soplado a la cara del trabajador. </a:t>
            </a:r>
            <a:endParaRPr lang="es-NI" altLang="en-US" noProof="0"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96260" name="Slide Number Placeholder 3">
            <a:extLst>
              <a:ext uri="{FF2B5EF4-FFF2-40B4-BE49-F238E27FC236}">
                <a16:creationId xmlns:a16="http://schemas.microsoft.com/office/drawing/2014/main" id="{D6D44CBF-8281-4507-9817-6D1342B7AE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F2E335E-385B-4670-A627-5C8CF6BA3797}" type="slidenum">
              <a:rPr lang="en-US" altLang="en-US" sz="1200" baseline="0"/>
              <a:pPr/>
              <a:t>46</a:t>
            </a:fld>
            <a:endParaRPr lang="en-US" altLang="en-US" sz="1200" baseline="0" dirty="0"/>
          </a:p>
        </p:txBody>
      </p:sp>
    </p:spTree>
    <p:extLst>
      <p:ext uri="{BB962C8B-B14F-4D97-AF65-F5344CB8AC3E}">
        <p14:creationId xmlns:p14="http://schemas.microsoft.com/office/powerpoint/2010/main" val="90226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E505FC1-1360-48D0-91E9-FAE14E3FFC6C}"/>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0A5BEE89-7E2B-497D-9B71-E2C824C3F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s-NI" sz="1100" b="1" noProof="0" dirty="0"/>
              <a:t>Notas para el instructor:</a:t>
            </a:r>
          </a:p>
          <a:p>
            <a:pPr>
              <a:lnSpc>
                <a:spcPct val="90000"/>
              </a:lnSpc>
            </a:pPr>
            <a:endParaRPr lang="es-NI" altLang="en-US" sz="1100" noProof="0" dirty="0">
              <a:latin typeface="Arial" panose="020B0604020202020204" pitchFamily="34" charset="0"/>
              <a:ea typeface="ＭＳ Ｐゴシック" panose="020B0600070205080204" pitchFamily="34" charset="-128"/>
            </a:endParaRPr>
          </a:p>
          <a:p>
            <a:pPr>
              <a:lnSpc>
                <a:spcPct val="90000"/>
              </a:lnSpc>
            </a:pPr>
            <a:r>
              <a:rPr lang="es-NI" altLang="en-US" sz="1100" noProof="0" dirty="0">
                <a:latin typeface="Arial" panose="020B0604020202020204" pitchFamily="34" charset="0"/>
                <a:ea typeface="ＭＳ Ｐゴシック" panose="020B0600070205080204" pitchFamily="34" charset="-128"/>
              </a:rPr>
              <a:t>Las mascarillas quirúrgicas no son respiradores; no están diseñadas ni certificadas para impedir</a:t>
            </a:r>
            <a:r>
              <a:rPr lang="es-NI" altLang="en-US" sz="1100" baseline="0" noProof="0" dirty="0">
                <a:latin typeface="Arial" panose="020B0604020202020204" pitchFamily="34" charset="0"/>
                <a:ea typeface="ＭＳ Ｐゴシック" panose="020B0600070205080204" pitchFamily="34" charset="-128"/>
              </a:rPr>
              <a:t> que el usuario inhale peligros transportados por el aire de pequeño tamaño como los virus o partículas de virus. Las mascarillas quirúrgicas o de procedimientos no forman un sello hermético contra la cara del usuario. Por lo tanto, cuando el usuario respira, gran parte del aire potencialmente infeccioso pasa a través de los espacios entre la cara y la mascarilla quirúrgica. Segundo, muchas mascarillas quirúrgicas no están hechas de material que puede filtrar partículas microscópicas. S</a:t>
            </a:r>
            <a:r>
              <a:rPr lang="es-NI" altLang="en-US" sz="1100" dirty="0">
                <a:latin typeface="Arial" panose="020B0604020202020204" pitchFamily="34" charset="0"/>
                <a:ea typeface="ＭＳ Ｐゴシック" panose="020B0600070205080204" pitchFamily="34" charset="-128"/>
              </a:rPr>
              <a:t>e pueden usar solo </a:t>
            </a:r>
            <a:r>
              <a:rPr lang="es-NI" altLang="en-US" sz="1100" baseline="0" noProof="0" dirty="0">
                <a:latin typeface="Arial" panose="020B0604020202020204" pitchFamily="34" charset="0"/>
                <a:ea typeface="ＭＳ Ｐゴシック" panose="020B0600070205080204" pitchFamily="34" charset="-128"/>
              </a:rPr>
              <a:t>las mascarillas quirúrgicas aprobadas por la </a:t>
            </a:r>
            <a:r>
              <a:rPr lang="es-NI" altLang="en-US" sz="1100" i="1" noProof="0" dirty="0">
                <a:latin typeface="Arial" panose="020B0604020202020204" pitchFamily="34" charset="0"/>
                <a:ea typeface="ＭＳ Ｐゴシック" panose="020B0600070205080204" pitchFamily="34" charset="-128"/>
              </a:rPr>
              <a:t>U.S. </a:t>
            </a:r>
            <a:r>
              <a:rPr lang="es-NI" altLang="en-US" sz="1100" i="1" noProof="0" dirty="0" err="1">
                <a:latin typeface="Arial" panose="020B0604020202020204" pitchFamily="34" charset="0"/>
                <a:ea typeface="ＭＳ Ｐゴシック" panose="020B0600070205080204" pitchFamily="34" charset="-128"/>
              </a:rPr>
              <a:t>Food</a:t>
            </a:r>
            <a:r>
              <a:rPr lang="es-NI" altLang="en-US" sz="1100" i="1" noProof="0" dirty="0">
                <a:latin typeface="Arial" panose="020B0604020202020204" pitchFamily="34" charset="0"/>
                <a:ea typeface="ＭＳ Ｐゴシック" panose="020B0600070205080204" pitchFamily="34" charset="-128"/>
              </a:rPr>
              <a:t> and </a:t>
            </a:r>
            <a:r>
              <a:rPr lang="es-NI" altLang="en-US" sz="1100" i="1" noProof="0" dirty="0" err="1">
                <a:latin typeface="Arial" panose="020B0604020202020204" pitchFamily="34" charset="0"/>
                <a:ea typeface="ＭＳ Ｐゴシック" panose="020B0600070205080204" pitchFamily="34" charset="-128"/>
              </a:rPr>
              <a:t>Drug</a:t>
            </a:r>
            <a:r>
              <a:rPr lang="es-NI" altLang="en-US" sz="1100" i="1" noProof="0" dirty="0">
                <a:latin typeface="Arial" panose="020B0604020202020204" pitchFamily="34" charset="0"/>
                <a:ea typeface="ＭＳ Ｐゴシック" panose="020B0600070205080204" pitchFamily="34" charset="-128"/>
              </a:rPr>
              <a:t> </a:t>
            </a:r>
            <a:r>
              <a:rPr lang="es-NI" altLang="en-US" sz="1100" i="1" noProof="0" dirty="0" err="1">
                <a:latin typeface="Arial" panose="020B0604020202020204" pitchFamily="34" charset="0"/>
                <a:ea typeface="ＭＳ Ｐゴシック" panose="020B0600070205080204" pitchFamily="34" charset="-128"/>
              </a:rPr>
              <a:t>Administration</a:t>
            </a:r>
            <a:r>
              <a:rPr lang="es-NI" altLang="en-US" sz="1100" i="1" noProof="0" dirty="0">
                <a:latin typeface="Arial" panose="020B0604020202020204" pitchFamily="34" charset="0"/>
                <a:ea typeface="ＭＳ Ｐゴシック" panose="020B0600070205080204" pitchFamily="34" charset="-128"/>
              </a:rPr>
              <a:t> </a:t>
            </a:r>
            <a:r>
              <a:rPr lang="es-NI" altLang="en-US" sz="1100" i="0" noProof="0" dirty="0">
                <a:latin typeface="Arial" panose="020B0604020202020204" pitchFamily="34" charset="0"/>
                <a:ea typeface="ＭＳ Ｐゴシック" panose="020B0600070205080204" pitchFamily="34" charset="-128"/>
              </a:rPr>
              <a:t>(FDA)</a:t>
            </a:r>
            <a:r>
              <a:rPr lang="es-NI" altLang="en-US" sz="1100" i="1" baseline="0" noProof="0" dirty="0">
                <a:latin typeface="Arial" panose="020B0604020202020204" pitchFamily="34" charset="0"/>
                <a:ea typeface="ＭＳ Ｐゴシック" panose="020B0600070205080204" pitchFamily="34" charset="-128"/>
              </a:rPr>
              <a:t> </a:t>
            </a:r>
            <a:r>
              <a:rPr lang="es-NI" altLang="en-US" sz="1100" i="0" baseline="0" noProof="0" dirty="0">
                <a:latin typeface="Arial" panose="020B0604020202020204" pitchFamily="34" charset="0"/>
                <a:ea typeface="ＭＳ Ｐゴシック" panose="020B0600070205080204" pitchFamily="34" charset="-128"/>
              </a:rPr>
              <a:t>y comercializadas legalmente en Estados Unidos que han sido probadas en cuanto a su capacidad para resistir sangre y fluidos corporales</a:t>
            </a:r>
            <a:r>
              <a:rPr lang="es-NI" altLang="en-US" sz="1100" noProof="0" dirty="0">
                <a:latin typeface="Arial" panose="020B0604020202020204" pitchFamily="34" charset="0"/>
                <a:ea typeface="ＭＳ Ｐゴシック" panose="020B0600070205080204" pitchFamily="34" charset="-128"/>
              </a:rPr>
              <a:t>.</a:t>
            </a:r>
          </a:p>
          <a:p>
            <a:pPr>
              <a:lnSpc>
                <a:spcPct val="90000"/>
              </a:lnSpc>
            </a:pPr>
            <a:endParaRPr lang="es-NI" altLang="en-US" sz="1100" noProof="0" dirty="0">
              <a:latin typeface="Arial" panose="020B0604020202020204" pitchFamily="34" charset="0"/>
              <a:ea typeface="ＭＳ Ｐゴシック" panose="020B0600070205080204" pitchFamily="34" charset="-128"/>
            </a:endParaRPr>
          </a:p>
          <a:p>
            <a:pPr>
              <a:lnSpc>
                <a:spcPct val="90000"/>
              </a:lnSpc>
            </a:pPr>
            <a:r>
              <a:rPr lang="es-NI" altLang="en-US" sz="1100" noProof="0" dirty="0">
                <a:latin typeface="Arial" panose="020B0604020202020204" pitchFamily="34" charset="0"/>
                <a:ea typeface="ＭＳ Ｐゴシック" panose="020B0600070205080204" pitchFamily="34" charset="-128"/>
              </a:rPr>
              <a:t>Las mascarillas quirúrgicas se utilizan como</a:t>
            </a:r>
            <a:r>
              <a:rPr lang="es-NI" altLang="en-US" sz="1100" baseline="0" noProof="0" dirty="0">
                <a:latin typeface="Arial" panose="020B0604020202020204" pitchFamily="34" charset="0"/>
                <a:ea typeface="ＭＳ Ｐゴシック" panose="020B0600070205080204" pitchFamily="34" charset="-128"/>
              </a:rPr>
              <a:t> barrera física para proteger a los empleados de riesgos como salpicaduras de </a:t>
            </a:r>
            <a:r>
              <a:rPr lang="es-NI" altLang="en-US" sz="1100" baseline="0" noProof="0" dirty="0" err="1">
                <a:latin typeface="Arial" panose="020B0604020202020204" pitchFamily="34" charset="0"/>
                <a:ea typeface="ＭＳ Ｐゴシック" panose="020B0600070205080204" pitchFamily="34" charset="-128"/>
              </a:rPr>
              <a:t>gotículas</a:t>
            </a:r>
            <a:r>
              <a:rPr lang="es-NI" altLang="en-US" sz="1100" baseline="0" noProof="0" dirty="0">
                <a:latin typeface="Arial" panose="020B0604020202020204" pitchFamily="34" charset="0"/>
                <a:ea typeface="ＭＳ Ｐゴシック" panose="020B0600070205080204" pitchFamily="34" charset="-128"/>
              </a:rPr>
              <a:t> grandes de sangre o fluidos corporales. También impiden la contaminación al atrapar partículas grandes de fluidos corporales que podrían contener </a:t>
            </a:r>
            <a:r>
              <a:rPr lang="es-NI" altLang="en-US" sz="1100" noProof="0" dirty="0">
                <a:latin typeface="Arial" panose="020B0604020202020204" pitchFamily="34" charset="0"/>
                <a:ea typeface="ＭＳ Ｐゴシック" panose="020B0600070205080204" pitchFamily="34" charset="-128"/>
              </a:rPr>
              <a:t>bacterias o virus</a:t>
            </a:r>
            <a:r>
              <a:rPr lang="es-NI" altLang="en-US" sz="1100" baseline="0" noProof="0" dirty="0">
                <a:latin typeface="Arial" panose="020B0604020202020204" pitchFamily="34" charset="0"/>
                <a:ea typeface="ＭＳ Ｐゴシック" panose="020B0600070205080204" pitchFamily="34" charset="-128"/>
              </a:rPr>
              <a:t> cuando son lanzados por el usuario al toser o estornudar.</a:t>
            </a:r>
            <a:r>
              <a:rPr lang="es-NI" altLang="en-US" sz="1100" noProof="0" dirty="0">
                <a:latin typeface="Arial" panose="020B0604020202020204" pitchFamily="34" charset="0"/>
                <a:ea typeface="ＭＳ Ｐゴシック" panose="020B0600070205080204" pitchFamily="34" charset="-128"/>
              </a:rPr>
              <a:t> </a:t>
            </a:r>
          </a:p>
          <a:p>
            <a:pPr>
              <a:lnSpc>
                <a:spcPct val="90000"/>
              </a:lnSpc>
            </a:pPr>
            <a:r>
              <a:rPr lang="es-NI" altLang="en-US" sz="1100" noProof="0" dirty="0">
                <a:latin typeface="Arial" panose="020B0604020202020204" pitchFamily="34" charset="0"/>
                <a:ea typeface="ＭＳ Ｐゴシック" panose="020B0600070205080204" pitchFamily="34" charset="-128"/>
              </a:rPr>
              <a:t>Las mascarillas quirúrgicas/procedimiento</a:t>
            </a:r>
            <a:r>
              <a:rPr lang="es-NI" altLang="en-US" sz="1100" baseline="0" noProof="0" dirty="0">
                <a:latin typeface="Arial" panose="020B0604020202020204" pitchFamily="34" charset="0"/>
                <a:ea typeface="ＭＳ Ｐゴシック" panose="020B0600070205080204" pitchFamily="34" charset="-128"/>
              </a:rPr>
              <a:t> se utilizan para distintos propósitos, incluyendo</a:t>
            </a:r>
            <a:r>
              <a:rPr lang="es-NI" altLang="en-US" sz="1100" noProof="0" dirty="0">
                <a:latin typeface="Arial" panose="020B0604020202020204" pitchFamily="34" charset="0"/>
                <a:ea typeface="ＭＳ Ｐゴシック" panose="020B0600070205080204" pitchFamily="34" charset="-128"/>
              </a:rPr>
              <a:t>:</a:t>
            </a:r>
          </a:p>
          <a:p>
            <a:pPr>
              <a:lnSpc>
                <a:spcPct val="90000"/>
              </a:lnSpc>
            </a:pPr>
            <a:endParaRPr lang="es-NI" altLang="en-US" sz="1100" noProof="0" dirty="0">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latin typeface="Arial" panose="020B0604020202020204" pitchFamily="34" charset="0"/>
                <a:ea typeface="ＭＳ Ｐゴシック" panose="020B0600070205080204" pitchFamily="34" charset="-128"/>
              </a:rPr>
              <a:t>Colocarlas a personas</a:t>
            </a:r>
            <a:r>
              <a:rPr lang="es-NI" altLang="en-US" sz="1100" baseline="0" noProof="0" dirty="0">
                <a:latin typeface="Arial" panose="020B0604020202020204" pitchFamily="34" charset="0"/>
                <a:ea typeface="ＭＳ Ｐゴシック" panose="020B0600070205080204" pitchFamily="34" charset="-128"/>
              </a:rPr>
              <a:t> enfermas para limitar la propagación de secreciones respiratorias infecciosas a otros. </a:t>
            </a:r>
            <a:endParaRPr lang="es-NI" altLang="en-US" sz="1100" noProof="0" dirty="0">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latin typeface="Arial" panose="020B0604020202020204" pitchFamily="34" charset="0"/>
                <a:ea typeface="ＭＳ Ｐゴシック" panose="020B0600070205080204" pitchFamily="34" charset="-128"/>
              </a:rPr>
              <a:t>Uso por proveedores</a:t>
            </a:r>
            <a:r>
              <a:rPr lang="es-NI" altLang="en-US" sz="1100" baseline="0" noProof="0" dirty="0">
                <a:latin typeface="Arial" panose="020B0604020202020204" pitchFamily="34" charset="0"/>
                <a:ea typeface="ＭＳ Ｐゴシック" panose="020B0600070205080204" pitchFamily="34" charset="-128"/>
              </a:rPr>
              <a:t> de atención médica para prevenir la contaminación accidental de heridas de los pacientes por los organismos normalmente presentes en el moco y la saliva</a:t>
            </a:r>
            <a:endParaRPr lang="es-NI" altLang="en-US" sz="1100" noProof="0" dirty="0">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r>
              <a:rPr lang="es-NI" altLang="en-US" sz="1100" noProof="0" dirty="0">
                <a:latin typeface="Arial" panose="020B0604020202020204" pitchFamily="34" charset="0"/>
                <a:ea typeface="ＭＳ Ｐゴシック" panose="020B0600070205080204" pitchFamily="34" charset="-128"/>
              </a:rPr>
              <a:t>Uso</a:t>
            </a:r>
            <a:r>
              <a:rPr lang="es-NI" altLang="en-US" sz="1100" baseline="0" noProof="0" dirty="0">
                <a:latin typeface="Arial" panose="020B0604020202020204" pitchFamily="34" charset="0"/>
                <a:ea typeface="ＭＳ Ｐゴシック" panose="020B0600070205080204" pitchFamily="34" charset="-128"/>
              </a:rPr>
              <a:t> por empleados para protegerse a sí mismos de salpicaduras o rocíos de sangre o fluidos corporales; también quizás tengan el efecto de mantener dedos/manos contaminados lejos de la boca y la nariz.</a:t>
            </a:r>
            <a:endParaRPr lang="es-NI" altLang="en-US" sz="1100" noProof="0" dirty="0">
              <a:latin typeface="Arial" panose="020B0604020202020204" pitchFamily="34" charset="0"/>
              <a:ea typeface="ＭＳ Ｐゴシック" panose="020B0600070205080204" pitchFamily="34" charset="-128"/>
            </a:endParaRPr>
          </a:p>
          <a:p>
            <a:pPr marL="171450" indent="-171450">
              <a:lnSpc>
                <a:spcPct val="90000"/>
              </a:lnSpc>
              <a:buFont typeface="Arial" panose="020B0604020202020204" pitchFamily="34" charset="0"/>
              <a:buChar char="•"/>
            </a:pPr>
            <a:endParaRPr lang="es-NI" altLang="en-US" sz="1100" noProof="0" dirty="0">
              <a:latin typeface="Arial" panose="020B0604020202020204" pitchFamily="34" charset="0"/>
              <a:ea typeface="ＭＳ Ｐゴシック" panose="020B0600070205080204" pitchFamily="34" charset="-128"/>
            </a:endParaRPr>
          </a:p>
          <a:p>
            <a:pPr marL="0" indent="0">
              <a:lnSpc>
                <a:spcPct val="90000"/>
              </a:lnSpc>
              <a:buFont typeface="Arial" panose="020B0604020202020204" pitchFamily="34" charset="0"/>
              <a:buNone/>
            </a:pPr>
            <a:r>
              <a:rPr lang="es-NI" sz="1200" b="0" i="0" u="none" strike="noStrike" kern="1200" noProof="0" dirty="0">
                <a:solidFill>
                  <a:schemeClr val="tx1"/>
                </a:solidFill>
                <a:effectLst/>
                <a:latin typeface="Arial" charset="0"/>
                <a:ea typeface="ＭＳ Ｐゴシック" pitchFamily="48" charset="-128"/>
                <a:cs typeface="+mn-cs"/>
              </a:rPr>
              <a:t>Las </a:t>
            </a:r>
            <a:r>
              <a:rPr lang="es-NI" sz="1200" b="0" i="0" u="none" strike="noStrike" kern="1200" noProof="0" dirty="0" err="1">
                <a:solidFill>
                  <a:schemeClr val="tx1"/>
                </a:solidFill>
                <a:effectLst/>
                <a:latin typeface="Arial" charset="0"/>
                <a:ea typeface="ＭＳ Ｐゴシック" pitchFamily="48" charset="-128"/>
                <a:cs typeface="+mn-cs"/>
              </a:rPr>
              <a:t>bandanas</a:t>
            </a:r>
            <a:r>
              <a:rPr lang="es-NI" sz="1200" b="0" i="0" u="none" strike="noStrike" kern="1200" noProof="0" dirty="0">
                <a:solidFill>
                  <a:schemeClr val="tx1"/>
                </a:solidFill>
                <a:effectLst/>
                <a:latin typeface="Arial" charset="0"/>
                <a:ea typeface="ＭＳ Ｐゴシック" pitchFamily="48" charset="-128"/>
                <a:cs typeface="+mn-cs"/>
              </a:rPr>
              <a:t> o pañoletas,</a:t>
            </a:r>
            <a:r>
              <a:rPr lang="es-NI" sz="1200" b="0" i="0" u="none" strike="noStrike" kern="1200" baseline="0" noProof="0" dirty="0">
                <a:solidFill>
                  <a:schemeClr val="tx1"/>
                </a:solidFill>
                <a:effectLst/>
                <a:latin typeface="Arial" charset="0"/>
                <a:ea typeface="ＭＳ Ｐゴシック" pitchFamily="48" charset="-128"/>
                <a:cs typeface="+mn-cs"/>
              </a:rPr>
              <a:t> calentadores de cuello, etc. no son respiradores – su uso NO ofrece ninguna protección contra la inhalación de </a:t>
            </a:r>
            <a:r>
              <a:rPr lang="es-NI" sz="1200" b="0" i="0" u="none" strike="noStrike" kern="1200" baseline="0" noProof="0" dirty="0" err="1">
                <a:solidFill>
                  <a:schemeClr val="tx1"/>
                </a:solidFill>
                <a:effectLst/>
                <a:latin typeface="Arial" charset="0"/>
                <a:ea typeface="ＭＳ Ｐゴシック" pitchFamily="48" charset="-128"/>
                <a:cs typeface="+mn-cs"/>
              </a:rPr>
              <a:t>gotículas</a:t>
            </a:r>
            <a:r>
              <a:rPr lang="es-NI" sz="1200" b="0" i="0" u="none" strike="noStrike" kern="1200" baseline="0" noProof="0" dirty="0">
                <a:solidFill>
                  <a:schemeClr val="tx1"/>
                </a:solidFill>
                <a:effectLst/>
                <a:latin typeface="Arial" charset="0"/>
                <a:ea typeface="ＭＳ Ｐゴシック" pitchFamily="48" charset="-128"/>
                <a:cs typeface="+mn-cs"/>
              </a:rPr>
              <a:t> transportadas por el aire que contienen el virus. Sin embargo, usar uno de estos artículos quizás podría reducir la frecuencia con que la gente se toca la cara.</a:t>
            </a:r>
            <a:endParaRPr lang="es-NI" altLang="en-US" sz="1100" noProof="0" dirty="0">
              <a:latin typeface="Arial" panose="020B0604020202020204" pitchFamily="34" charset="0"/>
              <a:ea typeface="ＭＳ Ｐゴシック" panose="020B0600070205080204" pitchFamily="34" charset="-128"/>
            </a:endParaRPr>
          </a:p>
          <a:p>
            <a:pPr>
              <a:lnSpc>
                <a:spcPct val="90000"/>
              </a:lnSpc>
            </a:pPr>
            <a:endParaRPr lang="en-US" altLang="en-US" sz="1100" dirty="0">
              <a:latin typeface="Arial" panose="020B0604020202020204" pitchFamily="34" charset="0"/>
              <a:ea typeface="ＭＳ Ｐゴシック" panose="020B0600070205080204" pitchFamily="34" charset="-128"/>
            </a:endParaRPr>
          </a:p>
          <a:p>
            <a:endParaRPr lang="en-US" altLang="en-US" sz="1100" dirty="0">
              <a:latin typeface="Arial" panose="020B0604020202020204" pitchFamily="34" charset="0"/>
              <a:ea typeface="ＭＳ Ｐゴシック" panose="020B0600070205080204" pitchFamily="34" charset="-128"/>
            </a:endParaRPr>
          </a:p>
        </p:txBody>
      </p:sp>
      <p:sp>
        <p:nvSpPr>
          <p:cNvPr id="98308" name="Slide Number Placeholder 3">
            <a:extLst>
              <a:ext uri="{FF2B5EF4-FFF2-40B4-BE49-F238E27FC236}">
                <a16:creationId xmlns:a16="http://schemas.microsoft.com/office/drawing/2014/main" id="{9D2CB5A3-AB23-4178-9F09-4232EF0276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A5DAED6D-064A-4E4E-A6E6-B05EFC7D89C2}" type="slidenum">
              <a:rPr lang="en-US" altLang="en-US" sz="1200" baseline="0"/>
              <a:pPr/>
              <a:t>47</a:t>
            </a:fld>
            <a:endParaRPr lang="en-US" altLang="en-US" sz="1200" baseline="0" dirty="0"/>
          </a:p>
        </p:txBody>
      </p:sp>
    </p:spTree>
    <p:extLst>
      <p:ext uri="{BB962C8B-B14F-4D97-AF65-F5344CB8AC3E}">
        <p14:creationId xmlns:p14="http://schemas.microsoft.com/office/powerpoint/2010/main" val="3923745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hlinkClick r:id="rId3"/>
              </a:rPr>
              <a:t>https://www.cdc.gov/coronavirus/2019-ncov/prevent-getting-sick/cloth-face-cover.html</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s-ES" dirty="0"/>
              <a:t>El 16 de mayo de 2020, los CDC revisaron las directrices sobre el uso de revestimientos para la cara de tela. Estudios recientes muestran que el virus puede propagarse entre las personas que interactúan en las proximidades, por ejemplo, hablar, toser o estornudar, incluso si esas personas no presentan síntomas. A la luz de esta nueva evidencia, los CDC recomiendan usar cubiertas de tela para la cara en lugares públicos donde otras medidas de distanciamiento social son difíciles de mantener (por ejemplo, supermercados y farmacias) </a:t>
            </a:r>
            <a:r>
              <a:rPr lang="es-ES" b="1" dirty="0"/>
              <a:t>especialmente </a:t>
            </a:r>
            <a:r>
              <a:rPr lang="es-ES" dirty="0"/>
              <a:t>en áreas de transmisión comunitaria significativa.</a:t>
            </a:r>
          </a:p>
          <a:p>
            <a:pPr marL="0" lvl="0" indent="0" algn="l" rtl="0">
              <a:spcBef>
                <a:spcPts val="0"/>
              </a:spcBef>
              <a:spcAft>
                <a:spcPts val="0"/>
              </a:spcAft>
              <a:buNone/>
            </a:pPr>
            <a:endParaRPr lang="es-ES" dirty="0"/>
          </a:p>
          <a:p>
            <a:pPr marL="0" lvl="0" indent="0" algn="l" rtl="0">
              <a:spcBef>
                <a:spcPts val="0"/>
              </a:spcBef>
              <a:spcAft>
                <a:spcPts val="0"/>
              </a:spcAft>
              <a:buNone/>
            </a:pPr>
            <a:r>
              <a:rPr lang="en-US" sz="1200" b="0" i="0" kern="1200" dirty="0" err="1">
                <a:solidFill>
                  <a:schemeClr val="tx1"/>
                </a:solidFill>
                <a:effectLst/>
                <a:latin typeface="+mn-lt"/>
                <a:ea typeface="+mn-ea"/>
                <a:cs typeface="+mn-cs"/>
              </a:rPr>
              <a:t>Otras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referencias</a:t>
            </a:r>
            <a:r>
              <a:rPr lang="en-US" sz="1200" b="0" i="0" kern="1200" dirty="0">
                <a:solidFill>
                  <a:schemeClr val="tx1"/>
                </a:solidFill>
                <a:effectLst/>
                <a:latin typeface="+mn-lt"/>
                <a:ea typeface="+mn-ea"/>
                <a:cs typeface="+mn-cs"/>
              </a:rPr>
              <a:t>:</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4"/>
              </a:rPr>
              <a:t>https://www.sciencedirect.com/science/article/pii/S2468042720300117?via%3Dihub</a:t>
            </a:r>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dirty="0">
                <a:hlinkClick r:id="rId5"/>
              </a:rPr>
              <a:t>https://science.sciencemag.org/content/early/2020/06/08/science.abc6197</a:t>
            </a:r>
            <a:endParaRPr lang="en-US" dirty="0"/>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48</a:t>
            </a:fld>
            <a:endParaRPr lang="en-US"/>
          </a:p>
        </p:txBody>
      </p:sp>
    </p:spTree>
    <p:extLst>
      <p:ext uri="{BB962C8B-B14F-4D97-AF65-F5344CB8AC3E}">
        <p14:creationId xmlns:p14="http://schemas.microsoft.com/office/powerpoint/2010/main" val="4045932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50</a:t>
            </a:fld>
            <a:endParaRPr lang="en-US"/>
          </a:p>
        </p:txBody>
      </p:sp>
    </p:spTree>
    <p:extLst>
      <p:ext uri="{BB962C8B-B14F-4D97-AF65-F5344CB8AC3E}">
        <p14:creationId xmlns:p14="http://schemas.microsoft.com/office/powerpoint/2010/main" val="882289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Ejemplos</a:t>
            </a:r>
            <a:r>
              <a:rPr lang="en-US" dirty="0"/>
              <a:t> de videos</a:t>
            </a:r>
          </a:p>
          <a:p>
            <a:endParaRPr lang="en-US" dirty="0"/>
          </a:p>
          <a:p>
            <a:r>
              <a:rPr lang="en-US" sz="1200" kern="1200" dirty="0">
                <a:solidFill>
                  <a:schemeClr val="tx1"/>
                </a:solidFill>
                <a:effectLst/>
                <a:latin typeface="+mn-lt"/>
                <a:ea typeface="+mn-ea"/>
                <a:cs typeface="+mn-cs"/>
              </a:rPr>
              <a:t>CDC donning and doffing PPE healthcare workers</a:t>
            </a:r>
          </a:p>
          <a:p>
            <a:r>
              <a:rPr lang="en-US" sz="1200" u="sng" kern="1200" dirty="0">
                <a:solidFill>
                  <a:schemeClr val="tx1"/>
                </a:solidFill>
                <a:effectLst/>
                <a:latin typeface="+mn-lt"/>
                <a:ea typeface="+mn-ea"/>
                <a:cs typeface="+mn-cs"/>
                <a:hlinkClick r:id="rId3"/>
              </a:rPr>
              <a:t>https://www.youtube.com/watch?v=of73FN086E8&amp;feature=youtu.be</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https://www.youtube.com/watch?v=of73FN086E8&amp;feature=youtu.be</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51</a:t>
            </a:fld>
            <a:endParaRPr lang="en-US"/>
          </a:p>
        </p:txBody>
      </p:sp>
    </p:spTree>
    <p:extLst>
      <p:ext uri="{BB962C8B-B14F-4D97-AF65-F5344CB8AC3E}">
        <p14:creationId xmlns:p14="http://schemas.microsoft.com/office/powerpoint/2010/main" val="51835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9192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Notas para el instructor: </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Debido a la escasez nacional de respiradores y máscaras quirúrgicas, el público en general debe usar cubiertas de tela hechas a mano como se describe en el sitio web de los CDC.</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53</a:t>
            </a:fld>
            <a:endParaRPr lang="en-US"/>
          </a:p>
        </p:txBody>
      </p:sp>
    </p:spTree>
    <p:extLst>
      <p:ext uri="{BB962C8B-B14F-4D97-AF65-F5344CB8AC3E}">
        <p14:creationId xmlns:p14="http://schemas.microsoft.com/office/powerpoint/2010/main" val="1022273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54</a:t>
            </a:fld>
            <a:endParaRPr lang="en-US"/>
          </a:p>
        </p:txBody>
      </p:sp>
    </p:spTree>
    <p:extLst>
      <p:ext uri="{BB962C8B-B14F-4D97-AF65-F5344CB8AC3E}">
        <p14:creationId xmlns:p14="http://schemas.microsoft.com/office/powerpoint/2010/main" val="530551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57</a:t>
            </a:fld>
            <a:endParaRPr lang="en-US"/>
          </a:p>
        </p:txBody>
      </p:sp>
    </p:spTree>
    <p:extLst>
      <p:ext uri="{BB962C8B-B14F-4D97-AF65-F5344CB8AC3E}">
        <p14:creationId xmlns:p14="http://schemas.microsoft.com/office/powerpoint/2010/main" val="547102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60</a:t>
            </a:fld>
            <a:endParaRPr lang="en-US"/>
          </a:p>
        </p:txBody>
      </p:sp>
    </p:spTree>
    <p:extLst>
      <p:ext uri="{BB962C8B-B14F-4D97-AF65-F5344CB8AC3E}">
        <p14:creationId xmlns:p14="http://schemas.microsoft.com/office/powerpoint/2010/main" val="3161685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61</a:t>
            </a:fld>
            <a:endParaRPr lang="en-US"/>
          </a:p>
        </p:txBody>
      </p:sp>
    </p:spTree>
    <p:extLst>
      <p:ext uri="{BB962C8B-B14F-4D97-AF65-F5344CB8AC3E}">
        <p14:creationId xmlns:p14="http://schemas.microsoft.com/office/powerpoint/2010/main" val="1259426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sz="1200" b="1" noProof="0" dirty="0"/>
              <a:t>Notas para el instructor:</a:t>
            </a:r>
          </a:p>
          <a:p>
            <a:endParaRPr lang="es-NI" b="1" u="sng" noProof="0" dirty="0"/>
          </a:p>
          <a:p>
            <a:r>
              <a:rPr lang="es-NI" b="0" u="none" noProof="0" dirty="0"/>
              <a:t>Foto: cortesía</a:t>
            </a:r>
            <a:r>
              <a:rPr lang="es-NI" b="0" u="none" baseline="0" noProof="0" dirty="0"/>
              <a:t> de </a:t>
            </a:r>
            <a:r>
              <a:rPr lang="es-NI" b="0" i="1" u="none" noProof="0" dirty="0"/>
              <a:t>defense.gov</a:t>
            </a:r>
          </a:p>
          <a:p>
            <a:endParaRPr lang="es-NI" b="0" u="none" noProof="0" dirty="0"/>
          </a:p>
          <a:p>
            <a:r>
              <a:rPr lang="es-NI" sz="1200" b="0" i="0" u="none" strike="noStrike" kern="1200" noProof="0" dirty="0">
                <a:solidFill>
                  <a:schemeClr val="tx1"/>
                </a:solidFill>
                <a:effectLst/>
                <a:latin typeface="Arial" charset="0"/>
                <a:ea typeface="ＭＳ Ｐゴシック" pitchFamily="48" charset="-128"/>
                <a:cs typeface="+mn-cs"/>
              </a:rPr>
              <a:t>Para capacitación</a:t>
            </a:r>
            <a:r>
              <a:rPr lang="es-NI" sz="1200" b="0" i="0" u="none" strike="noStrike" kern="1200" baseline="0" noProof="0" dirty="0">
                <a:solidFill>
                  <a:schemeClr val="tx1"/>
                </a:solidFill>
                <a:effectLst/>
                <a:latin typeface="Arial" charset="0"/>
                <a:ea typeface="ＭＳ Ｐゴシック" pitchFamily="48" charset="-128"/>
                <a:cs typeface="+mn-cs"/>
              </a:rPr>
              <a:t> de sensibilización, el aprendizaje a distancia será más prevalente en esta emergencia nacional debido a que no se puede tener reuniones de personas en aulas de clases ni instructores viajando. Sin embargo, para ponerse y quitarse el PPE y los respiradores, es necesario el entrenamiento práctico. Muchos estudios han documentado que ponerse y quitarse el PPE en forma inapropiada ha provocado la contaminación de los trabajadores.</a:t>
            </a:r>
            <a:r>
              <a:rPr lang="es-NI" noProof="0" dirty="0"/>
              <a:t> </a:t>
            </a:r>
          </a:p>
          <a:p>
            <a:endParaRPr lang="es-NI" b="0" u="none" noProof="0" dirty="0"/>
          </a:p>
          <a:p>
            <a:r>
              <a:rPr lang="es-NI" b="1" noProof="0" dirty="0"/>
              <a:t>Referencia: </a:t>
            </a:r>
            <a:r>
              <a:rPr lang="es-NI" noProof="0" dirty="0"/>
              <a:t>JAMA </a:t>
            </a:r>
            <a:r>
              <a:rPr lang="es-NI" noProof="0" dirty="0" err="1"/>
              <a:t>Intern</a:t>
            </a:r>
            <a:r>
              <a:rPr lang="es-NI" noProof="0" dirty="0"/>
              <a:t> </a:t>
            </a:r>
            <a:r>
              <a:rPr lang="es-NI" noProof="0" dirty="0" err="1"/>
              <a:t>Med</a:t>
            </a:r>
            <a:r>
              <a:rPr lang="es-NI" noProof="0" dirty="0"/>
              <a:t>. 2015;175(12):1904-1910. doi:10.1001/jamainternmed.2015.4535</a:t>
            </a:r>
          </a:p>
          <a:p>
            <a:r>
              <a:rPr lang="es-NI" noProof="0" dirty="0"/>
              <a:t>Publicado en línea</a:t>
            </a:r>
            <a:r>
              <a:rPr lang="es-NI" baseline="0" noProof="0" dirty="0"/>
              <a:t> el 12 de octubre de </a:t>
            </a:r>
            <a:r>
              <a:rPr lang="es-NI" noProof="0" dirty="0"/>
              <a:t>2015.</a:t>
            </a:r>
          </a:p>
          <a:p>
            <a:endParaRPr lang="es-NI" noProof="0" dirty="0"/>
          </a:p>
          <a:p>
            <a:r>
              <a:rPr lang="es-NI" b="1" noProof="0" dirty="0"/>
              <a:t>CONCLUSIONES y PERTINENCIA </a:t>
            </a:r>
            <a:r>
              <a:rPr lang="es-NI" b="0" noProof="0" dirty="0"/>
              <a:t>Con</a:t>
            </a:r>
            <a:r>
              <a:rPr lang="es-NI" b="0" baseline="0" noProof="0" dirty="0"/>
              <a:t> frecuencia al quitarse guantes o batas contaminadas se contamina la piel y la ropa del personal de salud. Intervenciones educativas que incluyen práctica con retroalimentación visual inmediata sobre contaminación de la piel y la ropa pueden reducir de manera significativa el riesgo de contaminación al quitarse el PPE. </a:t>
            </a:r>
            <a:endParaRPr lang="es-NI" noProof="0" dirty="0"/>
          </a:p>
          <a:p>
            <a:endParaRPr lang="en-US" b="0" u="none" dirty="0"/>
          </a:p>
        </p:txBody>
      </p:sp>
      <p:sp>
        <p:nvSpPr>
          <p:cNvPr id="4" name="Slide Number Placeholder 3"/>
          <p:cNvSpPr>
            <a:spLocks noGrp="1"/>
          </p:cNvSpPr>
          <p:nvPr>
            <p:ph type="sldNum" sz="quarter" idx="10"/>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6173BEE4-E025-9C4B-A234-6C8550A5573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6774065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See: </a:t>
            </a:r>
            <a:r>
              <a:rPr lang="en-US" dirty="0">
                <a:hlinkClick r:id="rId3"/>
              </a:rPr>
              <a:t>https://www.cdc.gov/coronavirus/2019-ncov/downloads/php/CDC-Activities-Initiatives-for-COVID-19-Response.pdf#page=49</a:t>
            </a:r>
            <a:endParaRPr lang="en-US" dirty="0"/>
          </a:p>
          <a:p>
            <a:endParaRPr lang="en-US" b="0" dirty="0"/>
          </a:p>
          <a:p>
            <a:r>
              <a:rPr lang="en-US" dirty="0">
                <a:hlinkClick r:id="rId4"/>
              </a:rPr>
              <a:t>https://www.cdc.gov/coronavirus/2019-ncov/community/critical-workers/implementing-safety-practices.html</a:t>
            </a:r>
            <a:endParaRPr lang="en-US" b="1" dirty="0"/>
          </a:p>
          <a:p>
            <a:endParaRPr lang="en-US" b="1" dirty="0"/>
          </a:p>
          <a:p>
            <a:r>
              <a:rPr lang="es-ES" dirty="0"/>
              <a:t>Si un empleado recibe atención médica y no es admitido en un hospital, el incidente no requiere informe, pero requiere registro en el registro de OSHA 300. </a:t>
            </a:r>
          </a:p>
          <a:p>
            <a:endParaRPr lang="es-ES" dirty="0"/>
          </a:p>
          <a:p>
            <a:r>
              <a:rPr lang="es-ES" dirty="0"/>
              <a:t>Muchos expertos y organizaciones de salud pública y ocupacional están preocupados porque las pautas de los CDC, emitidas el 8 de abril de 2020, conducirán a una mayor propagación del SARS CoV-2 en sitios de trabajo esenciales. Con brotes significativos en hogares de ancianos, plantas de procesamiento de alimentos y otros lugares, está claro que en los lugares de trabajo congestionados con personas, el SARS CoV-2 puede propagarse rápidamente. Además, las personas pueden ser contagiosas y no tener síntomas. Es factible que el virus pueda transmitirse por respiración. Por estos motivos, las pautas de protección del hogar más protectoras de los CDC son una opción más sólida para que los trabajadores y empleadores aborden las exposiciones. </a:t>
            </a:r>
          </a:p>
          <a:p>
            <a:endParaRPr lang="es-ES" dirty="0"/>
          </a:p>
          <a:p>
            <a:r>
              <a:rPr lang="es-ES" dirty="0"/>
              <a:t>Vea la siguiente diapositiva para un enfoque más protector de las exposiciones en el trabajo.</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64</a:t>
            </a:fld>
            <a:endParaRPr lang="en-US"/>
          </a:p>
        </p:txBody>
      </p:sp>
    </p:spTree>
    <p:extLst>
      <p:ext uri="{BB962C8B-B14F-4D97-AF65-F5344CB8AC3E}">
        <p14:creationId xmlns:p14="http://schemas.microsoft.com/office/powerpoint/2010/main" val="132550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br>
              <a:rPr lang="en-US" dirty="0"/>
            </a:br>
            <a:r>
              <a:rPr lang="en-US" dirty="0"/>
              <a:t> </a:t>
            </a:r>
            <a:r>
              <a:rPr lang="en-US" dirty="0">
                <a:hlinkClick r:id="rId3"/>
              </a:rPr>
              <a:t>https://www.cdc.gov/coronavirus/2019-ncov/prevent-getting-sick/when-its-safe.html</a:t>
            </a:r>
            <a:endParaRPr lang="en-US" dirty="0"/>
          </a:p>
          <a:p>
            <a:endParaRPr lang="en-US" dirty="0"/>
          </a:p>
          <a:p>
            <a:r>
              <a:rPr lang="en-US" dirty="0"/>
              <a:t>Arizona Department of Health Services guidance:</a:t>
            </a:r>
          </a:p>
          <a:p>
            <a:r>
              <a:rPr lang="en-US" dirty="0">
                <a:hlinkClick r:id="rId4"/>
              </a:rPr>
              <a:t>https://azdhs.gov/documents/preparedness/epidemiology-disease-control/infectious-disease-epidemiology/novel-coronavirus/public-resources/release-from-isolation.pdf?utm_medium=email&amp;utm_source=govdelivery</a:t>
            </a:r>
            <a:endParaRPr lang="en-US" dirty="0"/>
          </a:p>
          <a:p>
            <a:endParaRPr lang="en-US" dirty="0"/>
          </a:p>
          <a:p>
            <a:r>
              <a:rPr lang="es-ES" dirty="0"/>
              <a:t>Consulta a tu médico. Siga los requisitos del departamento de salud local que pueden ser más estrictos. </a:t>
            </a:r>
          </a:p>
          <a:p>
            <a:endParaRPr lang="es-ES" dirty="0"/>
          </a:p>
          <a:p>
            <a:r>
              <a:rPr lang="es-ES" dirty="0"/>
              <a:t>Los empleadores pueden aplicar criterios más estrictos. </a:t>
            </a:r>
          </a:p>
          <a:p>
            <a:endParaRPr lang="es-ES" dirty="0"/>
          </a:p>
          <a:p>
            <a:r>
              <a:rPr lang="es-ES" dirty="0"/>
              <a:t>Algunas personas pueden continuar eliminando el virus después de recuperarse, especialmente aquellas con afecciones que debilitan su sistema inmunológico.</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65</a:t>
            </a:fld>
            <a:endParaRPr lang="en-US"/>
          </a:p>
        </p:txBody>
      </p:sp>
    </p:spTree>
    <p:extLst>
      <p:ext uri="{BB962C8B-B14F-4D97-AF65-F5344CB8AC3E}">
        <p14:creationId xmlns:p14="http://schemas.microsoft.com/office/powerpoint/2010/main" val="704354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Notas para el instructor:</a:t>
            </a:r>
          </a:p>
          <a:p>
            <a:endParaRPr lang="en-US" b="1" dirty="0"/>
          </a:p>
          <a:p>
            <a:r>
              <a:rPr lang="es-MX" b="0" dirty="0"/>
              <a:t>Los empleadores deben establecer políticas orientadas a tomar acciones decisivas cuando un trabajador dé positivo en una prueba de COVID-19. Las directivas de los CDC que se ocupan de los problemas discutidos en esta diapositiva se pueden conseguir en los vínculos en la parte inferior de la misma. Además, el empleador deberá investigar si el resultado positivo de una prueba es consecuencia de una exposición en el trabajo o de un programa de prevención inadecuado. Los trabajadores que resultan infectados en su trabajo podrían tener derecho a recibir compensación laboral del estado o beneficios del empleador. </a:t>
            </a:r>
          </a:p>
          <a:p>
            <a:endParaRPr lang="en-US" b="0" dirty="0"/>
          </a:p>
          <a:p>
            <a:r>
              <a:rPr lang="es-MX" b="0" dirty="0"/>
              <a:t>A continuación puede ver la descripción de los CDC sobre cómo suspender el aislamiento en casa. La recomendación de la diapositiva de permanecer aislado en casa durante 14 días sobrepasa el mínimo recomendado por las directivas de los CDC. La recomendación de los CDC se basa en los síntomas o la prueba y no toma en cuenta la posibilidad de que personas que no presentan síntomas puedan transmitir el virus. </a:t>
            </a:r>
            <a:r>
              <a:rPr lang="es-MX" dirty="0">
                <a:hlinkClick r:id="rId3"/>
              </a:rPr>
              <a:t>https://www.cdc.gov/coronavirus/2019-ncov/hcp/disposition-in-home-patients.html</a:t>
            </a:r>
          </a:p>
          <a:p>
            <a:pPr marL="0" indent="0">
              <a:buFont typeface="Arial" panose="020B0604020202020204" pitchFamily="34" charset="0"/>
              <a:buNone/>
            </a:pPr>
            <a:endParaRPr lang="en-US" sz="1200" b="0" i="0" kern="1200" dirty="0">
              <a:solidFill>
                <a:schemeClr val="tx1"/>
              </a:solidFill>
              <a:effectLst/>
              <a:latin typeface="Arial" charset="0"/>
              <a:ea typeface="ＭＳ Ｐゴシック" pitchFamily="48" charset="-128"/>
              <a:cs typeface="+mn-cs"/>
            </a:endParaRPr>
          </a:p>
          <a:p>
            <a:r>
              <a:rPr lang="es-MX" sz="1200" b="1" i="0" dirty="0">
                <a:solidFill>
                  <a:schemeClr val="tx1"/>
                </a:solidFill>
                <a:latin typeface="Arial" charset="0"/>
                <a:ea typeface="ＭＳ Ｐゴシック" pitchFamily="48" charset="-128"/>
                <a:cs typeface="+mn-cs"/>
              </a:rPr>
              <a:t>Para personas con COVID-19 que se encuentran aisladas:</a:t>
            </a:r>
          </a:p>
          <a:p>
            <a:r>
              <a:rPr lang="es-MX" sz="1200" i="0" dirty="0">
                <a:solidFill>
                  <a:schemeClr val="tx1"/>
                </a:solidFill>
                <a:latin typeface="Arial" charset="0"/>
                <a:ea typeface="ＭＳ Ｐゴシック" pitchFamily="48" charset="-128"/>
                <a:cs typeface="+mn-cs"/>
              </a:rPr>
              <a:t>La suspensión del aislamiento</a:t>
            </a:r>
            <a:r>
              <a:rPr lang="es-MX" sz="1200" b="1" i="0" u="sng" dirty="0">
                <a:solidFill>
                  <a:schemeClr val="tx1"/>
                </a:solidFill>
                <a:latin typeface="Arial" charset="0"/>
                <a:ea typeface="ＭＳ Ｐゴシック" pitchFamily="48" charset="-128"/>
                <a:cs typeface="+mn-cs"/>
                <a:hlinkClick r:id="rId4"/>
              </a:rPr>
              <a:t>*</a:t>
            </a:r>
            <a:r>
              <a:rPr lang="es-MX" sz="1200" b="0" i="0" dirty="0">
                <a:solidFill>
                  <a:schemeClr val="tx1"/>
                </a:solidFill>
                <a:latin typeface="Arial" charset="0"/>
                <a:ea typeface="ＭＳ Ｐゴシック" pitchFamily="48" charset="-128"/>
                <a:cs typeface="+mn-cs"/>
              </a:rPr>
              <a:t> debe decidirse tomando en cuenta el contexto de las circunstancias locales. Ahora las opciones incluyen: 1) una estrategia que considera el tiempo desde el inicio de la enfermedad y desde la recuperación de la enfermedad (no basada en una prueba), y 2) una estrategia basada en una prueba.</a:t>
            </a:r>
          </a:p>
          <a:p>
            <a:endParaRPr lang="en-US" sz="1200" b="0" i="0" kern="1200" dirty="0">
              <a:solidFill>
                <a:schemeClr val="tx1"/>
              </a:solidFill>
              <a:effectLst/>
              <a:latin typeface="Arial" charset="0"/>
              <a:ea typeface="ＭＳ Ｐゴシック" pitchFamily="48" charset="-128"/>
              <a:cs typeface="+mn-cs"/>
            </a:endParaRPr>
          </a:p>
          <a:p>
            <a:r>
              <a:rPr lang="es-MX" sz="1200" b="1" i="0" dirty="0">
                <a:solidFill>
                  <a:schemeClr val="tx1"/>
                </a:solidFill>
                <a:latin typeface="Arial" charset="0"/>
                <a:ea typeface="ＭＳ Ｐゴシック" pitchFamily="48" charset="-128"/>
                <a:cs typeface="+mn-cs"/>
              </a:rPr>
              <a:t>Las personas con COVID-19 que presentan síntomas </a:t>
            </a:r>
            <a:r>
              <a:rPr lang="es-MX" sz="1200" b="0" i="0" dirty="0">
                <a:solidFill>
                  <a:schemeClr val="tx1"/>
                </a:solidFill>
                <a:latin typeface="Arial" charset="0"/>
                <a:ea typeface="ＭＳ Ｐゴシック" pitchFamily="48" charset="-128"/>
                <a:cs typeface="+mn-cs"/>
              </a:rPr>
              <a:t>y a quienes se les instruyó que se cuidaran en su propia casa, pueden suspender el aislamiento siempre que se cumplan estas condiciones:</a:t>
            </a:r>
          </a:p>
          <a:p>
            <a:pPr marL="171450" indent="-171450">
              <a:buFont typeface="Arial" panose="020B0604020202020204" pitchFamily="34" charset="0"/>
              <a:buChar char="•"/>
            </a:pPr>
            <a:r>
              <a:rPr lang="es-MX" sz="1200" b="0" i="0" dirty="0">
                <a:solidFill>
                  <a:schemeClr val="tx1"/>
                </a:solidFill>
                <a:latin typeface="Arial" charset="0"/>
                <a:ea typeface="ＭＳ Ｐゴシック" pitchFamily="48" charset="-128"/>
                <a:cs typeface="+mn-cs"/>
              </a:rPr>
              <a:t>Que hayan pasado al menos 3 días (72 horas) </a:t>
            </a:r>
            <a:r>
              <a:rPr lang="es-MX" sz="1200" b="0" i="1" dirty="0">
                <a:solidFill>
                  <a:schemeClr val="tx1"/>
                </a:solidFill>
                <a:latin typeface="Arial" charset="0"/>
                <a:ea typeface="ＭＳ Ｐゴシック" pitchFamily="48" charset="-128"/>
                <a:cs typeface="+mn-cs"/>
              </a:rPr>
              <a:t>desde su recuperación</a:t>
            </a:r>
            <a:r>
              <a:rPr lang="es-MX" sz="1200" b="0" i="0" dirty="0">
                <a:solidFill>
                  <a:schemeClr val="tx1"/>
                </a:solidFill>
                <a:latin typeface="Arial" charset="0"/>
                <a:ea typeface="ＭＳ Ｐゴシック" pitchFamily="48" charset="-128"/>
                <a:cs typeface="+mn-cs"/>
              </a:rPr>
              <a:t> definida como la resolución de la fiebre sin el uso de medicamentos para bajar la fiebre </a:t>
            </a:r>
            <a:r>
              <a:rPr lang="es-MX" sz="1200" b="1" i="0" dirty="0">
                <a:solidFill>
                  <a:schemeClr val="tx1"/>
                </a:solidFill>
                <a:latin typeface="Arial" charset="0"/>
                <a:ea typeface="ＭＳ Ｐゴシック" pitchFamily="48" charset="-128"/>
                <a:cs typeface="+mn-cs"/>
              </a:rPr>
              <a:t>y</a:t>
            </a:r>
          </a:p>
          <a:p>
            <a:pPr marL="171450" indent="-171450">
              <a:buFont typeface="Arial" panose="020B0604020202020204" pitchFamily="34" charset="0"/>
              <a:buChar char="•"/>
            </a:pPr>
            <a:r>
              <a:rPr lang="es-MX" sz="1200" b="0" i="0" dirty="0">
                <a:solidFill>
                  <a:schemeClr val="tx1"/>
                </a:solidFill>
                <a:latin typeface="Arial" charset="0"/>
                <a:ea typeface="ＭＳ Ｐゴシック" pitchFamily="48" charset="-128"/>
                <a:cs typeface="+mn-cs"/>
              </a:rPr>
              <a:t>Mejoría de los síntomas respiratorios (p. ej., tos, dificultad para respirar); </a:t>
            </a:r>
            <a:r>
              <a:rPr lang="es-MX" sz="1200" b="1" i="0" dirty="0">
                <a:solidFill>
                  <a:schemeClr val="tx1"/>
                </a:solidFill>
                <a:latin typeface="Arial" charset="0"/>
                <a:ea typeface="ＭＳ Ｐゴシック" pitchFamily="48" charset="-128"/>
                <a:cs typeface="+mn-cs"/>
              </a:rPr>
              <a:t>y,</a:t>
            </a:r>
          </a:p>
          <a:p>
            <a:pPr marL="171450" indent="-171450">
              <a:buFont typeface="Arial" panose="020B0604020202020204" pitchFamily="34" charset="0"/>
              <a:buChar char="•"/>
            </a:pPr>
            <a:r>
              <a:rPr lang="es-MX" sz="1200" b="0" dirty="0">
                <a:solidFill>
                  <a:schemeClr val="tx1"/>
                </a:solidFill>
                <a:latin typeface="Arial" charset="0"/>
                <a:ea typeface="ＭＳ Ｐゴシック" pitchFamily="48" charset="-128"/>
                <a:cs typeface="+mn-cs"/>
              </a:rPr>
              <a:t>Que hayan pasado al menos </a:t>
            </a:r>
            <a:r>
              <a:rPr lang="es-MX" sz="1200" b="0" i="0" dirty="0">
                <a:solidFill>
                  <a:schemeClr val="tx1"/>
                </a:solidFill>
                <a:latin typeface="Arial" charset="0"/>
                <a:ea typeface="ＭＳ Ｐゴシック" pitchFamily="48" charset="-128"/>
                <a:cs typeface="+mn-cs"/>
              </a:rPr>
              <a:t>7 días </a:t>
            </a:r>
            <a:r>
              <a:rPr lang="es-MX" sz="1200" b="0" i="1" dirty="0">
                <a:solidFill>
                  <a:schemeClr val="tx1"/>
                </a:solidFill>
                <a:latin typeface="Arial" charset="0"/>
                <a:ea typeface="ＭＳ Ｐゴシック" pitchFamily="48" charset="-128"/>
                <a:cs typeface="+mn-cs"/>
              </a:rPr>
              <a:t>desde que los síntomas hayan aparecido por primera vez</a:t>
            </a:r>
            <a:r>
              <a:rPr lang="es-MX" sz="1200" b="0" i="0" dirty="0">
                <a:solidFill>
                  <a:schemeClr val="tx1"/>
                </a:solidFill>
                <a:latin typeface="Arial" charset="0"/>
                <a:ea typeface="ＭＳ Ｐゴシック" pitchFamily="48" charset="-128"/>
                <a:cs typeface="+mn-cs"/>
              </a:rPr>
              <a:t>.</a:t>
            </a:r>
          </a:p>
          <a:p>
            <a:pPr marL="0" indent="0">
              <a:buFont typeface="Arial" panose="020B0604020202020204" pitchFamily="34" charset="0"/>
              <a:buNone/>
            </a:pPr>
            <a:endParaRPr lang="en-US" sz="1200" b="1" i="0" kern="1200" dirty="0">
              <a:solidFill>
                <a:schemeClr val="tx1"/>
              </a:solidFill>
              <a:effectLst/>
              <a:latin typeface="Arial" charset="0"/>
              <a:ea typeface="ＭＳ Ｐゴシック" pitchFamily="48" charset="-128"/>
              <a:cs typeface="+mn-cs"/>
            </a:endParaRPr>
          </a:p>
          <a:p>
            <a:pPr marL="0" indent="0">
              <a:buFont typeface="Arial" panose="020B0604020202020204" pitchFamily="34" charset="0"/>
              <a:buNone/>
            </a:pPr>
            <a:r>
              <a:rPr lang="es-MX" sz="1200" b="1" i="0" dirty="0">
                <a:solidFill>
                  <a:schemeClr val="tx1"/>
                </a:solidFill>
                <a:latin typeface="Arial" charset="0"/>
                <a:ea typeface="ＭＳ Ｐゴシック" pitchFamily="48" charset="-128"/>
                <a:cs typeface="+mn-cs"/>
              </a:rPr>
              <a:t>Estrategia basada en una prueba</a:t>
            </a:r>
            <a:r>
              <a:rPr lang="es-MX" sz="1200" b="0" i="0" dirty="0">
                <a:solidFill>
                  <a:schemeClr val="tx1"/>
                </a:solidFill>
                <a:latin typeface="Arial" charset="0"/>
                <a:ea typeface="ＭＳ Ｐゴシック" pitchFamily="48" charset="-128"/>
                <a:cs typeface="+mn-cs"/>
              </a:rPr>
              <a:t> (simplificada del protocolo inicial) Las recomendaciones anteriores continúan siendo aplicables; sin embargo, una estrategia basada en una prueba depende de la disponibilidad amplia de suministros para hacer pruebas y de la capacidad de laboratorios, además del acceso para hacerse una prueba. Aquellas jurisdicciones que elijan aplicar una estrategia basada en pruebas, el protocolo recomendado ha sido simplificado para utilizar </a:t>
            </a:r>
            <a:r>
              <a:rPr lang="es-MX" sz="1200" b="0" i="1" dirty="0">
                <a:solidFill>
                  <a:schemeClr val="tx1"/>
                </a:solidFill>
                <a:latin typeface="Arial" charset="0"/>
                <a:ea typeface="ＭＳ Ｐゴシック" pitchFamily="48" charset="-128"/>
                <a:cs typeface="+mn-cs"/>
              </a:rPr>
              <a:t>un solo bastoncillo de algodón en cada toma de muestra para la prueba</a:t>
            </a:r>
            <a:r>
              <a:rPr lang="es-MX" sz="1200" b="0" i="0" dirty="0">
                <a:solidFill>
                  <a:schemeClr val="tx1"/>
                </a:solidFill>
                <a:latin typeface="Arial" charset="0"/>
                <a:ea typeface="ＭＳ Ｐゴシック" pitchFamily="48" charset="-128"/>
                <a:cs typeface="+mn-cs"/>
              </a:rPr>
              <a:t>.</a:t>
            </a:r>
          </a:p>
          <a:p>
            <a:endParaRPr lang="en-US" sz="1200" b="1" i="0" kern="1200" dirty="0">
              <a:solidFill>
                <a:schemeClr val="tx1"/>
              </a:solidFill>
              <a:effectLst/>
              <a:latin typeface="Arial" charset="0"/>
              <a:ea typeface="ＭＳ Ｐゴシック" pitchFamily="48" charset="-128"/>
              <a:cs typeface="+mn-cs"/>
            </a:endParaRPr>
          </a:p>
          <a:p>
            <a:r>
              <a:rPr lang="es-MX" sz="1200" b="1" i="0" dirty="0">
                <a:solidFill>
                  <a:schemeClr val="tx1"/>
                </a:solidFill>
                <a:latin typeface="Arial" charset="0"/>
                <a:ea typeface="ＭＳ Ｐゴシック" pitchFamily="48" charset="-128"/>
                <a:cs typeface="+mn-cs"/>
              </a:rPr>
              <a:t>Las personas con COVID-19 que presentan síntomas </a:t>
            </a:r>
            <a:r>
              <a:rPr lang="es-MX" sz="1200" b="0" i="0" dirty="0">
                <a:solidFill>
                  <a:schemeClr val="tx1"/>
                </a:solidFill>
                <a:latin typeface="Arial" charset="0"/>
                <a:ea typeface="ＭＳ Ｐゴシック" pitchFamily="48" charset="-128"/>
                <a:cs typeface="+mn-cs"/>
              </a:rPr>
              <a:t>y a quienes se les instruyó que se cuidaran en su propia casa, pueden suspender el aislamiento siempre que se cumplan estas condiciones:</a:t>
            </a:r>
          </a:p>
          <a:p>
            <a:pPr marL="171450" indent="-171450">
              <a:buFont typeface="Arial" panose="020B0604020202020204" pitchFamily="34" charset="0"/>
              <a:buChar char="•"/>
            </a:pPr>
            <a:r>
              <a:rPr lang="es-MX" sz="1200" b="0" i="0" dirty="0">
                <a:solidFill>
                  <a:schemeClr val="tx1"/>
                </a:solidFill>
                <a:latin typeface="Arial" charset="0"/>
                <a:ea typeface="ＭＳ Ｐゴシック" pitchFamily="48" charset="-128"/>
                <a:cs typeface="+mn-cs"/>
              </a:rPr>
              <a:t>resolución de la fiebre sin el uso de medicamentos para bajar la fiebre </a:t>
            </a:r>
            <a:r>
              <a:rPr lang="es-MX" sz="1200" b="1" i="0" dirty="0">
                <a:solidFill>
                  <a:schemeClr val="tx1"/>
                </a:solidFill>
                <a:latin typeface="Arial" charset="0"/>
                <a:ea typeface="ＭＳ Ｐゴシック" pitchFamily="48" charset="-128"/>
                <a:cs typeface="+mn-cs"/>
              </a:rPr>
              <a:t>y</a:t>
            </a:r>
          </a:p>
          <a:p>
            <a:pPr marL="171450" indent="-171450">
              <a:buFont typeface="Arial" panose="020B0604020202020204" pitchFamily="34" charset="0"/>
              <a:buChar char="•"/>
            </a:pPr>
            <a:r>
              <a:rPr lang="es-MX" sz="1200" b="0" i="0" dirty="0">
                <a:solidFill>
                  <a:schemeClr val="tx1"/>
                </a:solidFill>
                <a:latin typeface="Arial" charset="0"/>
                <a:ea typeface="ＭＳ Ｐゴシック" pitchFamily="48" charset="-128"/>
                <a:cs typeface="+mn-cs"/>
              </a:rPr>
              <a:t>Mejoría de los síntomas respiratorios (p. ej., tos, dificultad para respirar) </a:t>
            </a:r>
            <a:r>
              <a:rPr lang="es-MX" sz="1200" b="1" i="0" dirty="0">
                <a:solidFill>
                  <a:schemeClr val="tx1"/>
                </a:solidFill>
                <a:latin typeface="Arial" charset="0"/>
                <a:ea typeface="ＭＳ Ｐゴシック" pitchFamily="48" charset="-128"/>
                <a:cs typeface="+mn-cs"/>
              </a:rPr>
              <a:t>y,</a:t>
            </a:r>
          </a:p>
          <a:p>
            <a:pPr marL="171450" indent="-171450">
              <a:buFont typeface="Arial" panose="020B0604020202020204" pitchFamily="34" charset="0"/>
              <a:buChar char="•"/>
            </a:pPr>
            <a:r>
              <a:rPr lang="es-MX" sz="1200" b="0" i="0" dirty="0">
                <a:solidFill>
                  <a:schemeClr val="tx1"/>
                </a:solidFill>
                <a:latin typeface="Arial" charset="0"/>
                <a:ea typeface="ＭＳ Ｐゴシック" pitchFamily="48" charset="-128"/>
                <a:cs typeface="+mn-cs"/>
              </a:rPr>
              <a:t>Resultados que den negativo en una valoración molecular de COVID-19, con autorización de emergencia de la FDA, en base a dos muestras nasofaríngeas tomadas de forma consecutiva con hisopos (bastoncillos de algodón) ≥24 horas aparte</a:t>
            </a:r>
            <a:r>
              <a:rPr lang="es-MX" sz="1200" b="0" i="0" u="sng" dirty="0">
                <a:solidFill>
                  <a:schemeClr val="tx1"/>
                </a:solidFill>
                <a:latin typeface="Arial" charset="0"/>
                <a:ea typeface="ＭＳ Ｐゴシック" pitchFamily="48" charset="-128"/>
                <a:cs typeface="+mn-cs"/>
                <a:hlinkClick r:id="rId5"/>
              </a:rPr>
              <a:t>***</a:t>
            </a:r>
            <a:r>
              <a:rPr lang="es-MX" sz="1200" b="0" i="0" dirty="0">
                <a:solidFill>
                  <a:schemeClr val="tx1"/>
                </a:solidFill>
                <a:latin typeface="Arial" charset="0"/>
                <a:ea typeface="ＭＳ Ｐゴシック" pitchFamily="48" charset="-128"/>
                <a:cs typeface="+mn-cs"/>
              </a:rPr>
              <a:t> (es decir, un total de dos muestras con resultado negativo). Consulte </a:t>
            </a:r>
            <a:r>
              <a:rPr lang="es-MX" sz="1200" b="0" i="0" u="sng" dirty="0" err="1">
                <a:solidFill>
                  <a:schemeClr val="tx1"/>
                </a:solidFill>
                <a:latin typeface="Arial" charset="0"/>
                <a:ea typeface="ＭＳ Ｐゴシック" pitchFamily="48" charset="-128"/>
                <a:cs typeface="+mn-cs"/>
                <a:hlinkClick r:id="rId6"/>
              </a:rPr>
              <a:t>Interim</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Guidelines</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for</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Collecting</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Handling</a:t>
            </a:r>
            <a:r>
              <a:rPr lang="es-MX" sz="1200" b="0" i="0" u="sng" dirty="0">
                <a:solidFill>
                  <a:schemeClr val="tx1"/>
                </a:solidFill>
                <a:latin typeface="Arial" charset="0"/>
                <a:ea typeface="ＭＳ Ｐゴシック" pitchFamily="48" charset="-128"/>
                <a:cs typeface="+mn-cs"/>
                <a:hlinkClick r:id="rId6"/>
              </a:rPr>
              <a:t>, and </a:t>
            </a:r>
            <a:r>
              <a:rPr lang="es-MX" sz="1200" b="0" i="0" u="sng" dirty="0" err="1">
                <a:solidFill>
                  <a:schemeClr val="tx1"/>
                </a:solidFill>
                <a:latin typeface="Arial" charset="0"/>
                <a:ea typeface="ＭＳ Ｐゴシック" pitchFamily="48" charset="-128"/>
                <a:cs typeface="+mn-cs"/>
                <a:hlinkClick r:id="rId6"/>
              </a:rPr>
              <a:t>Testing</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Clinical</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Specimens</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from</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Persons</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Under</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Investigation</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PUIs</a:t>
            </a:r>
            <a:r>
              <a:rPr lang="es-MX" sz="1200" b="0" i="0" u="sng" dirty="0">
                <a:solidFill>
                  <a:schemeClr val="tx1"/>
                </a:solidFill>
                <a:latin typeface="Arial" charset="0"/>
                <a:ea typeface="ＭＳ Ｐゴシック" pitchFamily="48" charset="-128"/>
                <a:cs typeface="+mn-cs"/>
                <a:hlinkClick r:id="rId6"/>
              </a:rPr>
              <a:t>) </a:t>
            </a:r>
            <a:r>
              <a:rPr lang="es-MX" sz="1200" b="0" i="0" u="sng" dirty="0" err="1">
                <a:solidFill>
                  <a:schemeClr val="tx1"/>
                </a:solidFill>
                <a:latin typeface="Arial" charset="0"/>
                <a:ea typeface="ＭＳ Ｐゴシック" pitchFamily="48" charset="-128"/>
                <a:cs typeface="+mn-cs"/>
                <a:hlinkClick r:id="rId6"/>
              </a:rPr>
              <a:t>for</a:t>
            </a:r>
            <a:r>
              <a:rPr lang="es-MX" sz="1200" b="0" i="0" u="sng" dirty="0">
                <a:solidFill>
                  <a:schemeClr val="tx1"/>
                </a:solidFill>
                <a:latin typeface="Arial" charset="0"/>
                <a:ea typeface="ＭＳ Ｐゴシック" pitchFamily="48" charset="-128"/>
                <a:cs typeface="+mn-cs"/>
                <a:hlinkClick r:id="rId6"/>
              </a:rPr>
              <a:t> 2019 Novel Coronavirus (2019-nCoV)</a:t>
            </a:r>
            <a:r>
              <a:rPr lang="es-MX" sz="1200" b="0" i="0" dirty="0">
                <a:solidFill>
                  <a:schemeClr val="tx1"/>
                </a:solidFill>
                <a:latin typeface="Arial" charset="0"/>
                <a:ea typeface="ＭＳ Ｐゴシック" pitchFamily="48" charset="-128"/>
                <a:cs typeface="+mn-cs"/>
              </a:rPr>
              <a:t>, una guía para recoger muestras.</a:t>
            </a:r>
          </a:p>
          <a:p>
            <a:pPr marL="171450" indent="-171450">
              <a:buFont typeface="Arial" panose="020B0604020202020204" pitchFamily="34" charset="0"/>
              <a:buChar char="•"/>
            </a:pPr>
            <a:endParaRPr lang="en-US" sz="1200" b="0" i="0" kern="1200" dirty="0">
              <a:solidFill>
                <a:schemeClr val="tx1"/>
              </a:solidFill>
              <a:effectLst/>
              <a:latin typeface="Arial" charset="0"/>
              <a:ea typeface="ＭＳ Ｐゴシック" pitchFamily="48" charset="-128"/>
              <a:cs typeface="+mn-cs"/>
            </a:endParaRPr>
          </a:p>
          <a:p>
            <a:r>
              <a:rPr lang="es-MX" sz="1200" b="1" i="0" dirty="0">
                <a:solidFill>
                  <a:schemeClr val="tx1"/>
                </a:solidFill>
                <a:latin typeface="Arial" charset="0"/>
                <a:ea typeface="ＭＳ Ｐゴシック" pitchFamily="48" charset="-128"/>
                <a:cs typeface="+mn-cs"/>
              </a:rPr>
              <a:t>Las personas que se han hecho exámenes de laboratorio que han dado positivo para el COVID-19 y no han tenido </a:t>
            </a:r>
            <a:r>
              <a:rPr lang="es-MX" sz="1200" b="1" i="0" u="sng" dirty="0">
                <a:solidFill>
                  <a:schemeClr val="tx1"/>
                </a:solidFill>
                <a:latin typeface="Arial" charset="0"/>
                <a:ea typeface="ＭＳ Ｐゴシック" pitchFamily="48" charset="-128"/>
                <a:cs typeface="+mn-cs"/>
              </a:rPr>
              <a:t>ningún</a:t>
            </a:r>
            <a:r>
              <a:rPr lang="es-MX" sz="1200" b="1" i="0" dirty="0">
                <a:solidFill>
                  <a:schemeClr val="tx1"/>
                </a:solidFill>
                <a:latin typeface="Arial" charset="0"/>
                <a:ea typeface="ＭＳ Ｐゴシック" pitchFamily="48" charset="-128"/>
                <a:cs typeface="+mn-cs"/>
              </a:rPr>
              <a:t> síntoma</a:t>
            </a:r>
            <a:r>
              <a:rPr lang="es-MX" sz="1200" b="0" i="0" dirty="0">
                <a:solidFill>
                  <a:schemeClr val="tx1"/>
                </a:solidFill>
                <a:latin typeface="Arial" charset="0"/>
                <a:ea typeface="ＭＳ Ｐゴシック" pitchFamily="48" charset="-128"/>
                <a:cs typeface="+mn-cs"/>
              </a:rPr>
              <a:t> pueden suspender su aislamiento una vez que hayan transcurrido al menos 7 días desde la fecha de su primera prueba de diagnóstico COVID-19 positiva, no han presentado ninguna enfermedad y continúan sin síntomas. Durante tres días después de suspender el aislamiento, estas personas deberán continuar limitando sus contactos (y guardar una distancia de al menos 6 pies de otras personas) además de reducir la posibilidad de propagar las secreciones respiratorias usando una mascarilla que le tape la boca y la nariz siempre que se encuentren en lugares donde haya otras personas. En espacios de la comunidad, esta cobertura puede ser una barrera como una bandana o pañoleta, una bufanda o una mascarilla hecha de tela (</a:t>
            </a:r>
            <a:r>
              <a:rPr lang="es-MX" sz="1200" b="0" i="0" dirty="0" err="1">
                <a:solidFill>
                  <a:schemeClr val="tx1"/>
                </a:solidFill>
                <a:latin typeface="Arial" charset="0"/>
                <a:ea typeface="ＭＳ Ｐゴシック" pitchFamily="48" charset="-128"/>
                <a:cs typeface="+mn-cs"/>
              </a:rPr>
              <a:t>cubreboca</a:t>
            </a:r>
            <a:r>
              <a:rPr lang="es-MX" sz="1200" b="0" i="0" dirty="0">
                <a:solidFill>
                  <a:schemeClr val="tx1"/>
                </a:solidFill>
                <a:latin typeface="Arial" charset="0"/>
                <a:ea typeface="ＭＳ Ｐゴシック" pitchFamily="48" charset="-128"/>
                <a:cs typeface="+mn-cs"/>
              </a:rPr>
              <a:t>). La cobertura no se refiere a una mascarilla médica ni a un respirador.</a:t>
            </a:r>
          </a:p>
          <a:p>
            <a:endParaRPr lang="en-US" sz="1200" b="0" i="0" kern="1200" dirty="0">
              <a:solidFill>
                <a:schemeClr val="tx1"/>
              </a:solidFill>
              <a:effectLst/>
              <a:latin typeface="Arial" charset="0"/>
              <a:ea typeface="ＭＳ Ｐゴシック" pitchFamily="4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MX" sz="1200" b="0" i="0" dirty="0">
                <a:solidFill>
                  <a:schemeClr val="tx1"/>
                </a:solidFill>
                <a:latin typeface="Arial" charset="0"/>
                <a:ea typeface="ＭＳ Ｐゴシック" pitchFamily="48" charset="-128"/>
                <a:cs typeface="+mn-cs"/>
              </a:rPr>
              <a:t>Las directrices de los CDC “</a:t>
            </a:r>
            <a:r>
              <a:rPr lang="es-MX" sz="1200" b="0" i="0" dirty="0" err="1">
                <a:solidFill>
                  <a:schemeClr val="tx1"/>
                </a:solidFill>
                <a:latin typeface="Arial" charset="0"/>
                <a:ea typeface="ＭＳ Ｐゴシック" pitchFamily="48" charset="-128"/>
                <a:cs typeface="+mn-cs"/>
              </a:rPr>
              <a:t>Criteria</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for</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Return</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to</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Work</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for</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Healthcare</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Personnel</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with</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Confirmed</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or</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Suspected</a:t>
            </a:r>
            <a:r>
              <a:rPr lang="es-MX" sz="1200" b="0" i="0" dirty="0">
                <a:solidFill>
                  <a:schemeClr val="tx1"/>
                </a:solidFill>
                <a:latin typeface="Arial" charset="0"/>
                <a:ea typeface="ＭＳ Ｐゴシック" pitchFamily="48" charset="-128"/>
                <a:cs typeface="+mn-cs"/>
              </a:rPr>
              <a:t> COVID-19 (</a:t>
            </a:r>
            <a:r>
              <a:rPr lang="es-MX" sz="1200" b="0" i="0" dirty="0" err="1">
                <a:solidFill>
                  <a:schemeClr val="tx1"/>
                </a:solidFill>
                <a:latin typeface="Arial" charset="0"/>
                <a:ea typeface="ＭＳ Ｐゴシック" pitchFamily="48" charset="-128"/>
                <a:cs typeface="+mn-cs"/>
              </a:rPr>
              <a:t>Interim</a:t>
            </a:r>
            <a:r>
              <a:rPr lang="es-MX" sz="1200" b="0" i="0" dirty="0">
                <a:solidFill>
                  <a:schemeClr val="tx1"/>
                </a:solidFill>
                <a:latin typeface="Arial" charset="0"/>
                <a:ea typeface="ＭＳ Ｐゴシック" pitchFamily="48" charset="-128"/>
                <a:cs typeface="+mn-cs"/>
              </a:rPr>
              <a:t> </a:t>
            </a:r>
            <a:r>
              <a:rPr lang="es-MX" sz="1200" b="0" i="0" dirty="0" err="1">
                <a:solidFill>
                  <a:schemeClr val="tx1"/>
                </a:solidFill>
                <a:latin typeface="Arial" charset="0"/>
                <a:ea typeface="ＭＳ Ｐゴシック" pitchFamily="48" charset="-128"/>
                <a:cs typeface="+mn-cs"/>
              </a:rPr>
              <a:t>Guidance</a:t>
            </a:r>
            <a:r>
              <a:rPr lang="es-MX" sz="1200" b="0" i="0" dirty="0">
                <a:solidFill>
                  <a:schemeClr val="tx1"/>
                </a:solidFill>
                <a:latin typeface="Arial" charset="0"/>
                <a:ea typeface="ＭＳ Ｐゴシック" pitchFamily="48" charset="-128"/>
                <a:cs typeface="+mn-cs"/>
              </a:rPr>
              <a:t>)”:  </a:t>
            </a:r>
            <a:r>
              <a:rPr lang="es-MX" dirty="0">
                <a:hlinkClick r:id="rId7"/>
              </a:rPr>
              <a:t>https://www.cdc.gov/coronavirus/2019-ncov/hcp/return-to-work.html</a:t>
            </a:r>
          </a:p>
          <a:p>
            <a:endParaRPr lang="en-US" sz="1200" b="0" i="0" kern="1200" dirty="0">
              <a:solidFill>
                <a:schemeClr val="tx1"/>
              </a:solidFill>
              <a:effectLst/>
              <a:latin typeface="Arial" charset="0"/>
              <a:ea typeface="ＭＳ Ｐゴシック" pitchFamily="4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MX" dirty="0">
                <a:latin typeface="Arial" panose="020B0604020202020204" pitchFamily="34" charset="0"/>
                <a:ea typeface="ＭＳ Ｐゴシック" panose="020B0600070205080204" pitchFamily="34" charset="-128"/>
              </a:rPr>
              <a:t>Transición: El siguiente grupo de diapositivas analiza la limpieza y descontaminación.</a:t>
            </a:r>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66</a:t>
            </a:fld>
            <a:endParaRPr lang="en-US"/>
          </a:p>
        </p:txBody>
      </p:sp>
    </p:spTree>
    <p:extLst>
      <p:ext uri="{BB962C8B-B14F-4D97-AF65-F5344CB8AC3E}">
        <p14:creationId xmlns:p14="http://schemas.microsoft.com/office/powerpoint/2010/main" val="2716425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Notas para el instructor:</a:t>
            </a:r>
          </a:p>
          <a:p>
            <a:endParaRPr lang="en-US" b="1" dirty="0"/>
          </a:p>
          <a:p>
            <a:r>
              <a:rPr lang="es-MX" b="0" dirty="0"/>
              <a:t>Los CDC recomiendan 14 días de aislamiento en casa al público en general si han tenido contacto con una persona que tiene COVID-19.  Consulte: </a:t>
            </a:r>
            <a:r>
              <a:rPr lang="es-MX" dirty="0">
                <a:hlinkClick r:id="rId3"/>
              </a:rPr>
              <a:t>https://www.cdc.gov/coronavirus/2019-ncov/prevent-getting-sick/social-distancing.html</a:t>
            </a:r>
            <a:r>
              <a:rPr lang="es-MX" dirty="0"/>
              <a:t>  Es sensato aplicar un aislamiento de 14 días a los trabajadores esenciales que han estado expuestos. </a:t>
            </a:r>
          </a:p>
          <a:p>
            <a:endParaRPr lang="en-US" b="0" dirty="0"/>
          </a:p>
          <a:p>
            <a:r>
              <a:rPr lang="es-MX" b="0" dirty="0"/>
              <a:t>Es recomendable tomar otras medidas como cerrar las áreas visitadas por la persona con </a:t>
            </a:r>
            <a:r>
              <a:rPr lang="es-MX" dirty="0"/>
              <a:t>COVID-19 confirmado o probable. Abrir las puertas y ventanas y usar ventiladores para aumentar la circulación de aire en el área. Esperar un mínimo de 24 horas, o todo el tiempo que sea práctico, antes de comenzar la limpieza y desinfección. El personal de limpieza deberá limpiar y desinfectar todas las áreas y los equipos. Encontrará más medidas detalladas en la directiva que sigue.</a:t>
            </a:r>
          </a:p>
          <a:p>
            <a:endParaRPr lang="en-US" dirty="0"/>
          </a:p>
          <a:p>
            <a:r>
              <a:rPr lang="es-MX" dirty="0"/>
              <a:t>La Secretaría de Salud Pública de Pennsylvania ha publicado una orden estricta que detalla los requisitos para los negocios: </a:t>
            </a:r>
          </a:p>
          <a:p>
            <a:r>
              <a:rPr lang="es-MX" dirty="0">
                <a:hlinkClick r:id="rId4"/>
              </a:rPr>
              <a:t>https://www.governor.pa.gov/wp-content/uploads/2020/04/20200415-SOH-worker-safety-order.pdf</a:t>
            </a:r>
          </a:p>
          <a:p>
            <a:endParaRPr lang="en-US" b="0"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68</a:t>
            </a:fld>
            <a:endParaRPr lang="en-US"/>
          </a:p>
        </p:txBody>
      </p:sp>
    </p:spTree>
    <p:extLst>
      <p:ext uri="{BB962C8B-B14F-4D97-AF65-F5344CB8AC3E}">
        <p14:creationId xmlns:p14="http://schemas.microsoft.com/office/powerpoint/2010/main" val="157142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 </a:t>
            </a:r>
            <a:r>
              <a:rPr lang="en-US" dirty="0">
                <a:hlinkClick r:id="rId3"/>
              </a:rPr>
              <a:t>https://www.cdc.gov/coronavirus/2019-ncov/community/organizations/construction-workers.html</a:t>
            </a:r>
            <a:endParaRPr lang="en-US" dirty="0"/>
          </a:p>
          <a:p>
            <a:endParaRPr lang="en-US" dirty="0"/>
          </a:p>
          <a:p>
            <a:pPr marL="0" algn="l" defTabSz="914400" rtl="0" eaLnBrk="1" latinLnBrk="0" hangingPunct="1"/>
            <a:br>
              <a:rPr lang="es-ES" dirty="0"/>
            </a:br>
            <a:r>
              <a:rPr lang="es-ES" sz="1200" b="0" i="0" kern="1200" dirty="0">
                <a:solidFill>
                  <a:schemeClr val="tx1"/>
                </a:solidFill>
                <a:effectLst/>
                <a:latin typeface="+mn-lt"/>
                <a:ea typeface="+mn-ea"/>
                <a:cs typeface="+mn-cs"/>
              </a:rPr>
              <a:t>Gracias a </a:t>
            </a:r>
            <a:r>
              <a:rPr lang="es-ES" sz="1200" b="0" i="0" kern="1200" dirty="0" err="1">
                <a:solidFill>
                  <a:schemeClr val="tx1"/>
                </a:solidFill>
                <a:effectLst/>
                <a:latin typeface="+mn-lt"/>
                <a:ea typeface="+mn-ea"/>
                <a:cs typeface="+mn-cs"/>
              </a:rPr>
              <a:t>Potty</a:t>
            </a:r>
            <a:r>
              <a:rPr lang="es-ES" sz="1200" b="0" i="0" kern="1200" dirty="0">
                <a:solidFill>
                  <a:schemeClr val="tx1"/>
                </a:solidFill>
                <a:effectLst/>
                <a:latin typeface="+mn-lt"/>
                <a:ea typeface="+mn-ea"/>
                <a:cs typeface="+mn-cs"/>
              </a:rPr>
              <a:t> Pros por compartir el video de una estación de lavado de manos portátil. </a:t>
            </a:r>
            <a:r>
              <a:rPr lang="es-ES" sz="1200" kern="1200" dirty="0">
                <a:solidFill>
                  <a:schemeClr val="tx1"/>
                </a:solidFill>
                <a:latin typeface="+mn-lt"/>
                <a:ea typeface="+mn-ea"/>
                <a:cs typeface="+mn-cs"/>
              </a:rPr>
              <a:t>http://www.pottypros.com/ </a:t>
            </a:r>
          </a:p>
          <a:p>
            <a:pPr marL="0" algn="l" defTabSz="914400" rtl="0" eaLnBrk="1" latinLnBrk="0" hangingPunct="1"/>
            <a:endParaRPr lang="es-ES" sz="1200" kern="1200" dirty="0">
              <a:solidFill>
                <a:schemeClr val="tx1"/>
              </a:solidFill>
              <a:latin typeface="+mn-lt"/>
              <a:ea typeface="+mn-ea"/>
              <a:cs typeface="+mn-cs"/>
            </a:endParaRPr>
          </a:p>
          <a:p>
            <a:r>
              <a:rPr lang="es-ES" sz="1200" b="0" i="0" kern="1200" dirty="0">
                <a:solidFill>
                  <a:schemeClr val="tx1"/>
                </a:solidFill>
                <a:effectLst/>
                <a:latin typeface="+mn-lt"/>
                <a:ea typeface="+mn-ea"/>
                <a:cs typeface="+mn-cs"/>
              </a:rPr>
              <a:t>Ahora hay más de 20 documentos de orientación sobre salud y seguridad para ocupaciones específicas publicados en la página web de los CDC: </a:t>
            </a:r>
            <a:r>
              <a:rPr lang="en-US" dirty="0"/>
              <a:t>: </a:t>
            </a:r>
            <a:r>
              <a:rPr lang="en-US" dirty="0">
                <a:hlinkClick r:id="rId4"/>
              </a:rPr>
              <a:t>https://www.cdc.gov/coronavirus/2019-ncov/community/worker-safety-support/index.html</a:t>
            </a:r>
            <a:endParaRPr lang="en-US" dirty="0"/>
          </a:p>
          <a:p>
            <a:endParaRPr lang="en-US" dirty="0"/>
          </a:p>
          <a:p>
            <a:r>
              <a:rPr lang="es-ES" dirty="0"/>
              <a:t>OSHA tiene muchos excelentes documentos de orientación específicos de la industria: </a:t>
            </a:r>
            <a:r>
              <a:rPr lang="en-US" dirty="0">
                <a:hlinkClick r:id="rId5"/>
              </a:rPr>
              <a:t>https://www.osha.gov/SLTC/covid-19/additional_resources.html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Professional associations, trade associations and other non-governmental organizations have many excellent work setting specific guidance  documents. An example is the American Industrial Hygiene Association at: </a:t>
            </a:r>
            <a:r>
              <a:rPr lang="en-US" dirty="0">
                <a:hlinkClick r:id="rId6"/>
              </a:rPr>
              <a:t>https://www.backtoworksafely.org/</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69</a:t>
            </a:fld>
            <a:endParaRPr lang="en-US"/>
          </a:p>
        </p:txBody>
      </p:sp>
    </p:spTree>
    <p:extLst>
      <p:ext uri="{BB962C8B-B14F-4D97-AF65-F5344CB8AC3E}">
        <p14:creationId xmlns:p14="http://schemas.microsoft.com/office/powerpoint/2010/main" val="2998222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Nación Navajo ha sido especialmente afectada por la pandemia de COVID-19.</a:t>
            </a:r>
          </a:p>
          <a:p>
            <a:endParaRPr lang="es-ES" dirty="0"/>
          </a:p>
          <a:p>
            <a:r>
              <a:rPr lang="es-ES" dirty="0"/>
              <a:t>Cada comunidad tribal en Arizona es soberana y puede optar por aplicar medidas de control de epidemias más estrictas.</a:t>
            </a:r>
          </a:p>
          <a:p>
            <a:endParaRPr lang="es-ES" dirty="0"/>
          </a:p>
          <a:p>
            <a:r>
              <a:rPr lang="es-ES" dirty="0"/>
              <a:t>Por ejemplo, la orientación Apertura de América puede aplicarse a nivel regional, incluso a nivel de la comunidad tribal.</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70</a:t>
            </a:fld>
            <a:endParaRPr lang="en-US"/>
          </a:p>
        </p:txBody>
      </p:sp>
    </p:spTree>
    <p:extLst>
      <p:ext uri="{BB962C8B-B14F-4D97-AF65-F5344CB8AC3E}">
        <p14:creationId xmlns:p14="http://schemas.microsoft.com/office/powerpoint/2010/main" val="3309743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b="1" noProof="0" dirty="0"/>
              <a:t>Notas para el instructor:</a:t>
            </a:r>
          </a:p>
          <a:p>
            <a:endParaRPr lang="es-NI" noProof="0" dirty="0"/>
          </a:p>
          <a:p>
            <a:r>
              <a:rPr lang="es-NI" noProof="0" dirty="0"/>
              <a:t>Folleto de FEMA: </a:t>
            </a:r>
            <a:r>
              <a:rPr lang="es-NI" i="1" noProof="0" dirty="0" err="1"/>
              <a:t>What</a:t>
            </a:r>
            <a:r>
              <a:rPr lang="es-NI" i="1" noProof="0" dirty="0"/>
              <a:t> </a:t>
            </a:r>
            <a:r>
              <a:rPr lang="es-NI" i="1" noProof="0" dirty="0" err="1"/>
              <a:t>is</a:t>
            </a:r>
            <a:r>
              <a:rPr lang="es-NI" i="1" noProof="0" dirty="0"/>
              <a:t> </a:t>
            </a:r>
            <a:r>
              <a:rPr lang="es-NI" i="1" noProof="0" dirty="0" err="1"/>
              <a:t>Continuity</a:t>
            </a:r>
            <a:r>
              <a:rPr lang="es-NI" i="1" noProof="0" dirty="0"/>
              <a:t> </a:t>
            </a:r>
            <a:r>
              <a:rPr lang="es-NI" i="1" noProof="0" dirty="0" err="1"/>
              <a:t>of</a:t>
            </a:r>
            <a:r>
              <a:rPr lang="es-NI" i="1" noProof="0" dirty="0"/>
              <a:t> </a:t>
            </a:r>
            <a:r>
              <a:rPr lang="es-NI" i="1" noProof="0" dirty="0" err="1"/>
              <a:t>Operations</a:t>
            </a:r>
            <a:r>
              <a:rPr lang="es-NI" i="1" noProof="0" dirty="0"/>
              <a:t>?</a:t>
            </a:r>
          </a:p>
          <a:p>
            <a:r>
              <a:rPr lang="es-NI" noProof="0" dirty="0"/>
              <a:t>https://www.fema.gov/pdf/about/org/ncp/coop_brochure.pdf</a:t>
            </a:r>
          </a:p>
          <a:p>
            <a:endParaRPr lang="es-NI" noProof="0" dirty="0"/>
          </a:p>
          <a:p>
            <a:r>
              <a:rPr lang="es-NI" noProof="0" dirty="0"/>
              <a:t>Lista de verificación</a:t>
            </a:r>
            <a:r>
              <a:rPr lang="es-NI" baseline="0" noProof="0" dirty="0"/>
              <a:t> para Gestión de desastres:</a:t>
            </a:r>
            <a:r>
              <a:rPr lang="es-NI" noProof="0" dirty="0"/>
              <a:t> </a:t>
            </a:r>
            <a:r>
              <a:rPr lang="es-NI" noProof="0" dirty="0">
                <a:hlinkClick r:id="rId3"/>
              </a:rPr>
              <a:t>https://www.paho.org/disasters/index.php?option=com_docman&amp;view=download&amp;category_slug=tools&amp;alias=543-pandinflu-leadershipduring-tool-16&amp;Itemid=1179&amp;lang=en</a:t>
            </a:r>
            <a:endParaRPr lang="es-NI" noProof="0" dirty="0"/>
          </a:p>
          <a:p>
            <a:endParaRPr lang="es-NI" noProof="0" dirty="0"/>
          </a:p>
          <a:p>
            <a:r>
              <a:rPr lang="es-NI" noProof="0" dirty="0"/>
              <a:t>La capacitación interdisciplinaria</a:t>
            </a:r>
            <a:r>
              <a:rPr lang="es-NI" baseline="0" noProof="0" dirty="0"/>
              <a:t> </a:t>
            </a:r>
            <a:r>
              <a:rPr lang="es-NI" noProof="0" dirty="0"/>
              <a:t>es otro paso importante</a:t>
            </a:r>
            <a:r>
              <a:rPr lang="es-NI" baseline="0" noProof="0" dirty="0"/>
              <a:t> en la </a:t>
            </a:r>
            <a:r>
              <a:rPr lang="es-NI" noProof="0" dirty="0"/>
              <a:t>COOP.</a:t>
            </a:r>
          </a:p>
          <a:p>
            <a:endParaRPr lang="en-US" dirty="0"/>
          </a:p>
          <a:p>
            <a:r>
              <a:rPr lang="en-US" dirty="0" err="1"/>
              <a:t>Foto</a:t>
            </a:r>
            <a:r>
              <a:rPr lang="en-US" dirty="0"/>
              <a:t> de Al Brown</a:t>
            </a:r>
          </a:p>
        </p:txBody>
      </p:sp>
      <p:sp>
        <p:nvSpPr>
          <p:cNvPr id="4" name="Slide Number Placeholder 3"/>
          <p:cNvSpPr>
            <a:spLocks noGrp="1"/>
          </p:cNvSpPr>
          <p:nvPr>
            <p:ph type="sldNum" sz="quarter" idx="5"/>
          </p:nvPr>
        </p:nvSpPr>
        <p:spPr/>
        <p:txBody>
          <a:bodyPr/>
          <a:lstStyle/>
          <a:p>
            <a:fld id="{BEA25071-C87A-4D5A-BED1-8E4AE45B35DA}" type="slidenum">
              <a:rPr lang="en-US" smtClean="0"/>
              <a:t>71</a:t>
            </a:fld>
            <a:endParaRPr lang="en-US"/>
          </a:p>
        </p:txBody>
      </p:sp>
    </p:spTree>
    <p:extLst>
      <p:ext uri="{BB962C8B-B14F-4D97-AF65-F5344CB8AC3E}">
        <p14:creationId xmlns:p14="http://schemas.microsoft.com/office/powerpoint/2010/main" val="2922249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 </a:t>
            </a:r>
            <a:r>
              <a:rPr lang="en-US" dirty="0">
                <a:hlinkClick r:id="rId3"/>
              </a:rPr>
              <a:t>https://www.whitehouse.gov/openingamerica/</a:t>
            </a:r>
            <a:endParaRPr lang="en-US" dirty="0"/>
          </a:p>
          <a:p>
            <a:endParaRPr lang="en-US" dirty="0"/>
          </a:p>
          <a:p>
            <a:r>
              <a:rPr lang="es-ES" dirty="0"/>
              <a:t>Tres fases de reapertura basadas en criterios de selección de salud pública.</a:t>
            </a:r>
          </a:p>
          <a:p>
            <a:endParaRPr lang="es-ES" dirty="0"/>
          </a:p>
          <a:p>
            <a:r>
              <a:rPr lang="es-ES" dirty="0"/>
              <a:t>La primera fase es aplicable en Estados y regiones donde las enfermedades similares a la gripe y COVID-19 han estado disminuyendo durante 14 días y el sistema de salud tiene una capacidad y capacidad de prueba adecuadas. Una reapertura limitada puede proceder.</a:t>
            </a:r>
          </a:p>
          <a:p>
            <a:endParaRPr lang="es-ES" dirty="0"/>
          </a:p>
          <a:p>
            <a:r>
              <a:rPr lang="es-ES" dirty="0"/>
              <a:t>La segunda fase es aplicable en Estados y regiones sin evidencia de un rebote que satisfaga los criterios de activación por segunda vez. Las pautas de reapertura amplían los tipos de lugares que pueden reabrir e incluyen medidas de control menos restrictivas.</a:t>
            </a:r>
          </a:p>
          <a:p>
            <a:endParaRPr lang="es-ES" dirty="0"/>
          </a:p>
          <a:p>
            <a:r>
              <a:rPr lang="es-ES" dirty="0"/>
              <a:t>La tercera fase es aplicable en Estados y regiones sin evidencia de un rebote y satisfacen los criterios de activación por tercera vez. Todos los tipos de negocios pueden abrir, pero con distanciamiento físico limitado y diligencia para la higiene y el saneamiento.</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72</a:t>
            </a:fld>
            <a:endParaRPr lang="en-US"/>
          </a:p>
        </p:txBody>
      </p:sp>
    </p:spTree>
    <p:extLst>
      <p:ext uri="{BB962C8B-B14F-4D97-AF65-F5344CB8AC3E}">
        <p14:creationId xmlns:p14="http://schemas.microsoft.com/office/powerpoint/2010/main" val="1915783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Notas para el instructor:</a:t>
            </a:r>
          </a:p>
          <a:p>
            <a:endParaRPr lang="es-ES" dirty="0"/>
          </a:p>
          <a:p>
            <a:r>
              <a:rPr lang="es-ES" dirty="0"/>
              <a:t>Esta es una herramienta de decisión publicada por los CDC en: https://www.cdc.gov/coronavirus/2019-ncov/community/organizations/workplace-decision-tool.html</a:t>
            </a:r>
          </a:p>
          <a:p>
            <a:endParaRPr lang="es-ES" dirty="0"/>
          </a:p>
          <a:p>
            <a:r>
              <a:rPr lang="es-ES" dirty="0"/>
              <a:t>Consulte con los funcionarios de salud estatales y locales para determinar las acciones más apropiadas mientras se ajusta para satisfacer las necesidades y circunstancias únicas de la comunidad local.</a:t>
            </a:r>
          </a:p>
          <a:p>
            <a:endParaRPr lang="es-ES" dirty="0"/>
          </a:p>
          <a:p>
            <a:r>
              <a:rPr lang="es-ES" dirty="0"/>
              <a:t>El empleador debe considerar el cumplimiento de las normas de OSHA. Cada lugar de trabajo es único. El plan de reapertura debe ser específico del sitio.</a:t>
            </a:r>
          </a:p>
          <a:p>
            <a:endParaRPr lang="es-ES" dirty="0"/>
          </a:p>
          <a:p>
            <a:r>
              <a:rPr lang="en-US" sz="1200" kern="1200" dirty="0" err="1">
                <a:solidFill>
                  <a:schemeClr val="tx1"/>
                </a:solidFill>
                <a:effectLst/>
                <a:latin typeface="+mn-lt"/>
                <a:ea typeface="+mn-ea"/>
                <a:cs typeface="+mn-cs"/>
              </a:rPr>
              <a:t>Salir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actualizada</a:t>
            </a:r>
            <a:r>
              <a:rPr lang="en-US" sz="1200" kern="1200" dirty="0">
                <a:solidFill>
                  <a:schemeClr val="tx1"/>
                </a:solidFill>
                <a:effectLst/>
                <a:latin typeface="+mn-lt"/>
                <a:ea typeface="+mn-ea"/>
                <a:cs typeface="+mn-cs"/>
              </a:rPr>
              <a:t> 12 de </a:t>
            </a:r>
            <a:r>
              <a:rPr lang="en-US" sz="1200" kern="1200" dirty="0" err="1">
                <a:solidFill>
                  <a:schemeClr val="tx1"/>
                </a:solidFill>
                <a:effectLst/>
                <a:latin typeface="+mn-lt"/>
                <a:ea typeface="+mn-ea"/>
                <a:cs typeface="+mn-cs"/>
              </a:rPr>
              <a:t>junio</a:t>
            </a:r>
            <a:r>
              <a:rPr lang="en-US" sz="1200" kern="1200" dirty="0">
                <a:solidFill>
                  <a:schemeClr val="tx1"/>
                </a:solidFill>
                <a:effectLst/>
                <a:latin typeface="+mn-lt"/>
                <a:ea typeface="+mn-ea"/>
                <a:cs typeface="+mn-cs"/>
              </a:rPr>
              <a:t>:</a:t>
            </a:r>
          </a:p>
          <a:p>
            <a:r>
              <a:rPr lang="en-US" sz="1200" u="sng" kern="1200" dirty="0">
                <a:solidFill>
                  <a:schemeClr val="tx1"/>
                </a:solidFill>
                <a:effectLst/>
                <a:latin typeface="+mn-lt"/>
                <a:ea typeface="+mn-ea"/>
                <a:cs typeface="+mn-cs"/>
                <a:hlinkClick r:id="rId3"/>
              </a:rPr>
              <a:t>https://www.cdc.gov/coronavirus/2019-ncov/daily-life-coping/activities.html</a:t>
            </a:r>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73</a:t>
            </a:fld>
            <a:endParaRPr lang="en-US"/>
          </a:p>
        </p:txBody>
      </p:sp>
    </p:spTree>
    <p:extLst>
      <p:ext uri="{BB962C8B-B14F-4D97-AF65-F5344CB8AC3E}">
        <p14:creationId xmlns:p14="http://schemas.microsoft.com/office/powerpoint/2010/main" val="703934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050" b="0" i="0" u="none" strike="noStrike" cap="none" dirty="0" err="1">
                <a:solidFill>
                  <a:schemeClr val="dk1"/>
                </a:solidFill>
                <a:latin typeface="Arial"/>
                <a:ea typeface="Arial"/>
                <a:cs typeface="Arial"/>
                <a:sym typeface="Arial"/>
              </a:rPr>
              <a:t>Notas</a:t>
            </a:r>
            <a:r>
              <a:rPr lang="en-US" sz="1050" b="0" i="0" u="none" strike="noStrike" cap="none" dirty="0">
                <a:solidFill>
                  <a:schemeClr val="dk1"/>
                </a:solidFill>
                <a:latin typeface="Arial"/>
                <a:ea typeface="Arial"/>
                <a:cs typeface="Arial"/>
                <a:sym typeface="Arial"/>
              </a:rPr>
              <a:t> del instructor:</a:t>
            </a:r>
          </a:p>
          <a:p>
            <a:pPr marL="0" marR="0" lvl="0" indent="0" algn="l" rtl="0">
              <a:spcBef>
                <a:spcPts val="0"/>
              </a:spcBef>
              <a:spcAft>
                <a:spcPts val="0"/>
              </a:spcAft>
              <a:buClr>
                <a:schemeClr val="dk1"/>
              </a:buClr>
              <a:buSzPts val="1100"/>
              <a:buFont typeface="Arial"/>
              <a:buNone/>
            </a:pPr>
            <a:endParaRPr lang="en-US" sz="105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50" b="0" i="0" u="none" strike="noStrike" cap="none" dirty="0">
                <a:solidFill>
                  <a:schemeClr val="dk1"/>
                </a:solidFill>
                <a:latin typeface="Arial"/>
                <a:ea typeface="Arial"/>
                <a:cs typeface="Arial"/>
                <a:sym typeface="Arial"/>
              </a:rPr>
              <a:t>CDC: </a:t>
            </a:r>
            <a:r>
              <a:rPr lang="en-US" sz="1100" u="sng" kern="1200" dirty="0">
                <a:solidFill>
                  <a:schemeClr val="tx1"/>
                </a:solidFill>
                <a:effectLst/>
                <a:latin typeface="+mn-lt"/>
                <a:ea typeface="+mn-ea"/>
                <a:cs typeface="+mn-cs"/>
                <a:hlinkClick r:id="rId3"/>
              </a:rPr>
              <a:t>https://www.cdc.gov/coronavirus/2019-ncov/community/reopen-guidance.html</a:t>
            </a:r>
            <a:endParaRPr lang="en-US" sz="1100" kern="1200" dirty="0">
              <a:solidFill>
                <a:schemeClr val="tx1"/>
              </a:solidFill>
              <a:effectLst/>
              <a:latin typeface="+mn-lt"/>
              <a:ea typeface="+mn-ea"/>
              <a:cs typeface="+mn-cs"/>
            </a:endParaRPr>
          </a:p>
          <a:p>
            <a:pPr marL="0" marR="0" lvl="0" indent="0" algn="l" rtl="0">
              <a:spcBef>
                <a:spcPts val="0"/>
              </a:spcBef>
              <a:spcAft>
                <a:spcPts val="0"/>
              </a:spcAft>
              <a:buClr>
                <a:schemeClr val="dk1"/>
              </a:buClr>
              <a:buSzPts val="1100"/>
              <a:buFont typeface="Arial"/>
              <a:buNone/>
            </a:pPr>
            <a:endParaRPr lang="en-US" sz="1050" b="0" i="0" u="none" strike="noStrike" cap="none" dirty="0">
              <a:solidFill>
                <a:schemeClr val="dk1"/>
              </a:solidFill>
              <a:latin typeface="Arial"/>
              <a:ea typeface="Arial"/>
              <a:cs typeface="Arial"/>
              <a:sym typeface="Arial"/>
            </a:endParaRPr>
          </a:p>
          <a:p>
            <a:r>
              <a:rPr lang="es-ES" sz="1100" dirty="0"/>
              <a:t>Lista exhaustiva de orientación sobre salud ambiental</a:t>
            </a:r>
            <a:r>
              <a:rPr lang="en-US" sz="1100" kern="1200" dirty="0">
                <a:solidFill>
                  <a:schemeClr val="tx1"/>
                </a:solidFill>
                <a:effectLst/>
                <a:latin typeface="+mn-lt"/>
                <a:ea typeface="+mn-ea"/>
                <a:cs typeface="+mn-cs"/>
              </a:rPr>
              <a:t>:</a:t>
            </a:r>
          </a:p>
          <a:p>
            <a:r>
              <a:rPr lang="en-US" sz="1100" u="sng" kern="1200" dirty="0">
                <a:solidFill>
                  <a:schemeClr val="tx1"/>
                </a:solidFill>
                <a:effectLst/>
                <a:latin typeface="+mn-lt"/>
                <a:ea typeface="+mn-ea"/>
                <a:cs typeface="+mn-cs"/>
                <a:hlinkClick r:id="rId4"/>
              </a:rPr>
              <a:t>https://www.cdc.gov/coronavirus/2019-ncov/php/eh-practitioners.html</a:t>
            </a:r>
            <a:endParaRPr lang="en-US" sz="1100" kern="1200" dirty="0">
              <a:solidFill>
                <a:schemeClr val="tx1"/>
              </a:solidFill>
              <a:effectLst/>
              <a:latin typeface="+mn-lt"/>
              <a:ea typeface="+mn-ea"/>
              <a:cs typeface="+mn-cs"/>
            </a:endParaRPr>
          </a:p>
          <a:p>
            <a:pPr marL="0" marR="0" lvl="0" indent="0" algn="l" rtl="0">
              <a:spcBef>
                <a:spcPts val="0"/>
              </a:spcBef>
              <a:spcAft>
                <a:spcPts val="0"/>
              </a:spcAft>
              <a:buClr>
                <a:schemeClr val="dk1"/>
              </a:buClr>
              <a:buSzPts val="1100"/>
              <a:buFont typeface="Arial"/>
              <a:buNone/>
            </a:pPr>
            <a:endParaRPr lang="en-US" sz="1050" b="0" i="0" u="none" strike="noStrike" cap="none" dirty="0">
              <a:solidFill>
                <a:schemeClr val="dk1"/>
              </a:solidFill>
              <a:latin typeface="Arial"/>
              <a:ea typeface="Arial"/>
              <a:cs typeface="Arial"/>
              <a:sym typeface="Arial"/>
            </a:endParaRPr>
          </a:p>
          <a:p>
            <a:r>
              <a:rPr lang="en-US" sz="1100" kern="1200" dirty="0">
                <a:solidFill>
                  <a:schemeClr val="tx1"/>
                </a:solidFill>
                <a:effectLst/>
                <a:latin typeface="+mn-lt"/>
                <a:ea typeface="+mn-ea"/>
                <a:cs typeface="+mn-cs"/>
              </a:rPr>
              <a:t>ADHS Sitios del </a:t>
            </a:r>
            <a:r>
              <a:rPr lang="en-US" sz="1100" kern="1200" dirty="0" err="1">
                <a:solidFill>
                  <a:schemeClr val="tx1"/>
                </a:solidFill>
                <a:effectLst/>
                <a:latin typeface="+mn-lt"/>
                <a:ea typeface="+mn-ea"/>
                <a:cs typeface="+mn-cs"/>
              </a:rPr>
              <a:t>trabajo</a:t>
            </a:r>
            <a:r>
              <a:rPr lang="en-US" sz="1100" kern="1200" dirty="0">
                <a:solidFill>
                  <a:schemeClr val="tx1"/>
                </a:solidFill>
                <a:effectLst/>
                <a:latin typeface="+mn-lt"/>
                <a:ea typeface="+mn-ea"/>
                <a:cs typeface="+mn-cs"/>
              </a:rPr>
              <a:t>:</a:t>
            </a:r>
          </a:p>
          <a:p>
            <a:r>
              <a:rPr lang="en-US" sz="1100" u="sng" kern="1200" dirty="0">
                <a:solidFill>
                  <a:schemeClr val="tx1"/>
                </a:solidFill>
                <a:effectLst/>
                <a:latin typeface="+mn-lt"/>
                <a:ea typeface="+mn-ea"/>
                <a:cs typeface="+mn-cs"/>
                <a:hlinkClick r:id="rId5"/>
              </a:rPr>
              <a:t>https://www.azdhs.gov/preparedness/epidemiology-disease-control/infectious-disease-epidemiology/index.php#novel-coronavirus-community</a:t>
            </a:r>
            <a:endParaRPr lang="en-US" sz="1100" kern="1200" dirty="0">
              <a:solidFill>
                <a:schemeClr val="tx1"/>
              </a:solidFill>
              <a:effectLst/>
              <a:latin typeface="+mn-lt"/>
              <a:ea typeface="+mn-ea"/>
              <a:cs typeface="+mn-cs"/>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36341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Notas para el instructor:</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a:t>Pídales a los participantes que nombren los riesgos y las protecciones en las fotos. Luego pregunte si las protecciones son adecuadas. Si no lo son, ¿qué sugeriría?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a:t>Cuál es el riesgo — Para la enfermera podría ser diagnosticar o atender a un paciente contagiado. Para el gerente de la tienda el riesgo podría ser acercarse a menos de 6 pies a un cliente o un compañero de trabajo contagiado o tocar una superficie o un artículo contaminado.</a:t>
            </a:r>
          </a:p>
          <a:p>
            <a:endParaRPr lang="en-US" b="0" dirty="0"/>
          </a:p>
          <a:p>
            <a:r>
              <a:rPr lang="es-MX" b="0" dirty="0"/>
              <a:t>La foto de la izquierda muestra a una enfermera que trabaja en una clínica de consulta externa y que está recibiendo un alto volumen de pacientes que se quejan de problemas respiratorios.  La foto de la derecha muestra a un gerente de Goodyear Tire que lleva puesta una máscara de tela. </a:t>
            </a:r>
          </a:p>
          <a:p>
            <a:endParaRPr lang="en-US" dirty="0"/>
          </a:p>
          <a:p>
            <a:r>
              <a:rPr lang="es-MX" sz="1200" b="0" i="0" u="none" strike="noStrike" dirty="0">
                <a:solidFill>
                  <a:schemeClr val="tx1"/>
                </a:solidFill>
                <a:latin typeface="Arial" charset="0"/>
                <a:ea typeface="ＭＳ Ｐゴシック" pitchFamily="48" charset="-128"/>
                <a:cs typeface="+mn-cs"/>
              </a:rPr>
              <a:t>La enfermera de la izquierda lleva puesta una mascarilla para procedimientos, no un respirador N95. La mascarilla de tela del gerente de la tienda no lo protege contra clientes que pueden estar contagiados. </a:t>
            </a:r>
            <a:r>
              <a:rPr lang="es-MX" sz="1200" b="0" i="0" dirty="0">
                <a:solidFill>
                  <a:schemeClr val="tx1"/>
                </a:solidFill>
                <a:latin typeface="Arial" charset="0"/>
                <a:ea typeface="ＭＳ Ｐゴシック" pitchFamily="48" charset="-128"/>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25071-C87A-4D5A-BED1-8E4AE45B35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6647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Notas para el instructor:</a:t>
            </a:r>
          </a:p>
          <a:p>
            <a:endParaRPr lang="en-US" b="1" dirty="0"/>
          </a:p>
          <a:p>
            <a:r>
              <a:rPr lang="es-MX" b="0" dirty="0"/>
              <a:t>Pídales a los participantes que nombren los riesgos y las protecciones en las fotos. Luego pregunte si las protecciones son adecuadas. Si no lo son, ¿qué sugeriría?</a:t>
            </a:r>
          </a:p>
          <a:p>
            <a:endParaRPr lang="en-US" b="0" dirty="0"/>
          </a:p>
          <a:p>
            <a:r>
              <a:rPr lang="es-MX" b="0" dirty="0"/>
              <a:t>Cuál es el riesgo — Acercarse a menos de 6 pies a un cliente o un compañero de trabajo contagiado o tocar una superficie o un artículo contaminado.</a:t>
            </a:r>
          </a:p>
          <a:p>
            <a:endParaRPr lang="en-US" b="1" dirty="0"/>
          </a:p>
          <a:p>
            <a:r>
              <a:rPr lang="es-MX" b="0" dirty="0"/>
              <a:t>Los avisos de la foto informan a los clientes que solo pueden adquirir dos de ciertos artículos de demanda alta. El autoservicio que implica un contacto elevado y que antes era permitido ha quedado suspendido y, de igual manera, ya no se permite que los clientes usen sus propias bolsas. La señalización adicional y las marcas obligan a mantenerse a 6 pies de distancia, practicando el distanciamiento social. </a:t>
            </a:r>
          </a:p>
          <a:p>
            <a:r>
              <a:rPr lang="es-MX" b="0" dirty="0"/>
              <a:t>Otras posibilidades: 1) Limitar el número de clientes permitidos dentro de la tienda. 2) Imponer el tráfico en una sola dirección en la tienda. 3) Permitir solamente el servicio para llevar para que nadie ingrese en la tienda. 4) Proporcionar al menos respiradores N95 con comprobación de ajuste a los cajeros y otros empleados que no puedan mantener los 6 pies de distanciamiento social. </a:t>
            </a:r>
          </a:p>
          <a:p>
            <a:endParaRPr lang="en-US" b="0" dirty="0"/>
          </a:p>
          <a:p>
            <a:r>
              <a:rPr lang="es-MX" b="0" dirty="0"/>
              <a:t>Las marcas en el suelo de la foto a la izquierda sirven para mantener la distancia entre los clientes. ¿Cumplirán los clientes? Si no hay límite en el número de clientes, ¿cuál sería la eficacia de esta estrategia? ¿Cómo puede la tienda mantener el distanciamiento social cuando los trabajadores reabastecen los estantes?</a:t>
            </a:r>
          </a:p>
          <a:p>
            <a:endParaRPr lang="en-US" b="1"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76</a:t>
            </a:fld>
            <a:endParaRPr lang="en-US"/>
          </a:p>
        </p:txBody>
      </p:sp>
    </p:spTree>
    <p:extLst>
      <p:ext uri="{BB962C8B-B14F-4D97-AF65-F5344CB8AC3E}">
        <p14:creationId xmlns:p14="http://schemas.microsoft.com/office/powerpoint/2010/main" val="27398514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Notas para el instructor:</a:t>
            </a:r>
          </a:p>
          <a:p>
            <a:endParaRPr lang="en-US" b="1" dirty="0"/>
          </a:p>
          <a:p>
            <a:r>
              <a:rPr lang="es-MX" b="0" dirty="0"/>
              <a:t>Pídales a los participantes que nombren los riesgos y las protecciones en las fotos. Luego pregunte si las protecciones son adecuadas. Si no lo son, ¿qué sugeriría?</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a:t>Cuál es el riesgo — Para el conductor de taxi podría ser acercarse a menos de 6 pies a un pasajero contagiado o tocar una superficie o un artículo contaminado.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MX" b="0" dirty="0"/>
              <a:t>A la derecha el riesgo es acercarse a menos de 6 pies de un cliente contagiado o tocar una superficie o un artículo contaminado.</a:t>
            </a:r>
          </a:p>
          <a:p>
            <a:endParaRPr lang="en-US" b="0" dirty="0"/>
          </a:p>
          <a:p>
            <a:r>
              <a:rPr lang="es-MX" b="0" dirty="0"/>
              <a:t>La foto de Karen Berman a la izquierda muestra a un conductor de taxi urbano que lleva puesta una mascarilla quirúrgica y guantes. La foto de la derecha muestra a un trabajador de la oficina de correos en su recorrido para entregar correo, con guantes y una mascarilla quirúrgica.</a:t>
            </a:r>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77</a:t>
            </a:fld>
            <a:endParaRPr lang="en-US"/>
          </a:p>
        </p:txBody>
      </p:sp>
    </p:spTree>
    <p:extLst>
      <p:ext uri="{BB962C8B-B14F-4D97-AF65-F5344CB8AC3E}">
        <p14:creationId xmlns:p14="http://schemas.microsoft.com/office/powerpoint/2010/main" val="42668211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80</a:t>
            </a:fld>
            <a:endParaRPr lang="en-US"/>
          </a:p>
        </p:txBody>
      </p:sp>
    </p:spTree>
    <p:extLst>
      <p:ext uri="{BB962C8B-B14F-4D97-AF65-F5344CB8AC3E}">
        <p14:creationId xmlns:p14="http://schemas.microsoft.com/office/powerpoint/2010/main" val="127973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B959CFF-9183-4DCB-85BC-8489C55C6E50}"/>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4D045381-CB10-43B2-95FC-227A29161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noProof="0" dirty="0"/>
              <a:t>Notas para el instructor: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n-US" b="1"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0" noProof="0" dirty="0"/>
              <a:t>Dado</a:t>
            </a:r>
            <a:r>
              <a:rPr lang="es-ES" altLang="en-US" b="0" baseline="0" noProof="0" dirty="0"/>
              <a:t> que el </a:t>
            </a:r>
            <a:r>
              <a:rPr lang="es-ES" altLang="en-US" b="0" noProof="0" dirty="0"/>
              <a:t>SARS CoV-2 es un virus nuevo, la información</a:t>
            </a:r>
            <a:r>
              <a:rPr lang="es-ES" altLang="en-US" b="0" baseline="0" noProof="0" dirty="0"/>
              <a:t> al respecto cambia casi cada día. Es muy importante verificar fuentes autorizadas de información para asegurarnos de que el material de capacitación es actual. Esto incluye fuentes reconocidas como los </a:t>
            </a:r>
            <a:r>
              <a:rPr lang="es-ES" altLang="en-US" b="0" noProof="0" dirty="0"/>
              <a:t>CDC, OSHA, NAID, y publicaciones evaluadas por expertos</a:t>
            </a:r>
            <a:r>
              <a:rPr lang="es-ES" altLang="en-US" b="0" baseline="0" noProof="0" dirty="0"/>
              <a:t> como el </a:t>
            </a:r>
            <a:r>
              <a:rPr lang="es-ES" sz="1200" b="0" i="0" kern="1200" noProof="0" dirty="0" err="1">
                <a:solidFill>
                  <a:schemeClr val="tx1"/>
                </a:solidFill>
                <a:latin typeface="Arial" charset="0"/>
                <a:ea typeface="ＭＳ Ｐゴシック" pitchFamily="48" charset="-128"/>
                <a:cs typeface="+mn-cs"/>
              </a:rPr>
              <a:t>Journal</a:t>
            </a:r>
            <a:r>
              <a:rPr lang="es-ES" sz="1200" b="0" i="0" kern="1200" noProof="0" dirty="0">
                <a:solidFill>
                  <a:schemeClr val="tx1"/>
                </a:solidFill>
                <a:latin typeface="Arial" charset="0"/>
                <a:ea typeface="ＭＳ Ｐゴシック" pitchFamily="48" charset="-128"/>
                <a:cs typeface="+mn-cs"/>
              </a:rPr>
              <a:t> of </a:t>
            </a:r>
            <a:r>
              <a:rPr lang="es-ES" sz="1200" b="0" i="0" kern="1200" noProof="0" dirty="0" err="1">
                <a:solidFill>
                  <a:schemeClr val="tx1"/>
                </a:solidFill>
                <a:latin typeface="Arial" charset="0"/>
                <a:ea typeface="ＭＳ Ｐゴシック" pitchFamily="48" charset="-128"/>
                <a:cs typeface="+mn-cs"/>
              </a:rPr>
              <a:t>the</a:t>
            </a:r>
            <a:r>
              <a:rPr lang="es-ES" sz="1200" b="0" i="0" kern="1200" noProof="0" dirty="0">
                <a:solidFill>
                  <a:schemeClr val="tx1"/>
                </a:solidFill>
                <a:latin typeface="Arial" charset="0"/>
                <a:ea typeface="ＭＳ Ｐゴシック" pitchFamily="48" charset="-128"/>
                <a:cs typeface="+mn-cs"/>
              </a:rPr>
              <a:t> American Medical </a:t>
            </a:r>
            <a:r>
              <a:rPr lang="es-ES" sz="1200" b="0" i="0" kern="1200" noProof="0" dirty="0" err="1">
                <a:solidFill>
                  <a:schemeClr val="tx1"/>
                </a:solidFill>
                <a:latin typeface="Arial" charset="0"/>
                <a:ea typeface="ＭＳ Ｐゴシック" pitchFamily="48" charset="-128"/>
                <a:cs typeface="+mn-cs"/>
              </a:rPr>
              <a:t>Association</a:t>
            </a:r>
            <a:r>
              <a:rPr lang="es-ES" sz="1200" b="0" i="0" kern="1200" noProof="0" dirty="0">
                <a:solidFill>
                  <a:schemeClr val="tx1"/>
                </a:solidFill>
                <a:latin typeface="Arial" charset="0"/>
                <a:ea typeface="ＭＳ Ｐゴシック" pitchFamily="48" charset="-128"/>
                <a:cs typeface="+mn-cs"/>
              </a:rPr>
              <a:t> (</a:t>
            </a:r>
            <a:r>
              <a:rPr lang="es-ES" altLang="en-US" b="0" noProof="0" dirty="0"/>
              <a:t>JAMA), el </a:t>
            </a:r>
            <a:r>
              <a:rPr lang="es-ES" sz="1200" b="0" i="0" kern="1200" noProof="0" dirty="0">
                <a:solidFill>
                  <a:schemeClr val="tx1"/>
                </a:solidFill>
                <a:latin typeface="Arial" charset="0"/>
                <a:ea typeface="ＭＳ Ｐゴシック" pitchFamily="48" charset="-128"/>
                <a:cs typeface="+mn-cs"/>
              </a:rPr>
              <a:t>New </a:t>
            </a:r>
            <a:r>
              <a:rPr lang="es-ES" sz="1200" b="0" i="0" kern="1200" noProof="0" dirty="0" err="1">
                <a:solidFill>
                  <a:schemeClr val="tx1"/>
                </a:solidFill>
                <a:latin typeface="Arial" charset="0"/>
                <a:ea typeface="ＭＳ Ｐゴシック" pitchFamily="48" charset="-128"/>
                <a:cs typeface="+mn-cs"/>
              </a:rPr>
              <a:t>England</a:t>
            </a:r>
            <a:r>
              <a:rPr lang="es-ES" sz="1200" b="0" i="0" kern="1200" noProof="0" dirty="0">
                <a:solidFill>
                  <a:schemeClr val="tx1"/>
                </a:solidFill>
                <a:latin typeface="Arial" charset="0"/>
                <a:ea typeface="ＭＳ Ｐゴシック" pitchFamily="48" charset="-128"/>
                <a:cs typeface="+mn-cs"/>
              </a:rPr>
              <a:t> </a:t>
            </a:r>
            <a:r>
              <a:rPr lang="es-ES" sz="1200" b="0" i="0" kern="1200" noProof="0" dirty="0" err="1">
                <a:solidFill>
                  <a:schemeClr val="tx1"/>
                </a:solidFill>
                <a:latin typeface="Arial" charset="0"/>
                <a:ea typeface="ＭＳ Ｐゴシック" pitchFamily="48" charset="-128"/>
                <a:cs typeface="+mn-cs"/>
              </a:rPr>
              <a:t>Journal</a:t>
            </a:r>
            <a:r>
              <a:rPr lang="es-ES" sz="1200" b="0" i="0" kern="1200" noProof="0" dirty="0">
                <a:solidFill>
                  <a:schemeClr val="tx1"/>
                </a:solidFill>
                <a:latin typeface="Arial" charset="0"/>
                <a:ea typeface="ＭＳ Ｐゴシック" pitchFamily="48" charset="-128"/>
                <a:cs typeface="+mn-cs"/>
              </a:rPr>
              <a:t> of Medicine (</a:t>
            </a:r>
            <a:r>
              <a:rPr lang="es-ES" altLang="en-US" b="0" noProof="0" dirty="0"/>
              <a:t>NEJM), etc. </a:t>
            </a:r>
          </a:p>
          <a:p>
            <a:endParaRPr lang="es-ES" altLang="en-US" noProof="0" dirty="0">
              <a:latin typeface="Arial" panose="020B0604020202020204" pitchFamily="34" charset="0"/>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A3031CEB-1512-4978-982C-18C6319D9C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388AAE7F-7AC8-4CF9-A521-5ED1FD15929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112940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C27265F-2019-44C3-9B8F-C07C756BE92E}"/>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6C8583D6-5F33-42B6-892E-8CF214BB4B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n-US" b="1" noProof="0" dirty="0"/>
              <a:t>Notas para el instructor: </a:t>
            </a:r>
          </a:p>
          <a:p>
            <a:endParaRPr lang="es-ES" noProof="0" dirty="0"/>
          </a:p>
          <a:p>
            <a:r>
              <a:rPr lang="es-ES" noProof="0" dirty="0"/>
              <a:t>El virus ha sido</a:t>
            </a:r>
            <a:r>
              <a:rPr lang="es-ES" baseline="0" noProof="0" dirty="0"/>
              <a:t> nombrado </a:t>
            </a:r>
            <a:r>
              <a:rPr lang="es-ES" noProof="0" dirty="0"/>
              <a:t>“SARS-CoV-2” y la enfermedad que provoca ha sido llamada “enfermedad por el coronavirus 2019” (abreviada “COVID-19”). En</a:t>
            </a:r>
            <a:r>
              <a:rPr lang="es-ES" baseline="0" noProof="0" dirty="0"/>
              <a:t> esta capacitación nos referimos al virus como </a:t>
            </a:r>
            <a:r>
              <a:rPr lang="es-ES" noProof="0" dirty="0"/>
              <a:t>SARS CoV-2 y a la enfermedad</a:t>
            </a:r>
            <a:r>
              <a:rPr lang="es-ES" baseline="0" noProof="0" dirty="0"/>
              <a:t> como COVID</a:t>
            </a:r>
            <a:r>
              <a:rPr lang="es-ES" noProof="0" dirty="0"/>
              <a:t>-19. </a:t>
            </a:r>
          </a:p>
          <a:p>
            <a:endParaRPr lang="es-ES" altLang="en-US" noProof="0" dirty="0">
              <a:latin typeface="Arial" panose="020B0604020202020204" pitchFamily="34" charset="0"/>
              <a:ea typeface="ＭＳ Ｐゴシック" panose="020B0600070205080204" pitchFamily="34" charset="-128"/>
            </a:endParaRPr>
          </a:p>
          <a:p>
            <a:r>
              <a:rPr lang="es-ES" sz="1200" b="0" i="0" kern="1200" noProof="0" dirty="0">
                <a:solidFill>
                  <a:schemeClr val="tx1"/>
                </a:solidFill>
                <a:latin typeface="Arial" charset="0"/>
                <a:ea typeface="ＭＳ Ｐゴシック" pitchFamily="48" charset="-128"/>
                <a:cs typeface="+mn-cs"/>
              </a:rPr>
              <a:t>Los coronavirus son una extensa familia de virus comunes en los humanos y en</a:t>
            </a:r>
            <a:r>
              <a:rPr lang="es-ES" sz="1200" b="0" i="0" kern="1200" baseline="0" noProof="0" dirty="0">
                <a:solidFill>
                  <a:schemeClr val="tx1"/>
                </a:solidFill>
                <a:latin typeface="Arial" charset="0"/>
                <a:ea typeface="ＭＳ Ｐゴシック" pitchFamily="48" charset="-128"/>
                <a:cs typeface="+mn-cs"/>
              </a:rPr>
              <a:t> muchas especies de animales, incluyendo camellos, ganado, gatos y murciélagos. Raramente los coronavirus de los animales pueden infectar a las personas y luego propagarse entre ellas como sucedió con </a:t>
            </a:r>
            <a:r>
              <a:rPr lang="es-ES" noProof="0" dirty="0">
                <a:hlinkClick r:id="rId3"/>
              </a:rPr>
              <a:t>MERS-</a:t>
            </a:r>
            <a:r>
              <a:rPr lang="es-ES" noProof="0" dirty="0" err="1">
                <a:hlinkClick r:id="rId3"/>
              </a:rPr>
              <a:t>CoV</a:t>
            </a:r>
            <a:r>
              <a:rPr lang="es-ES" noProof="0" dirty="0"/>
              <a:t> (síndrome</a:t>
            </a:r>
            <a:r>
              <a:rPr lang="es-ES" baseline="0" noProof="0" dirty="0"/>
              <a:t> respiratorio de Oriente Medio) </a:t>
            </a:r>
            <a:r>
              <a:rPr lang="es-ES" noProof="0" dirty="0"/>
              <a:t>, </a:t>
            </a:r>
            <a:r>
              <a:rPr lang="es-ES" noProof="0" dirty="0">
                <a:hlinkClick r:id="rId4"/>
              </a:rPr>
              <a:t>SARS-</a:t>
            </a:r>
            <a:r>
              <a:rPr lang="es-ES" noProof="0" dirty="0" err="1">
                <a:hlinkClick r:id="rId4"/>
              </a:rPr>
              <a:t>CoV</a:t>
            </a:r>
            <a:r>
              <a:rPr lang="es-ES" noProof="0" dirty="0"/>
              <a:t> (síndrome respiratorio agudo severo</a:t>
            </a:r>
            <a:r>
              <a:rPr lang="es-ES" baseline="0" noProof="0" dirty="0"/>
              <a:t>)</a:t>
            </a:r>
            <a:r>
              <a:rPr lang="es-ES" noProof="0" dirty="0"/>
              <a:t>, y ahora con este nuevo virus (llamado SARS-CoV-2).</a:t>
            </a:r>
          </a:p>
          <a:p>
            <a:r>
              <a:rPr lang="es-ES" noProof="0" dirty="0"/>
              <a:t>El virus SARS-CoV-2 es un </a:t>
            </a:r>
            <a:r>
              <a:rPr lang="es-ES" noProof="0" dirty="0" err="1"/>
              <a:t>betacoronavirus</a:t>
            </a:r>
            <a:r>
              <a:rPr lang="es-ES" noProof="0" dirty="0"/>
              <a:t>, como el MERS-</a:t>
            </a:r>
            <a:r>
              <a:rPr lang="es-ES" noProof="0" dirty="0" err="1"/>
              <a:t>CoV</a:t>
            </a:r>
            <a:r>
              <a:rPr lang="es-ES" noProof="0" dirty="0"/>
              <a:t> y</a:t>
            </a:r>
            <a:r>
              <a:rPr lang="es-ES" baseline="0" noProof="0" dirty="0"/>
              <a:t> el </a:t>
            </a:r>
            <a:r>
              <a:rPr lang="es-ES" noProof="0" dirty="0"/>
              <a:t>SARS-</a:t>
            </a:r>
            <a:r>
              <a:rPr lang="es-ES" noProof="0" dirty="0" err="1"/>
              <a:t>CoV</a:t>
            </a:r>
            <a:r>
              <a:rPr lang="es-ES" noProof="0" dirty="0"/>
              <a:t>. Estos tres virus tienen su origen en los murciélagos.</a:t>
            </a:r>
            <a:r>
              <a:rPr lang="es-ES" baseline="0" noProof="0" dirty="0"/>
              <a:t> Las secuencias de los pacientes de Estados Unidos son similares a las que China publicó inicialmente, lo que sugiere una aparición única, reciente, de este virus de un reservorio animal. </a:t>
            </a:r>
            <a:r>
              <a:rPr lang="es-ES" noProof="0" dirty="0"/>
              <a:t>(https://www.cdc.gov/coronavirus/2019-nCoV/summary.html). </a:t>
            </a:r>
            <a:endParaRPr lang="es-ES" altLang="en-US" noProof="0" dirty="0">
              <a:latin typeface="Arial" panose="020B0604020202020204" pitchFamily="34" charset="0"/>
              <a:ea typeface="ＭＳ Ｐゴシック" panose="020B0600070205080204" pitchFamily="34" charset="-128"/>
            </a:endParaRPr>
          </a:p>
          <a:p>
            <a:endParaRPr lang="es-ES" altLang="en-US" noProof="0"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El virus SARS CoV-2 es una cepa nueva.</a:t>
            </a:r>
            <a:r>
              <a:rPr lang="es-ES" altLang="en-US" baseline="0" noProof="0" dirty="0">
                <a:latin typeface="Arial" panose="020B0604020202020204" pitchFamily="34" charset="0"/>
                <a:ea typeface="ＭＳ Ｐゴシック" panose="020B0600070205080204" pitchFamily="34" charset="-128"/>
              </a:rPr>
              <a:t> Por consiguiente, los humanos no han desarrollado inmunidad contra el COVID</a:t>
            </a:r>
            <a:r>
              <a:rPr lang="es-ES" altLang="en-US" noProof="0" dirty="0">
                <a:latin typeface="Arial" panose="020B0604020202020204" pitchFamily="34" charset="0"/>
                <a:ea typeface="ＭＳ Ｐゴシック" panose="020B0600070205080204" pitchFamily="34" charset="-128"/>
              </a:rPr>
              <a:t>-19, y</a:t>
            </a:r>
            <a:r>
              <a:rPr lang="es-ES" altLang="en-US" baseline="0" noProof="0" dirty="0">
                <a:latin typeface="Arial" panose="020B0604020202020204" pitchFamily="34" charset="0"/>
                <a:ea typeface="ＭＳ Ｐゴシック" panose="020B0600070205080204" pitchFamily="34" charset="-128"/>
              </a:rPr>
              <a:t> por tanto pueden infectarse. La inmunidad se adquiere cuando los humanos han sido expuestos o vacunados anteriormente ante un agente infeccioso. Un ejemplo es cuando las personas tienen sarampión en la niñez o han sido vacunados, entonces desarrollan anticuerpos y un cierto nivel de protección. </a:t>
            </a:r>
            <a:endParaRPr lang="es-ES" altLang="en-US" noProof="0" dirty="0">
              <a:latin typeface="Arial" panose="020B0604020202020204" pitchFamily="34" charset="0"/>
              <a:ea typeface="ＭＳ Ｐゴシック" panose="020B0600070205080204" pitchFamily="34" charset="-128"/>
            </a:endParaRPr>
          </a:p>
          <a:p>
            <a:endParaRPr lang="es-ES" altLang="en-US" noProof="0" dirty="0">
              <a:latin typeface="Arial" panose="020B0604020202020204" pitchFamily="34" charset="0"/>
              <a:ea typeface="ＭＳ Ｐゴシック" panose="020B0600070205080204" pitchFamily="34" charset="-128"/>
            </a:endParaRPr>
          </a:p>
          <a:p>
            <a:r>
              <a:rPr lang="es-ES" noProof="0" dirty="0"/>
              <a:t>Al</a:t>
            </a:r>
            <a:r>
              <a:rPr lang="es-ES" baseline="0" noProof="0" dirty="0"/>
              <a:t> inicio, muchos de los pacientes en el epicentro del brote en </a:t>
            </a:r>
            <a:r>
              <a:rPr lang="es-ES" noProof="0" dirty="0"/>
              <a:t>Wuhan, provincia de Hubei, China, tenían algún vínculo con un gran</a:t>
            </a:r>
            <a:r>
              <a:rPr lang="es-ES" baseline="0" noProof="0" dirty="0"/>
              <a:t> mercado de mariscos y animales vivos, lo que sugirió una propagación de animal a humano. Posteriormente, </a:t>
            </a:r>
            <a:r>
              <a:rPr lang="es-ES" dirty="0"/>
              <a:t>según se informa, un </a:t>
            </a:r>
            <a:r>
              <a:rPr lang="es-ES" baseline="0" noProof="0" dirty="0"/>
              <a:t>creciente número de pacientes no tenía exposición a mercados de animales, lo que indicaba una propagación de persona a persona. Después se informó de propagación de persona a persona fuera de Hubei y en países fuera de China, incluyendo en </a:t>
            </a:r>
            <a:r>
              <a:rPr lang="es-ES" noProof="0" dirty="0">
                <a:hlinkClick r:id="rId5"/>
              </a:rPr>
              <a:t>Estados Unidos</a:t>
            </a:r>
            <a:r>
              <a:rPr lang="es-ES" noProof="0" dirty="0"/>
              <a:t>. Algunos </a:t>
            </a:r>
            <a:r>
              <a:rPr lang="es-ES" noProof="0" dirty="0">
                <a:hlinkClick r:id="rId6"/>
              </a:rPr>
              <a:t>destinos internacionales ahora</a:t>
            </a:r>
            <a:r>
              <a:rPr lang="es-ES" baseline="0" noProof="0" dirty="0">
                <a:hlinkClick r:id="rId6"/>
              </a:rPr>
              <a:t> tienen una aparente propagación comunitaria </a:t>
            </a:r>
            <a:r>
              <a:rPr lang="es-ES" baseline="0" noProof="0" dirty="0"/>
              <a:t>con el </a:t>
            </a:r>
            <a:r>
              <a:rPr lang="es-ES" noProof="0" dirty="0"/>
              <a:t>virus que</a:t>
            </a:r>
            <a:r>
              <a:rPr lang="es-ES" baseline="0" noProof="0" dirty="0"/>
              <a:t> causa el COVID</a:t>
            </a:r>
            <a:r>
              <a:rPr lang="es-ES" noProof="0" dirty="0"/>
              <a:t>-19, como sucede en algunas partes de Estados Unidos. Propagación comunitaria significa</a:t>
            </a:r>
            <a:r>
              <a:rPr lang="es-ES" baseline="0" noProof="0" dirty="0"/>
              <a:t> que algunas personas han sido infectadas y no se sabe cómo o dónde estuvieron expuestos. </a:t>
            </a:r>
            <a:endParaRPr lang="es-ES" altLang="en-US" noProof="0" dirty="0">
              <a:latin typeface="Arial" panose="020B0604020202020204" pitchFamily="34" charset="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2544601D-D791-4799-B719-3BEA95D4FC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5DF35F7C-BD28-468A-875A-5556E86B3D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5669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09B6CEF-FE20-4511-A714-E0CC05B6FDEF}"/>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4768931D-9FAB-43EC-BB0D-FEDC9D24D7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NI" altLang="en-US" b="1" dirty="0"/>
              <a:t>Notas para el instructor: </a:t>
            </a:r>
          </a:p>
          <a:p>
            <a:endParaRPr lang="es-NI" altLang="en-US" dirty="0">
              <a:latin typeface="Arial" panose="020B0604020202020204" pitchFamily="34" charset="0"/>
              <a:ea typeface="ＭＳ Ｐゴシック" panose="020B0600070205080204" pitchFamily="34" charset="-128"/>
            </a:endParaRPr>
          </a:p>
          <a:p>
            <a:r>
              <a:rPr lang="es-NI" altLang="en-US" dirty="0">
                <a:latin typeface="Arial" panose="020B0604020202020204" pitchFamily="34" charset="0"/>
                <a:ea typeface="ＭＳ Ｐゴシック" panose="020B0600070205080204" pitchFamily="34" charset="-128"/>
              </a:rPr>
              <a:t>Se cree que la propagación del SARS-CoV-2, el virus que provoca el COVID-19, ocurre</a:t>
            </a:r>
            <a:r>
              <a:rPr lang="es-NI" altLang="en-US" baseline="0" dirty="0">
                <a:latin typeface="Arial" panose="020B0604020202020204" pitchFamily="34" charset="0"/>
                <a:ea typeface="ＭＳ Ｐゴシック" panose="020B0600070205080204" pitchFamily="34" charset="-128"/>
              </a:rPr>
              <a:t> de la misma manera en que se propaga la gripe estacional. Los virus de la gripe se propagan principalmente de persona a persona a través de la tos o el estornudo de personas con influenza. No sabremos totalmente cómo se transmite hasta más adelante cuando los científicos hayan tenido el tiempo para evaluarlo. </a:t>
            </a:r>
            <a:endParaRPr lang="es-NI" altLang="en-US" dirty="0">
              <a:latin typeface="Arial" panose="020B0604020202020204" pitchFamily="34" charset="0"/>
              <a:ea typeface="ＭＳ Ｐゴシック" panose="020B0600070205080204" pitchFamily="34" charset="-128"/>
            </a:endParaRPr>
          </a:p>
          <a:p>
            <a:endParaRPr lang="es-NI" altLang="en-US" dirty="0">
              <a:latin typeface="Arial" panose="020B0604020202020204" pitchFamily="34" charset="0"/>
              <a:ea typeface="ＭＳ Ｐゴシック" panose="020B0600070205080204" pitchFamily="34" charset="-128"/>
            </a:endParaRPr>
          </a:p>
          <a:p>
            <a:r>
              <a:rPr lang="es-NI" altLang="en-US" b="0" u="none" dirty="0">
                <a:latin typeface="Arial" panose="020B0604020202020204" pitchFamily="34" charset="0"/>
                <a:ea typeface="ＭＳ Ｐゴシック" panose="020B0600070205080204" pitchFamily="34" charset="-128"/>
              </a:rPr>
              <a:t>La</a:t>
            </a:r>
            <a:r>
              <a:rPr lang="es-NI" altLang="en-US" b="0" u="none" baseline="0" dirty="0">
                <a:latin typeface="Arial" panose="020B0604020202020204" pitchFamily="34" charset="0"/>
                <a:ea typeface="ＭＳ Ｐゴシック" panose="020B0600070205080204" pitchFamily="34" charset="-128"/>
              </a:rPr>
              <a:t> transmisión por </a:t>
            </a:r>
            <a:r>
              <a:rPr lang="es-NI" altLang="en-US" b="1" u="sng" baseline="0" dirty="0" err="1">
                <a:latin typeface="Arial" panose="020B0604020202020204" pitchFamily="34" charset="0"/>
                <a:ea typeface="ＭＳ Ｐゴシック" panose="020B0600070205080204" pitchFamily="34" charset="-128"/>
              </a:rPr>
              <a:t>gotículas</a:t>
            </a:r>
            <a:r>
              <a:rPr lang="es-NI" altLang="en-US" dirty="0">
                <a:latin typeface="Arial" panose="020B0604020202020204" pitchFamily="34" charset="0"/>
                <a:ea typeface="ＭＳ Ｐゴシック" panose="020B0600070205080204" pitchFamily="34" charset="-128"/>
              </a:rPr>
              <a:t> ocurre</a:t>
            </a:r>
            <a:r>
              <a:rPr lang="es-NI" altLang="en-US" baseline="0" dirty="0">
                <a:latin typeface="Arial" panose="020B0604020202020204" pitchFamily="34" charset="0"/>
                <a:ea typeface="ＭＳ Ｐゴシック" panose="020B0600070205080204" pitchFamily="34" charset="-128"/>
              </a:rPr>
              <a:t> cuando secreciones respiratorias de la tos o el estornudo caen sobre superficies mucosas (nariz, boca y ojos). </a:t>
            </a:r>
            <a:endParaRPr lang="es-NI" altLang="en-US" dirty="0">
              <a:latin typeface="Arial" panose="020B0604020202020204" pitchFamily="34" charset="0"/>
              <a:ea typeface="ＭＳ Ｐゴシック" panose="020B0600070205080204" pitchFamily="34" charset="-128"/>
            </a:endParaRPr>
          </a:p>
          <a:p>
            <a:r>
              <a:rPr lang="es-NI" altLang="en-US" b="0" u="none" noProof="0" dirty="0">
                <a:latin typeface="Arial" panose="020B0604020202020204" pitchFamily="34" charset="0"/>
                <a:ea typeface="ＭＳ Ｐゴシック" panose="020B0600070205080204" pitchFamily="34" charset="-128"/>
              </a:rPr>
              <a:t>La</a:t>
            </a:r>
            <a:r>
              <a:rPr lang="es-NI" altLang="en-US" b="0" u="none" baseline="0" noProof="0" dirty="0">
                <a:latin typeface="Arial" panose="020B0604020202020204" pitchFamily="34" charset="0"/>
                <a:ea typeface="ＭＳ Ｐゴシック" panose="020B0600070205080204" pitchFamily="34" charset="-128"/>
              </a:rPr>
              <a:t> transmisión por </a:t>
            </a:r>
            <a:r>
              <a:rPr lang="es-NI" altLang="en-US" b="1" u="sng" baseline="0" noProof="0" dirty="0">
                <a:latin typeface="Arial" panose="020B0604020202020204" pitchFamily="34" charset="0"/>
                <a:ea typeface="ＭＳ Ｐゴシック" panose="020B0600070205080204" pitchFamily="34" charset="-128"/>
              </a:rPr>
              <a:t>c</a:t>
            </a:r>
            <a:r>
              <a:rPr lang="es-NI" altLang="en-US" b="1" u="sng" noProof="0" dirty="0">
                <a:latin typeface="Arial" panose="020B0604020202020204" pitchFamily="34" charset="0"/>
                <a:ea typeface="ＭＳ Ｐゴシック" panose="020B0600070205080204" pitchFamily="34" charset="-128"/>
              </a:rPr>
              <a:t>ontacto</a:t>
            </a:r>
            <a:r>
              <a:rPr lang="es-NI" altLang="en-US" noProof="0" dirty="0">
                <a:latin typeface="Arial" panose="020B0604020202020204" pitchFamily="34" charset="0"/>
                <a:ea typeface="ＭＳ Ｐゴシック" panose="020B0600070205080204" pitchFamily="34" charset="-128"/>
              </a:rPr>
              <a:t> es tocar algo que</a:t>
            </a:r>
            <a:r>
              <a:rPr lang="es-NI" altLang="en-US" baseline="0" noProof="0" dirty="0">
                <a:latin typeface="Arial" panose="020B0604020202020204" pitchFamily="34" charset="0"/>
                <a:ea typeface="ＭＳ Ｐゴシック" panose="020B0600070205080204" pitchFamily="34" charset="-128"/>
              </a:rPr>
              <a:t> tiene el virus </a:t>
            </a:r>
            <a:r>
              <a:rPr lang="es-NI" altLang="en-US" noProof="0" dirty="0">
                <a:latin typeface="Arial" panose="020B0604020202020204" pitchFamily="34" charset="0"/>
                <a:ea typeface="ＭＳ Ｐゴシック" panose="020B0600070205080204" pitchFamily="34" charset="-128"/>
              </a:rPr>
              <a:t>COVID-19 y después</a:t>
            </a:r>
            <a:r>
              <a:rPr lang="es-NI" altLang="en-US" baseline="0" noProof="0" dirty="0">
                <a:latin typeface="Arial" panose="020B0604020202020204" pitchFamily="34" charset="0"/>
                <a:ea typeface="ＭＳ Ｐゴシック" panose="020B0600070205080204" pitchFamily="34" charset="-128"/>
              </a:rPr>
              <a:t> tocarse la boca, la nariz o los ojos.</a:t>
            </a:r>
            <a:endParaRPr lang="es-NI" altLang="en-US" noProof="0" dirty="0">
              <a:latin typeface="Arial" panose="020B0604020202020204" pitchFamily="34" charset="0"/>
              <a:ea typeface="ＭＳ Ｐゴシック" panose="020B0600070205080204" pitchFamily="34" charset="-128"/>
            </a:endParaRPr>
          </a:p>
          <a:p>
            <a:r>
              <a:rPr lang="es-ES" altLang="en-US" b="0" u="none" noProof="0" dirty="0">
                <a:latin typeface="Arial" panose="020B0604020202020204" pitchFamily="34" charset="0"/>
                <a:ea typeface="ＭＳ Ｐゴシック" panose="020B0600070205080204" pitchFamily="34" charset="-128"/>
              </a:rPr>
              <a:t>La</a:t>
            </a:r>
            <a:r>
              <a:rPr lang="es-ES" altLang="en-US" b="0" u="none" baseline="0" noProof="0" dirty="0">
                <a:latin typeface="Arial" panose="020B0604020202020204" pitchFamily="34" charset="0"/>
                <a:ea typeface="ＭＳ Ｐゴシック" panose="020B0600070205080204" pitchFamily="34" charset="-128"/>
              </a:rPr>
              <a:t> transmisión por </a:t>
            </a:r>
            <a:r>
              <a:rPr lang="es-ES" altLang="en-US" b="1" u="sng" baseline="0" noProof="0" dirty="0">
                <a:latin typeface="Arial" panose="020B0604020202020204" pitchFamily="34" charset="0"/>
                <a:ea typeface="ＭＳ Ｐゴシック" panose="020B0600070205080204" pitchFamily="34" charset="-128"/>
              </a:rPr>
              <a:t>a</a:t>
            </a:r>
            <a:r>
              <a:rPr lang="es-ES" altLang="en-US" b="1" u="sng" noProof="0" dirty="0">
                <a:latin typeface="Arial" panose="020B0604020202020204" pitchFamily="34" charset="0"/>
                <a:ea typeface="ＭＳ Ｐゴシック" panose="020B0600070205080204" pitchFamily="34" charset="-128"/>
              </a:rPr>
              <a:t>erosoles</a:t>
            </a:r>
            <a:r>
              <a:rPr lang="es-ES" altLang="en-US" noProof="0" dirty="0">
                <a:latin typeface="Arial" panose="020B0604020202020204" pitchFamily="34" charset="0"/>
                <a:ea typeface="ＭＳ Ｐゴシック" panose="020B0600070205080204" pitchFamily="34" charset="-128"/>
              </a:rPr>
              <a:t> significa</a:t>
            </a:r>
            <a:r>
              <a:rPr lang="es-ES" altLang="en-US" baseline="0" noProof="0" dirty="0">
                <a:latin typeface="Arial" panose="020B0604020202020204" pitchFamily="34" charset="0"/>
                <a:ea typeface="ＭＳ Ｐゴシック" panose="020B0600070205080204" pitchFamily="34" charset="-128"/>
              </a:rPr>
              <a:t> inhalar partículas infecciosas del COVID</a:t>
            </a:r>
            <a:r>
              <a:rPr lang="es-ES" altLang="en-US" noProof="0" dirty="0">
                <a:latin typeface="Arial" panose="020B0604020202020204" pitchFamily="34" charset="0"/>
                <a:ea typeface="ＭＳ Ｐゴシック" panose="020B0600070205080204" pitchFamily="34" charset="-128"/>
              </a:rPr>
              <a:t>-19.</a:t>
            </a:r>
          </a:p>
          <a:p>
            <a:endParaRPr lang="es-ES" altLang="en-US" noProof="0"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Tenga en cuenta que las</a:t>
            </a:r>
            <a:r>
              <a:rPr lang="es-ES" altLang="en-US" baseline="0" noProof="0" dirty="0">
                <a:latin typeface="Arial" panose="020B0604020202020204" pitchFamily="34" charset="0"/>
                <a:ea typeface="ＭＳ Ｐゴシック" panose="020B0600070205080204" pitchFamily="34" charset="-128"/>
              </a:rPr>
              <a:t> partículas del virus no son perceptibles a simple vista. Las partículas más dañinas son </a:t>
            </a:r>
            <a:r>
              <a:rPr lang="es-ES" altLang="en-US" baseline="0" noProof="0" dirty="0" err="1">
                <a:latin typeface="Arial" panose="020B0604020202020204" pitchFamily="34" charset="0"/>
                <a:ea typeface="ＭＳ Ｐゴシック" panose="020B0600070205080204" pitchFamily="34" charset="-128"/>
              </a:rPr>
              <a:t>submicrométricas</a:t>
            </a:r>
            <a:r>
              <a:rPr lang="es-ES" altLang="en-US" baseline="0" noProof="0" dirty="0">
                <a:latin typeface="Arial" panose="020B0604020202020204" pitchFamily="34" charset="0"/>
                <a:ea typeface="ＭＳ Ｐゴシック" panose="020B0600070205080204" pitchFamily="34" charset="-128"/>
              </a:rPr>
              <a:t>, menos de una millonésima de un metro. </a:t>
            </a:r>
            <a:endParaRPr lang="es-ES" altLang="en-US" noProof="0" dirty="0">
              <a:latin typeface="Arial" panose="020B0604020202020204" pitchFamily="34" charset="0"/>
              <a:ea typeface="ＭＳ Ｐゴシック" panose="020B0600070205080204" pitchFamily="34" charset="-128"/>
            </a:endParaRPr>
          </a:p>
          <a:p>
            <a:endParaRPr lang="es-ES" altLang="en-US" noProof="0" dirty="0">
              <a:latin typeface="Arial" panose="020B0604020202020204" pitchFamily="34" charset="0"/>
              <a:ea typeface="ＭＳ Ｐゴシック" panose="020B0600070205080204" pitchFamily="34" charset="-128"/>
            </a:endParaRPr>
          </a:p>
          <a:p>
            <a:r>
              <a:rPr lang="es-ES" altLang="en-US" noProof="0" dirty="0">
                <a:latin typeface="Arial" panose="020B0604020202020204" pitchFamily="34" charset="0"/>
                <a:ea typeface="ＭＳ Ｐゴシック" panose="020B0600070205080204" pitchFamily="34" charset="-128"/>
              </a:rPr>
              <a:t>No es probable que el SARS CoV-2 sea</a:t>
            </a:r>
            <a:r>
              <a:rPr lang="es-ES" altLang="en-US" baseline="0" noProof="0" dirty="0">
                <a:latin typeface="Arial" panose="020B0604020202020204" pitchFamily="34" charset="0"/>
                <a:ea typeface="ＭＳ Ｐゴシック" panose="020B0600070205080204" pitchFamily="34" charset="-128"/>
              </a:rPr>
              <a:t> transportado por el aire.</a:t>
            </a:r>
            <a:endParaRPr lang="es-ES" altLang="en-US" noProof="0"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5CBA1359-F597-45EE-9807-31EC9065E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defTabSz="933450"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D48CBF7C-214A-44C2-8874-E6BBCA3D8439}" type="slidenum">
              <a:rPr lang="en-US" altLang="en-US" sz="1200" baseline="0"/>
              <a:pPr/>
              <a:t>9</a:t>
            </a:fld>
            <a:endParaRPr lang="en-US" altLang="en-US" sz="1200" baseline="0" dirty="0"/>
          </a:p>
        </p:txBody>
      </p:sp>
    </p:spTree>
    <p:extLst>
      <p:ext uri="{BB962C8B-B14F-4D97-AF65-F5344CB8AC3E}">
        <p14:creationId xmlns:p14="http://schemas.microsoft.com/office/powerpoint/2010/main" val="2212986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15601" y="17109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10" name="Google Shape;10;p2"/>
          <p:cNvSpPr txBox="1">
            <a:spLocks noGrp="1"/>
          </p:cNvSpPr>
          <p:nvPr>
            <p:ph type="subTitle" idx="1"/>
          </p:nvPr>
        </p:nvSpPr>
        <p:spPr>
          <a:xfrm>
            <a:off x="480833" y="1340433"/>
            <a:ext cx="10011600" cy="476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pic>
        <p:nvPicPr>
          <p:cNvPr id="11" name="Google Shape;11;p2"/>
          <p:cNvPicPr preferRelativeResize="0"/>
          <p:nvPr/>
        </p:nvPicPr>
        <p:blipFill rotWithShape="1">
          <a:blip r:embed="rId2">
            <a:alphaModFix/>
          </a:blip>
          <a:srcRect/>
          <a:stretch/>
        </p:blipFill>
        <p:spPr>
          <a:xfrm>
            <a:off x="591521" y="5065898"/>
            <a:ext cx="3882888" cy="1281999"/>
          </a:xfrm>
          <a:prstGeom prst="rect">
            <a:avLst/>
          </a:prstGeom>
          <a:noFill/>
          <a:ln>
            <a:noFill/>
          </a:ln>
        </p:spPr>
      </p:pic>
    </p:spTree>
    <p:extLst>
      <p:ext uri="{BB962C8B-B14F-4D97-AF65-F5344CB8AC3E}">
        <p14:creationId xmlns:p14="http://schemas.microsoft.com/office/powerpoint/2010/main" val="111143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3600"/>
              <a:buFont typeface="Arial"/>
              <a:buNone/>
              <a:defRPr sz="4800" b="1">
                <a:solidFill>
                  <a:schemeClr val="dk1"/>
                </a:solidFill>
              </a:defRPr>
            </a:lvl2pPr>
            <a:lvl3pPr lvl="2">
              <a:spcBef>
                <a:spcPts val="0"/>
              </a:spcBef>
              <a:spcAft>
                <a:spcPts val="0"/>
              </a:spcAft>
              <a:buClr>
                <a:schemeClr val="dk1"/>
              </a:buClr>
              <a:buSzPts val="3600"/>
              <a:buFont typeface="Arial"/>
              <a:buNone/>
              <a:defRPr sz="4800" b="1">
                <a:solidFill>
                  <a:schemeClr val="dk1"/>
                </a:solidFill>
              </a:defRPr>
            </a:lvl3pPr>
            <a:lvl4pPr lvl="3">
              <a:spcBef>
                <a:spcPts val="0"/>
              </a:spcBef>
              <a:spcAft>
                <a:spcPts val="0"/>
              </a:spcAft>
              <a:buClr>
                <a:schemeClr val="dk1"/>
              </a:buClr>
              <a:buSzPts val="3600"/>
              <a:buFont typeface="Arial"/>
              <a:buNone/>
              <a:defRPr sz="4800" b="1">
                <a:solidFill>
                  <a:schemeClr val="dk1"/>
                </a:solidFill>
              </a:defRPr>
            </a:lvl4pPr>
            <a:lvl5pPr lvl="4">
              <a:spcBef>
                <a:spcPts val="0"/>
              </a:spcBef>
              <a:spcAft>
                <a:spcPts val="0"/>
              </a:spcAft>
              <a:buClr>
                <a:schemeClr val="dk1"/>
              </a:buClr>
              <a:buSzPts val="3600"/>
              <a:buFont typeface="Arial"/>
              <a:buNone/>
              <a:defRPr sz="4800" b="1">
                <a:solidFill>
                  <a:schemeClr val="dk1"/>
                </a:solidFill>
              </a:defRPr>
            </a:lvl5pPr>
            <a:lvl6pPr lvl="5">
              <a:spcBef>
                <a:spcPts val="0"/>
              </a:spcBef>
              <a:spcAft>
                <a:spcPts val="0"/>
              </a:spcAft>
              <a:buClr>
                <a:schemeClr val="dk1"/>
              </a:buClr>
              <a:buSzPts val="3600"/>
              <a:buFont typeface="Arial"/>
              <a:buNone/>
              <a:defRPr sz="4800" b="1">
                <a:solidFill>
                  <a:schemeClr val="dk1"/>
                </a:solidFill>
              </a:defRPr>
            </a:lvl6pPr>
            <a:lvl7pPr lvl="6">
              <a:spcBef>
                <a:spcPts val="0"/>
              </a:spcBef>
              <a:spcAft>
                <a:spcPts val="0"/>
              </a:spcAft>
              <a:buClr>
                <a:schemeClr val="dk1"/>
              </a:buClr>
              <a:buSzPts val="3600"/>
              <a:buFont typeface="Arial"/>
              <a:buNone/>
              <a:defRPr sz="4800" b="1">
                <a:solidFill>
                  <a:schemeClr val="dk1"/>
                </a:solidFill>
              </a:defRPr>
            </a:lvl7pPr>
            <a:lvl8pPr lvl="7">
              <a:spcBef>
                <a:spcPts val="0"/>
              </a:spcBef>
              <a:spcAft>
                <a:spcPts val="0"/>
              </a:spcAft>
              <a:buClr>
                <a:schemeClr val="dk1"/>
              </a:buClr>
              <a:buSzPts val="3600"/>
              <a:buFont typeface="Arial"/>
              <a:buNone/>
              <a:defRPr sz="4800" b="1">
                <a:solidFill>
                  <a:schemeClr val="dk1"/>
                </a:solidFill>
              </a:defRPr>
            </a:lvl8pPr>
            <a:lvl9pPr lvl="8">
              <a:spcBef>
                <a:spcPts val="0"/>
              </a:spcBef>
              <a:spcAft>
                <a:spcPts val="0"/>
              </a:spcAft>
              <a:buClr>
                <a:schemeClr val="dk1"/>
              </a:buClr>
              <a:buSzPts val="3600"/>
              <a:buFont typeface="Arial"/>
              <a:buNone/>
              <a:defRPr sz="4800" b="1">
                <a:solidFill>
                  <a:schemeClr val="dk1"/>
                </a:solidFill>
              </a:defRPr>
            </a:lvl9pPr>
          </a:lstStyle>
          <a:p>
            <a:endParaRPr/>
          </a:p>
        </p:txBody>
      </p:sp>
      <p:sp>
        <p:nvSpPr>
          <p:cNvPr id="43" name="Google Shape;43;p11"/>
          <p:cNvSpPr/>
          <p:nvPr/>
        </p:nvSpPr>
        <p:spPr>
          <a:xfrm>
            <a:off x="-25633" y="2346934"/>
            <a:ext cx="12217599" cy="4584799"/>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219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with text" type="titleOnly">
  <p:cSld name="Headline with 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3733" b="1">
                <a:solidFill>
                  <a:schemeClr val="dk1"/>
                </a:solidFill>
              </a:defRPr>
            </a:lvl2pPr>
            <a:lvl3pPr lvl="2">
              <a:spcBef>
                <a:spcPts val="0"/>
              </a:spcBef>
              <a:spcAft>
                <a:spcPts val="0"/>
              </a:spcAft>
              <a:buClr>
                <a:schemeClr val="dk1"/>
              </a:buClr>
              <a:buSzPts val="2800"/>
              <a:buFont typeface="Arial"/>
              <a:buNone/>
              <a:defRPr sz="3733" b="1">
                <a:solidFill>
                  <a:schemeClr val="dk1"/>
                </a:solidFill>
              </a:defRPr>
            </a:lvl3pPr>
            <a:lvl4pPr lvl="3">
              <a:spcBef>
                <a:spcPts val="0"/>
              </a:spcBef>
              <a:spcAft>
                <a:spcPts val="0"/>
              </a:spcAft>
              <a:buClr>
                <a:schemeClr val="dk1"/>
              </a:buClr>
              <a:buSzPts val="2800"/>
              <a:buFont typeface="Arial"/>
              <a:buNone/>
              <a:defRPr sz="3733" b="1">
                <a:solidFill>
                  <a:schemeClr val="dk1"/>
                </a:solidFill>
              </a:defRPr>
            </a:lvl4pPr>
            <a:lvl5pPr lvl="4">
              <a:spcBef>
                <a:spcPts val="0"/>
              </a:spcBef>
              <a:spcAft>
                <a:spcPts val="0"/>
              </a:spcAft>
              <a:buClr>
                <a:schemeClr val="dk1"/>
              </a:buClr>
              <a:buSzPts val="2800"/>
              <a:buFont typeface="Arial"/>
              <a:buNone/>
              <a:defRPr sz="3733" b="1">
                <a:solidFill>
                  <a:schemeClr val="dk1"/>
                </a:solidFill>
              </a:defRPr>
            </a:lvl5pPr>
            <a:lvl6pPr lvl="5">
              <a:spcBef>
                <a:spcPts val="0"/>
              </a:spcBef>
              <a:spcAft>
                <a:spcPts val="0"/>
              </a:spcAft>
              <a:buClr>
                <a:schemeClr val="dk1"/>
              </a:buClr>
              <a:buSzPts val="2800"/>
              <a:buFont typeface="Arial"/>
              <a:buNone/>
              <a:defRPr sz="3733" b="1">
                <a:solidFill>
                  <a:schemeClr val="dk1"/>
                </a:solidFill>
              </a:defRPr>
            </a:lvl6pPr>
            <a:lvl7pPr lvl="6">
              <a:spcBef>
                <a:spcPts val="0"/>
              </a:spcBef>
              <a:spcAft>
                <a:spcPts val="0"/>
              </a:spcAft>
              <a:buClr>
                <a:schemeClr val="dk1"/>
              </a:buClr>
              <a:buSzPts val="2800"/>
              <a:buFont typeface="Arial"/>
              <a:buNone/>
              <a:defRPr sz="3733" b="1">
                <a:solidFill>
                  <a:schemeClr val="dk1"/>
                </a:solidFill>
              </a:defRPr>
            </a:lvl7pPr>
            <a:lvl8pPr lvl="7">
              <a:spcBef>
                <a:spcPts val="0"/>
              </a:spcBef>
              <a:spcAft>
                <a:spcPts val="0"/>
              </a:spcAft>
              <a:buClr>
                <a:schemeClr val="dk1"/>
              </a:buClr>
              <a:buSzPts val="2800"/>
              <a:buFont typeface="Arial"/>
              <a:buNone/>
              <a:defRPr sz="3733" b="1">
                <a:solidFill>
                  <a:schemeClr val="dk1"/>
                </a:solidFill>
              </a:defRPr>
            </a:lvl8pPr>
            <a:lvl9pPr lvl="8">
              <a:spcBef>
                <a:spcPts val="0"/>
              </a:spcBef>
              <a:spcAft>
                <a:spcPts val="0"/>
              </a:spcAft>
              <a:buClr>
                <a:schemeClr val="dk1"/>
              </a:buClr>
              <a:buSzPts val="2800"/>
              <a:buFont typeface="Arial"/>
              <a:buNone/>
              <a:defRPr sz="3733" b="1">
                <a:solidFill>
                  <a:schemeClr val="dk1"/>
                </a:solidFill>
              </a:defRPr>
            </a:lvl9pPr>
          </a:lstStyle>
          <a:p>
            <a:endParaRPr/>
          </a:p>
        </p:txBody>
      </p:sp>
      <p:sp>
        <p:nvSpPr>
          <p:cNvPr id="46" name="Google Shape;46;p12"/>
          <p:cNvSpPr txBox="1">
            <a:spLocks noGrp="1"/>
          </p:cNvSpPr>
          <p:nvPr>
            <p:ph type="body" idx="1"/>
          </p:nvPr>
        </p:nvSpPr>
        <p:spPr>
          <a:xfrm>
            <a:off x="134100" y="1606434"/>
            <a:ext cx="10708800"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3703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49" name="Google Shape;49;p13"/>
          <p:cNvSpPr txBox="1">
            <a:spLocks noGrp="1"/>
          </p:cNvSpPr>
          <p:nvPr>
            <p:ph type="body" idx="1"/>
          </p:nvPr>
        </p:nvSpPr>
        <p:spPr>
          <a:xfrm>
            <a:off x="8287334" y="1550701"/>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50" name="Google Shape;50;p13"/>
          <p:cNvSpPr txBox="1">
            <a:spLocks noGrp="1"/>
          </p:cNvSpPr>
          <p:nvPr>
            <p:ph type="body" idx="2"/>
          </p:nvPr>
        </p:nvSpPr>
        <p:spPr>
          <a:xfrm>
            <a:off x="4366067" y="157955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51" name="Google Shape;51;p13"/>
          <p:cNvSpPr txBox="1">
            <a:spLocks noGrp="1"/>
          </p:cNvSpPr>
          <p:nvPr>
            <p:ph type="body" idx="3"/>
          </p:nvPr>
        </p:nvSpPr>
        <p:spPr>
          <a:xfrm>
            <a:off x="540501" y="160643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53319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2"/>
        <p:cNvGrpSpPr/>
        <p:nvPr/>
      </p:nvGrpSpPr>
      <p:grpSpPr>
        <a:xfrm>
          <a:off x="0" y="0"/>
          <a:ext cx="0" cy="0"/>
          <a:chOff x="0" y="0"/>
          <a:chExt cx="0" cy="0"/>
        </a:xfrm>
      </p:grpSpPr>
      <p:sp>
        <p:nvSpPr>
          <p:cNvPr id="53" name="Google Shape;53;p14"/>
          <p:cNvSpPr txBox="1">
            <a:spLocks noGrp="1"/>
          </p:cNvSpPr>
          <p:nvPr>
            <p:ph type="subTitle" idx="1"/>
          </p:nvPr>
        </p:nvSpPr>
        <p:spPr>
          <a:xfrm>
            <a:off x="415601" y="1340433"/>
            <a:ext cx="10011599"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sp>
        <p:nvSpPr>
          <p:cNvPr id="54" name="Google Shape;54;p14"/>
          <p:cNvSpPr txBox="1">
            <a:spLocks noGrp="1"/>
          </p:cNvSpPr>
          <p:nvPr>
            <p:ph type="title"/>
          </p:nvPr>
        </p:nvSpPr>
        <p:spPr>
          <a:xfrm>
            <a:off x="415601" y="15077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Tree>
    <p:extLst>
      <p:ext uri="{BB962C8B-B14F-4D97-AF65-F5344CB8AC3E}">
        <p14:creationId xmlns:p14="http://schemas.microsoft.com/office/powerpoint/2010/main" val="1673104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291867" y="305301"/>
            <a:ext cx="2480400" cy="31187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1800"/>
              <a:buFont typeface="Arial"/>
              <a:buNone/>
              <a:defRPr sz="2400" b="1">
                <a:solidFill>
                  <a:schemeClr val="dk1"/>
                </a:solidFill>
              </a:defRPr>
            </a:lvl2pPr>
            <a:lvl3pPr lvl="2">
              <a:spcBef>
                <a:spcPts val="0"/>
              </a:spcBef>
              <a:spcAft>
                <a:spcPts val="0"/>
              </a:spcAft>
              <a:buClr>
                <a:schemeClr val="dk1"/>
              </a:buClr>
              <a:buSzPts val="1800"/>
              <a:buFont typeface="Arial"/>
              <a:buNone/>
              <a:defRPr sz="2400" b="1">
                <a:solidFill>
                  <a:schemeClr val="dk1"/>
                </a:solidFill>
              </a:defRPr>
            </a:lvl3pPr>
            <a:lvl4pPr lvl="3">
              <a:spcBef>
                <a:spcPts val="0"/>
              </a:spcBef>
              <a:spcAft>
                <a:spcPts val="0"/>
              </a:spcAft>
              <a:buClr>
                <a:schemeClr val="dk1"/>
              </a:buClr>
              <a:buSzPts val="1800"/>
              <a:buFont typeface="Arial"/>
              <a:buNone/>
              <a:defRPr sz="2400" b="1">
                <a:solidFill>
                  <a:schemeClr val="dk1"/>
                </a:solidFill>
              </a:defRPr>
            </a:lvl4pPr>
            <a:lvl5pPr lvl="4">
              <a:spcBef>
                <a:spcPts val="0"/>
              </a:spcBef>
              <a:spcAft>
                <a:spcPts val="0"/>
              </a:spcAft>
              <a:buClr>
                <a:schemeClr val="dk1"/>
              </a:buClr>
              <a:buSzPts val="1800"/>
              <a:buFont typeface="Arial"/>
              <a:buNone/>
              <a:defRPr sz="2400" b="1">
                <a:solidFill>
                  <a:schemeClr val="dk1"/>
                </a:solidFill>
              </a:defRPr>
            </a:lvl5pPr>
            <a:lvl6pPr lvl="5">
              <a:spcBef>
                <a:spcPts val="0"/>
              </a:spcBef>
              <a:spcAft>
                <a:spcPts val="0"/>
              </a:spcAft>
              <a:buClr>
                <a:schemeClr val="dk1"/>
              </a:buClr>
              <a:buSzPts val="1800"/>
              <a:buFont typeface="Arial"/>
              <a:buNone/>
              <a:defRPr sz="2400" b="1">
                <a:solidFill>
                  <a:schemeClr val="dk1"/>
                </a:solidFill>
              </a:defRPr>
            </a:lvl6pPr>
            <a:lvl7pPr lvl="6">
              <a:spcBef>
                <a:spcPts val="0"/>
              </a:spcBef>
              <a:spcAft>
                <a:spcPts val="0"/>
              </a:spcAft>
              <a:buClr>
                <a:schemeClr val="dk1"/>
              </a:buClr>
              <a:buSzPts val="1800"/>
              <a:buFont typeface="Arial"/>
              <a:buNone/>
              <a:defRPr sz="2400" b="1">
                <a:solidFill>
                  <a:schemeClr val="dk1"/>
                </a:solidFill>
              </a:defRPr>
            </a:lvl7pPr>
            <a:lvl8pPr lvl="7">
              <a:spcBef>
                <a:spcPts val="0"/>
              </a:spcBef>
              <a:spcAft>
                <a:spcPts val="0"/>
              </a:spcAft>
              <a:buClr>
                <a:schemeClr val="dk1"/>
              </a:buClr>
              <a:buSzPts val="1800"/>
              <a:buFont typeface="Arial"/>
              <a:buNone/>
              <a:defRPr sz="2400" b="1">
                <a:solidFill>
                  <a:schemeClr val="dk1"/>
                </a:solidFill>
              </a:defRPr>
            </a:lvl8pPr>
            <a:lvl9pPr lvl="8">
              <a:spcBef>
                <a:spcPts val="0"/>
              </a:spcBef>
              <a:spcAft>
                <a:spcPts val="0"/>
              </a:spcAft>
              <a:buClr>
                <a:schemeClr val="dk1"/>
              </a:buClr>
              <a:buSzPts val="1800"/>
              <a:buFont typeface="Arial"/>
              <a:buNone/>
              <a:defRPr sz="2400" b="1">
                <a:solidFill>
                  <a:schemeClr val="dk1"/>
                </a:solidFill>
              </a:defRPr>
            </a:lvl9pPr>
          </a:lstStyle>
          <a:p>
            <a:endParaRPr/>
          </a:p>
        </p:txBody>
      </p:sp>
    </p:spTree>
    <p:extLst>
      <p:ext uri="{BB962C8B-B14F-4D97-AF65-F5344CB8AC3E}">
        <p14:creationId xmlns:p14="http://schemas.microsoft.com/office/powerpoint/2010/main" val="278446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15601" y="17109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59" name="Google Shape;59;p16"/>
          <p:cNvSpPr txBox="1">
            <a:spLocks noGrp="1"/>
          </p:cNvSpPr>
          <p:nvPr>
            <p:ph type="subTitle" idx="1"/>
          </p:nvPr>
        </p:nvSpPr>
        <p:spPr>
          <a:xfrm>
            <a:off x="582434" y="1340433"/>
            <a:ext cx="10011599"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9pPr>
          </a:lstStyle>
          <a:p>
            <a:endParaRPr/>
          </a:p>
        </p:txBody>
      </p:sp>
    </p:spTree>
    <p:extLst>
      <p:ext uri="{BB962C8B-B14F-4D97-AF65-F5344CB8AC3E}">
        <p14:creationId xmlns:p14="http://schemas.microsoft.com/office/powerpoint/2010/main" val="220306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15601" y="1101367"/>
            <a:ext cx="83283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6200"/>
              <a:buFont typeface="Arial"/>
              <a:buNone/>
              <a:defRPr sz="8266"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6200"/>
              <a:buFont typeface="Arial"/>
              <a:buNone/>
              <a:defRPr sz="8266" b="1">
                <a:solidFill>
                  <a:schemeClr val="dk1"/>
                </a:solidFill>
              </a:defRPr>
            </a:lvl2pPr>
            <a:lvl3pPr lvl="2" rtl="0">
              <a:spcBef>
                <a:spcPts val="0"/>
              </a:spcBef>
              <a:spcAft>
                <a:spcPts val="0"/>
              </a:spcAft>
              <a:buClr>
                <a:schemeClr val="dk1"/>
              </a:buClr>
              <a:buSzPts val="6200"/>
              <a:buFont typeface="Arial"/>
              <a:buNone/>
              <a:defRPr sz="8266" b="1">
                <a:solidFill>
                  <a:schemeClr val="dk1"/>
                </a:solidFill>
              </a:defRPr>
            </a:lvl3pPr>
            <a:lvl4pPr lvl="3" rtl="0">
              <a:spcBef>
                <a:spcPts val="0"/>
              </a:spcBef>
              <a:spcAft>
                <a:spcPts val="0"/>
              </a:spcAft>
              <a:buClr>
                <a:schemeClr val="dk1"/>
              </a:buClr>
              <a:buSzPts val="6200"/>
              <a:buFont typeface="Arial"/>
              <a:buNone/>
              <a:defRPr sz="8266" b="1">
                <a:solidFill>
                  <a:schemeClr val="dk1"/>
                </a:solidFill>
              </a:defRPr>
            </a:lvl4pPr>
            <a:lvl5pPr lvl="4" rtl="0">
              <a:spcBef>
                <a:spcPts val="0"/>
              </a:spcBef>
              <a:spcAft>
                <a:spcPts val="0"/>
              </a:spcAft>
              <a:buClr>
                <a:schemeClr val="dk1"/>
              </a:buClr>
              <a:buSzPts val="6200"/>
              <a:buFont typeface="Arial"/>
              <a:buNone/>
              <a:defRPr sz="8266" b="1">
                <a:solidFill>
                  <a:schemeClr val="dk1"/>
                </a:solidFill>
              </a:defRPr>
            </a:lvl5pPr>
            <a:lvl6pPr lvl="5" rtl="0">
              <a:spcBef>
                <a:spcPts val="0"/>
              </a:spcBef>
              <a:spcAft>
                <a:spcPts val="0"/>
              </a:spcAft>
              <a:buClr>
                <a:schemeClr val="dk1"/>
              </a:buClr>
              <a:buSzPts val="6200"/>
              <a:buFont typeface="Arial"/>
              <a:buNone/>
              <a:defRPr sz="8266" b="1">
                <a:solidFill>
                  <a:schemeClr val="dk1"/>
                </a:solidFill>
              </a:defRPr>
            </a:lvl6pPr>
            <a:lvl7pPr lvl="6" rtl="0">
              <a:spcBef>
                <a:spcPts val="0"/>
              </a:spcBef>
              <a:spcAft>
                <a:spcPts val="0"/>
              </a:spcAft>
              <a:buClr>
                <a:schemeClr val="dk1"/>
              </a:buClr>
              <a:buSzPts val="6200"/>
              <a:buFont typeface="Arial"/>
              <a:buNone/>
              <a:defRPr sz="8266" b="1">
                <a:solidFill>
                  <a:schemeClr val="dk1"/>
                </a:solidFill>
              </a:defRPr>
            </a:lvl7pPr>
            <a:lvl8pPr lvl="7" rtl="0">
              <a:spcBef>
                <a:spcPts val="0"/>
              </a:spcBef>
              <a:spcAft>
                <a:spcPts val="0"/>
              </a:spcAft>
              <a:buClr>
                <a:schemeClr val="dk1"/>
              </a:buClr>
              <a:buSzPts val="6200"/>
              <a:buFont typeface="Arial"/>
              <a:buNone/>
              <a:defRPr sz="8266" b="1">
                <a:solidFill>
                  <a:schemeClr val="dk1"/>
                </a:solidFill>
              </a:defRPr>
            </a:lvl8pPr>
            <a:lvl9pPr lvl="8" rtl="0">
              <a:spcBef>
                <a:spcPts val="0"/>
              </a:spcBef>
              <a:spcAft>
                <a:spcPts val="0"/>
              </a:spcAft>
              <a:buClr>
                <a:schemeClr val="dk1"/>
              </a:buClr>
              <a:buSzPts val="6200"/>
              <a:buFont typeface="Arial"/>
              <a:buNone/>
              <a:defRPr sz="8266" b="1">
                <a:solidFill>
                  <a:schemeClr val="dk1"/>
                </a:solidFill>
              </a:defRPr>
            </a:lvl9pPr>
          </a:lstStyle>
          <a:p>
            <a:endParaRPr/>
          </a:p>
        </p:txBody>
      </p:sp>
    </p:spTree>
    <p:extLst>
      <p:ext uri="{BB962C8B-B14F-4D97-AF65-F5344CB8AC3E}">
        <p14:creationId xmlns:p14="http://schemas.microsoft.com/office/powerpoint/2010/main" val="2210705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9334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6">
            <a:extLst>
              <a:ext uri="{FF2B5EF4-FFF2-40B4-BE49-F238E27FC236}">
                <a16:creationId xmlns:a16="http://schemas.microsoft.com/office/drawing/2014/main" id="{C196CF06-A326-2840-982F-8CE6424E32BF}"/>
              </a:ext>
            </a:extLst>
          </p:cNvPr>
          <p:cNvSpPr txBox="1">
            <a:spLocks noChangeArrowheads="1"/>
          </p:cNvSpPr>
          <p:nvPr userDrawn="1"/>
        </p:nvSpPr>
        <p:spPr bwMode="auto">
          <a:xfrm>
            <a:off x="8128001" y="6172200"/>
            <a:ext cx="3957983"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sz="1400" kern="1200">
                <a:solidFill>
                  <a:schemeClr val="tx1"/>
                </a:solidFill>
                <a:latin typeface="Arial" charset="0"/>
                <a:ea typeface="ＭＳ Ｐゴシック" pitchFamily="48" charset="-128"/>
                <a:cs typeface="+mn-cs"/>
              </a:defRPr>
            </a:lvl1pPr>
            <a:lvl2pPr marL="4572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2pPr>
            <a:lvl3pPr marL="9144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3pPr>
            <a:lvl4pPr marL="13716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4pPr>
            <a:lvl5pPr marL="18288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5pPr>
            <a:lvl6pPr marL="2286000" algn="l" defTabSz="914400" rtl="0" eaLnBrk="1" latinLnBrk="0" hangingPunct="1">
              <a:defRPr sz="2000" kern="1200">
                <a:solidFill>
                  <a:schemeClr val="tx1"/>
                </a:solidFill>
                <a:latin typeface="Arial" charset="0"/>
                <a:ea typeface="ＭＳ Ｐゴシック" pitchFamily="48" charset="-128"/>
                <a:cs typeface="+mn-cs"/>
              </a:defRPr>
            </a:lvl6pPr>
            <a:lvl7pPr marL="2743200" algn="l" defTabSz="914400" rtl="0" eaLnBrk="1" latinLnBrk="0" hangingPunct="1">
              <a:defRPr sz="2000" kern="1200">
                <a:solidFill>
                  <a:schemeClr val="tx1"/>
                </a:solidFill>
                <a:latin typeface="Arial" charset="0"/>
                <a:ea typeface="ＭＳ Ｐゴシック" pitchFamily="48" charset="-128"/>
                <a:cs typeface="+mn-cs"/>
              </a:defRPr>
            </a:lvl7pPr>
            <a:lvl8pPr marL="3200400" algn="l" defTabSz="914400" rtl="0" eaLnBrk="1" latinLnBrk="0" hangingPunct="1">
              <a:defRPr sz="2000" kern="1200">
                <a:solidFill>
                  <a:schemeClr val="tx1"/>
                </a:solidFill>
                <a:latin typeface="Arial" charset="0"/>
                <a:ea typeface="ＭＳ Ｐゴシック" pitchFamily="48" charset="-128"/>
                <a:cs typeface="+mn-cs"/>
              </a:defRPr>
            </a:lvl8pPr>
            <a:lvl9pPr marL="3657600" algn="l" defTabSz="914400" rtl="0" eaLnBrk="1" latinLnBrk="0" hangingPunct="1">
              <a:defRPr sz="2000" kern="1200">
                <a:solidFill>
                  <a:schemeClr val="tx1"/>
                </a:solidFill>
                <a:latin typeface="Arial" charset="0"/>
                <a:ea typeface="ＭＳ Ｐゴシック" pitchFamily="48"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April 2020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Version 2</a:t>
            </a:r>
          </a:p>
        </p:txBody>
      </p:sp>
    </p:spTree>
    <p:extLst>
      <p:ext uri="{BB962C8B-B14F-4D97-AF65-F5344CB8AC3E}">
        <p14:creationId xmlns:p14="http://schemas.microsoft.com/office/powerpoint/2010/main" val="1640781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32452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and intro" type="title">
  <p:cSld name="Cover and intro">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15611" y="2821567"/>
            <a:ext cx="11360799" cy="27367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5200"/>
              <a:buFont typeface="Arial"/>
              <a:buNone/>
              <a:defRPr sz="6933"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6933" b="1">
                <a:solidFill>
                  <a:schemeClr val="dk1"/>
                </a:solidFill>
              </a:defRPr>
            </a:lvl2pPr>
            <a:lvl3pPr lvl="2" algn="ctr">
              <a:spcBef>
                <a:spcPts val="0"/>
              </a:spcBef>
              <a:spcAft>
                <a:spcPts val="0"/>
              </a:spcAft>
              <a:buClr>
                <a:schemeClr val="dk1"/>
              </a:buClr>
              <a:buSzPts val="5200"/>
              <a:buFont typeface="Arial"/>
              <a:buNone/>
              <a:defRPr sz="6933" b="1">
                <a:solidFill>
                  <a:schemeClr val="dk1"/>
                </a:solidFill>
              </a:defRPr>
            </a:lvl3pPr>
            <a:lvl4pPr lvl="3" algn="ctr">
              <a:spcBef>
                <a:spcPts val="0"/>
              </a:spcBef>
              <a:spcAft>
                <a:spcPts val="0"/>
              </a:spcAft>
              <a:buClr>
                <a:schemeClr val="dk1"/>
              </a:buClr>
              <a:buSzPts val="5200"/>
              <a:buFont typeface="Arial"/>
              <a:buNone/>
              <a:defRPr sz="6933" b="1">
                <a:solidFill>
                  <a:schemeClr val="dk1"/>
                </a:solidFill>
              </a:defRPr>
            </a:lvl4pPr>
            <a:lvl5pPr lvl="4" algn="ctr">
              <a:spcBef>
                <a:spcPts val="0"/>
              </a:spcBef>
              <a:spcAft>
                <a:spcPts val="0"/>
              </a:spcAft>
              <a:buClr>
                <a:schemeClr val="dk1"/>
              </a:buClr>
              <a:buSzPts val="5200"/>
              <a:buFont typeface="Arial"/>
              <a:buNone/>
              <a:defRPr sz="6933" b="1">
                <a:solidFill>
                  <a:schemeClr val="dk1"/>
                </a:solidFill>
              </a:defRPr>
            </a:lvl5pPr>
            <a:lvl6pPr lvl="5" algn="ctr">
              <a:spcBef>
                <a:spcPts val="0"/>
              </a:spcBef>
              <a:spcAft>
                <a:spcPts val="0"/>
              </a:spcAft>
              <a:buClr>
                <a:schemeClr val="dk1"/>
              </a:buClr>
              <a:buSzPts val="5200"/>
              <a:buFont typeface="Arial"/>
              <a:buNone/>
              <a:defRPr sz="6933" b="1">
                <a:solidFill>
                  <a:schemeClr val="dk1"/>
                </a:solidFill>
              </a:defRPr>
            </a:lvl6pPr>
            <a:lvl7pPr lvl="6" algn="ctr">
              <a:spcBef>
                <a:spcPts val="0"/>
              </a:spcBef>
              <a:spcAft>
                <a:spcPts val="0"/>
              </a:spcAft>
              <a:buClr>
                <a:schemeClr val="dk1"/>
              </a:buClr>
              <a:buSzPts val="5200"/>
              <a:buFont typeface="Arial"/>
              <a:buNone/>
              <a:defRPr sz="6933" b="1">
                <a:solidFill>
                  <a:schemeClr val="dk1"/>
                </a:solidFill>
              </a:defRPr>
            </a:lvl7pPr>
            <a:lvl8pPr lvl="7" algn="ctr">
              <a:spcBef>
                <a:spcPts val="0"/>
              </a:spcBef>
              <a:spcAft>
                <a:spcPts val="0"/>
              </a:spcAft>
              <a:buClr>
                <a:schemeClr val="dk1"/>
              </a:buClr>
              <a:buSzPts val="5200"/>
              <a:buFont typeface="Arial"/>
              <a:buNone/>
              <a:defRPr sz="6933" b="1">
                <a:solidFill>
                  <a:schemeClr val="dk1"/>
                </a:solidFill>
              </a:defRPr>
            </a:lvl8pPr>
            <a:lvl9pPr lvl="8" algn="ctr">
              <a:spcBef>
                <a:spcPts val="0"/>
              </a:spcBef>
              <a:spcAft>
                <a:spcPts val="0"/>
              </a:spcAft>
              <a:buClr>
                <a:schemeClr val="dk1"/>
              </a:buClr>
              <a:buSzPts val="5200"/>
              <a:buFont typeface="Arial"/>
              <a:buNone/>
              <a:defRPr sz="6933" b="1">
                <a:solidFill>
                  <a:schemeClr val="dk1"/>
                </a:solidFill>
              </a:defRPr>
            </a:lvl9pPr>
          </a:lstStyle>
          <a:p>
            <a:endParaRPr/>
          </a:p>
        </p:txBody>
      </p:sp>
      <p:sp>
        <p:nvSpPr>
          <p:cNvPr id="14" name="Google Shape;14;p3"/>
          <p:cNvSpPr txBox="1">
            <a:spLocks noGrp="1"/>
          </p:cNvSpPr>
          <p:nvPr>
            <p:ph type="subTitle" idx="1"/>
          </p:nvPr>
        </p:nvSpPr>
        <p:spPr>
          <a:xfrm>
            <a:off x="415600" y="5607633"/>
            <a:ext cx="10868800" cy="105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3733"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9pPr>
          </a:lstStyle>
          <a:p>
            <a:endParaRPr/>
          </a:p>
        </p:txBody>
      </p:sp>
      <p:pic>
        <p:nvPicPr>
          <p:cNvPr id="15" name="Google Shape;15;p3"/>
          <p:cNvPicPr preferRelativeResize="0"/>
          <p:nvPr/>
        </p:nvPicPr>
        <p:blipFill rotWithShape="1">
          <a:blip r:embed="rId2">
            <a:alphaModFix/>
          </a:blip>
          <a:srcRect/>
          <a:stretch/>
        </p:blipFill>
        <p:spPr>
          <a:xfrm>
            <a:off x="735399" y="249395"/>
            <a:ext cx="4309339" cy="1422799"/>
          </a:xfrm>
          <a:prstGeom prst="rect">
            <a:avLst/>
          </a:prstGeom>
          <a:noFill/>
          <a:ln>
            <a:noFill/>
          </a:ln>
        </p:spPr>
      </p:pic>
    </p:spTree>
    <p:extLst>
      <p:ext uri="{BB962C8B-B14F-4D97-AF65-F5344CB8AC3E}">
        <p14:creationId xmlns:p14="http://schemas.microsoft.com/office/powerpoint/2010/main" val="1243883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4788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26432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56141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3829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101663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18854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742489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088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259853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7878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1101367"/>
            <a:ext cx="83283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6200"/>
              <a:buFont typeface="Arial"/>
              <a:buNone/>
              <a:defRPr sz="8266"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6200"/>
              <a:buFont typeface="Arial"/>
              <a:buNone/>
              <a:defRPr sz="8266" b="1">
                <a:solidFill>
                  <a:schemeClr val="dk1"/>
                </a:solidFill>
              </a:defRPr>
            </a:lvl2pPr>
            <a:lvl3pPr lvl="2" rtl="0">
              <a:spcBef>
                <a:spcPts val="0"/>
              </a:spcBef>
              <a:spcAft>
                <a:spcPts val="0"/>
              </a:spcAft>
              <a:buClr>
                <a:schemeClr val="dk1"/>
              </a:buClr>
              <a:buSzPts val="6200"/>
              <a:buFont typeface="Arial"/>
              <a:buNone/>
              <a:defRPr sz="8266" b="1">
                <a:solidFill>
                  <a:schemeClr val="dk1"/>
                </a:solidFill>
              </a:defRPr>
            </a:lvl3pPr>
            <a:lvl4pPr lvl="3" rtl="0">
              <a:spcBef>
                <a:spcPts val="0"/>
              </a:spcBef>
              <a:spcAft>
                <a:spcPts val="0"/>
              </a:spcAft>
              <a:buClr>
                <a:schemeClr val="dk1"/>
              </a:buClr>
              <a:buSzPts val="6200"/>
              <a:buFont typeface="Arial"/>
              <a:buNone/>
              <a:defRPr sz="8266" b="1">
                <a:solidFill>
                  <a:schemeClr val="dk1"/>
                </a:solidFill>
              </a:defRPr>
            </a:lvl4pPr>
            <a:lvl5pPr lvl="4" rtl="0">
              <a:spcBef>
                <a:spcPts val="0"/>
              </a:spcBef>
              <a:spcAft>
                <a:spcPts val="0"/>
              </a:spcAft>
              <a:buClr>
                <a:schemeClr val="dk1"/>
              </a:buClr>
              <a:buSzPts val="6200"/>
              <a:buFont typeface="Arial"/>
              <a:buNone/>
              <a:defRPr sz="8266" b="1">
                <a:solidFill>
                  <a:schemeClr val="dk1"/>
                </a:solidFill>
              </a:defRPr>
            </a:lvl5pPr>
            <a:lvl6pPr lvl="5" rtl="0">
              <a:spcBef>
                <a:spcPts val="0"/>
              </a:spcBef>
              <a:spcAft>
                <a:spcPts val="0"/>
              </a:spcAft>
              <a:buClr>
                <a:schemeClr val="dk1"/>
              </a:buClr>
              <a:buSzPts val="6200"/>
              <a:buFont typeface="Arial"/>
              <a:buNone/>
              <a:defRPr sz="8266" b="1">
                <a:solidFill>
                  <a:schemeClr val="dk1"/>
                </a:solidFill>
              </a:defRPr>
            </a:lvl6pPr>
            <a:lvl7pPr lvl="6" rtl="0">
              <a:spcBef>
                <a:spcPts val="0"/>
              </a:spcBef>
              <a:spcAft>
                <a:spcPts val="0"/>
              </a:spcAft>
              <a:buClr>
                <a:schemeClr val="dk1"/>
              </a:buClr>
              <a:buSzPts val="6200"/>
              <a:buFont typeface="Arial"/>
              <a:buNone/>
              <a:defRPr sz="8266" b="1">
                <a:solidFill>
                  <a:schemeClr val="dk1"/>
                </a:solidFill>
              </a:defRPr>
            </a:lvl7pPr>
            <a:lvl8pPr lvl="7" rtl="0">
              <a:spcBef>
                <a:spcPts val="0"/>
              </a:spcBef>
              <a:spcAft>
                <a:spcPts val="0"/>
              </a:spcAft>
              <a:buClr>
                <a:schemeClr val="dk1"/>
              </a:buClr>
              <a:buSzPts val="6200"/>
              <a:buFont typeface="Arial"/>
              <a:buNone/>
              <a:defRPr sz="8266" b="1">
                <a:solidFill>
                  <a:schemeClr val="dk1"/>
                </a:solidFill>
              </a:defRPr>
            </a:lvl8pPr>
            <a:lvl9pPr lvl="8" rtl="0">
              <a:spcBef>
                <a:spcPts val="0"/>
              </a:spcBef>
              <a:spcAft>
                <a:spcPts val="0"/>
              </a:spcAft>
              <a:buClr>
                <a:schemeClr val="dk1"/>
              </a:buClr>
              <a:buSzPts val="6200"/>
              <a:buFont typeface="Arial"/>
              <a:buNone/>
              <a:defRPr sz="8266" b="1">
                <a:solidFill>
                  <a:schemeClr val="dk1"/>
                </a:solidFill>
              </a:defRPr>
            </a:lvl9pPr>
          </a:lstStyle>
          <a:p>
            <a:endParaRPr/>
          </a:p>
        </p:txBody>
      </p:sp>
    </p:spTree>
    <p:extLst>
      <p:ext uri="{BB962C8B-B14F-4D97-AF65-F5344CB8AC3E}">
        <p14:creationId xmlns:p14="http://schemas.microsoft.com/office/powerpoint/2010/main" val="4280079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4770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12958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9318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47554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641985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928004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5231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0568" y="465327"/>
            <a:ext cx="11150865"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659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a:xfrm>
            <a:off x="452121" y="1834896"/>
            <a:ext cx="11287759" cy="410433"/>
          </a:xfrm>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9021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666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18801" y="2726967"/>
            <a:ext cx="3716799" cy="763599"/>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FFFFFF"/>
              </a:buClr>
              <a:buSzPts val="4800"/>
              <a:buFont typeface="Arial"/>
              <a:buNone/>
              <a:defRPr sz="6400" b="1" i="0" u="none" strike="noStrike" cap="none">
                <a:solidFill>
                  <a:srgbClr val="FFFFFF"/>
                </a:solidFill>
                <a:latin typeface="Arial"/>
                <a:ea typeface="Arial"/>
                <a:cs typeface="Arial"/>
                <a:sym typeface="Arial"/>
              </a:defRPr>
            </a:lvl1pPr>
            <a:lvl2pPr lvl="1" algn="r" rtl="0">
              <a:spcBef>
                <a:spcPts val="0"/>
              </a:spcBef>
              <a:spcAft>
                <a:spcPts val="0"/>
              </a:spcAft>
              <a:buClr>
                <a:srgbClr val="FFFFFF"/>
              </a:buClr>
              <a:buSzPts val="4800"/>
              <a:buFont typeface="Arial"/>
              <a:buNone/>
              <a:defRPr sz="6400" b="1">
                <a:solidFill>
                  <a:srgbClr val="FFFFFF"/>
                </a:solidFill>
              </a:defRPr>
            </a:lvl2pPr>
            <a:lvl3pPr lvl="2" algn="r" rtl="0">
              <a:spcBef>
                <a:spcPts val="0"/>
              </a:spcBef>
              <a:spcAft>
                <a:spcPts val="0"/>
              </a:spcAft>
              <a:buClr>
                <a:srgbClr val="FFFFFF"/>
              </a:buClr>
              <a:buSzPts val="4800"/>
              <a:buFont typeface="Arial"/>
              <a:buNone/>
              <a:defRPr sz="6400" b="1">
                <a:solidFill>
                  <a:srgbClr val="FFFFFF"/>
                </a:solidFill>
              </a:defRPr>
            </a:lvl3pPr>
            <a:lvl4pPr lvl="3" algn="r" rtl="0">
              <a:spcBef>
                <a:spcPts val="0"/>
              </a:spcBef>
              <a:spcAft>
                <a:spcPts val="0"/>
              </a:spcAft>
              <a:buClr>
                <a:srgbClr val="FFFFFF"/>
              </a:buClr>
              <a:buSzPts val="4800"/>
              <a:buFont typeface="Arial"/>
              <a:buNone/>
              <a:defRPr sz="6400" b="1">
                <a:solidFill>
                  <a:srgbClr val="FFFFFF"/>
                </a:solidFill>
              </a:defRPr>
            </a:lvl4pPr>
            <a:lvl5pPr lvl="4" algn="r" rtl="0">
              <a:spcBef>
                <a:spcPts val="0"/>
              </a:spcBef>
              <a:spcAft>
                <a:spcPts val="0"/>
              </a:spcAft>
              <a:buClr>
                <a:srgbClr val="FFFFFF"/>
              </a:buClr>
              <a:buSzPts val="4800"/>
              <a:buFont typeface="Arial"/>
              <a:buNone/>
              <a:defRPr sz="6400" b="1">
                <a:solidFill>
                  <a:srgbClr val="FFFFFF"/>
                </a:solidFill>
              </a:defRPr>
            </a:lvl5pPr>
            <a:lvl6pPr lvl="5" algn="r" rtl="0">
              <a:spcBef>
                <a:spcPts val="0"/>
              </a:spcBef>
              <a:spcAft>
                <a:spcPts val="0"/>
              </a:spcAft>
              <a:buClr>
                <a:srgbClr val="FFFFFF"/>
              </a:buClr>
              <a:buSzPts val="4800"/>
              <a:buFont typeface="Arial"/>
              <a:buNone/>
              <a:defRPr sz="6400" b="1">
                <a:solidFill>
                  <a:srgbClr val="FFFFFF"/>
                </a:solidFill>
              </a:defRPr>
            </a:lvl6pPr>
            <a:lvl7pPr lvl="6" algn="r" rtl="0">
              <a:spcBef>
                <a:spcPts val="0"/>
              </a:spcBef>
              <a:spcAft>
                <a:spcPts val="0"/>
              </a:spcAft>
              <a:buClr>
                <a:srgbClr val="FFFFFF"/>
              </a:buClr>
              <a:buSzPts val="4800"/>
              <a:buFont typeface="Arial"/>
              <a:buNone/>
              <a:defRPr sz="6400" b="1">
                <a:solidFill>
                  <a:srgbClr val="FFFFFF"/>
                </a:solidFill>
              </a:defRPr>
            </a:lvl7pPr>
            <a:lvl8pPr lvl="7" algn="r" rtl="0">
              <a:spcBef>
                <a:spcPts val="0"/>
              </a:spcBef>
              <a:spcAft>
                <a:spcPts val="0"/>
              </a:spcAft>
              <a:buClr>
                <a:srgbClr val="FFFFFF"/>
              </a:buClr>
              <a:buSzPts val="4800"/>
              <a:buFont typeface="Arial"/>
              <a:buNone/>
              <a:defRPr sz="6400" b="1">
                <a:solidFill>
                  <a:srgbClr val="FFFFFF"/>
                </a:solidFill>
              </a:defRPr>
            </a:lvl8pPr>
            <a:lvl9pPr lvl="8" algn="r" rtl="0">
              <a:spcBef>
                <a:spcPts val="0"/>
              </a:spcBef>
              <a:spcAft>
                <a:spcPts val="0"/>
              </a:spcAft>
              <a:buClr>
                <a:srgbClr val="FFFFFF"/>
              </a:buClr>
              <a:buSzPts val="4800"/>
              <a:buFont typeface="Arial"/>
              <a:buNone/>
              <a:defRPr sz="6400" b="1">
                <a:solidFill>
                  <a:srgbClr val="FFFFFF"/>
                </a:solidFill>
              </a:defRPr>
            </a:lvl9pPr>
          </a:lstStyle>
          <a:p>
            <a:endParaRPr/>
          </a:p>
        </p:txBody>
      </p:sp>
      <p:sp>
        <p:nvSpPr>
          <p:cNvPr id="20" name="Google Shape;20;p5"/>
          <p:cNvSpPr txBox="1"/>
          <p:nvPr/>
        </p:nvSpPr>
        <p:spPr>
          <a:xfrm>
            <a:off x="4886652" y="495463"/>
            <a:ext cx="1409600" cy="4708799"/>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chemeClr val="accent1"/>
              </a:buClr>
              <a:buSzPts val="5625"/>
              <a:buFont typeface="Arial"/>
              <a:buNone/>
            </a:pPr>
            <a:r>
              <a:rPr lang="en" sz="29999" b="0" i="0" u="none" strike="noStrike" cap="none">
                <a:solidFill>
                  <a:schemeClr val="accent1"/>
                </a:solidFill>
                <a:latin typeface="Arial"/>
                <a:ea typeface="Arial"/>
                <a:cs typeface="Arial"/>
                <a:sym typeface="Arial"/>
              </a:rPr>
              <a:t>{</a:t>
            </a:r>
            <a:endParaRPr sz="2400"/>
          </a:p>
        </p:txBody>
      </p:sp>
      <p:sp>
        <p:nvSpPr>
          <p:cNvPr id="21" name="Google Shape;21;p5"/>
          <p:cNvSpPr txBox="1">
            <a:spLocks noGrp="1"/>
          </p:cNvSpPr>
          <p:nvPr>
            <p:ph type="subTitle" idx="1"/>
          </p:nvPr>
        </p:nvSpPr>
        <p:spPr>
          <a:xfrm>
            <a:off x="6567901" y="1386533"/>
            <a:ext cx="4785999" cy="36744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0000"/>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2pPr>
            <a:lvl3pPr marR="0" lvl="2"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3pPr>
            <a:lvl4pPr marR="0" lvl="3"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4pPr>
            <a:lvl5pPr marR="0" lvl="4"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5pPr>
            <a:lvl6pPr marR="0" lvl="5"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6pPr>
            <a:lvl7pPr marR="0" lvl="6"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7pPr>
            <a:lvl8pPr marR="0" lvl="7"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8pPr>
            <a:lvl9pPr marR="0" lvl="8" algn="l" rtl="0">
              <a:lnSpc>
                <a:spcPct val="115000"/>
              </a:lnSpc>
              <a:spcBef>
                <a:spcPts val="2133"/>
              </a:spcBef>
              <a:spcAft>
                <a:spcPts val="2133"/>
              </a:spcAft>
              <a:buClr>
                <a:srgbClr val="000000"/>
              </a:buClr>
              <a:buSzPts val="1400"/>
              <a:buFont typeface="Arial"/>
              <a:buNone/>
              <a:defRPr sz="1867" b="1"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55777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52601"/>
            <a:ext cx="12192000" cy="2058247"/>
          </a:xfrm>
          <a:custGeom>
            <a:avLst/>
            <a:gdLst/>
            <a:ahLst/>
            <a:cxnLst/>
            <a:rect l="l" t="t" r="r" b="b"/>
            <a:pathLst>
              <a:path w="9144000" h="1543685">
                <a:moveTo>
                  <a:pt x="0" y="0"/>
                </a:moveTo>
                <a:lnTo>
                  <a:pt x="9144000" y="0"/>
                </a:lnTo>
                <a:lnTo>
                  <a:pt x="9144000" y="1543199"/>
                </a:lnTo>
                <a:lnTo>
                  <a:pt x="0" y="1543199"/>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488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0"/>
                </a:moveTo>
                <a:lnTo>
                  <a:pt x="9144000" y="0"/>
                </a:lnTo>
                <a:lnTo>
                  <a:pt x="9144000" y="5143499"/>
                </a:lnTo>
                <a:lnTo>
                  <a:pt x="0" y="5143499"/>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2849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2000" cy="6858000"/>
          </a:xfrm>
          <a:prstGeom prst="rect">
            <a:avLst/>
          </a:prstGeom>
        </p:spPr>
      </p:pic>
    </p:spTree>
    <p:extLst>
      <p:ext uri="{BB962C8B-B14F-4D97-AF65-F5344CB8AC3E}">
        <p14:creationId xmlns:p14="http://schemas.microsoft.com/office/powerpoint/2010/main" val="3211655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115824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idx="1"/>
          </p:nvPr>
        </p:nvSpPr>
        <p:spPr>
          <a:xfrm>
            <a:off x="304800" y="2209800"/>
            <a:ext cx="11582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2950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29930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115824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sz="half" idx="1"/>
          </p:nvPr>
        </p:nvSpPr>
        <p:spPr>
          <a:xfrm>
            <a:off x="294289" y="2286000"/>
            <a:ext cx="5496911"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2286000"/>
            <a:ext cx="580171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096048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35075"/>
            <a:ext cx="10972800" cy="990600"/>
          </a:xfrm>
        </p:spPr>
        <p:txBody>
          <a:bodyPr/>
          <a:lstStyle>
            <a:lvl1pPr>
              <a:lnSpc>
                <a:spcPts val="3300"/>
              </a:lnSpc>
              <a:defRPr/>
            </a:lvl1pPr>
          </a:lstStyle>
          <a:p>
            <a:r>
              <a:rPr lang="en-US" dirty="0"/>
              <a:t>Click to edit Master title style</a:t>
            </a:r>
          </a:p>
        </p:txBody>
      </p:sp>
      <p:sp>
        <p:nvSpPr>
          <p:cNvPr id="3" name="Text Placeholder 2"/>
          <p:cNvSpPr>
            <a:spLocks noGrp="1"/>
          </p:cNvSpPr>
          <p:nvPr>
            <p:ph type="body" idx="1"/>
          </p:nvPr>
        </p:nvSpPr>
        <p:spPr>
          <a:xfrm>
            <a:off x="609600" y="23431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982912"/>
            <a:ext cx="5386917"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3431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82912"/>
            <a:ext cx="5389033"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71151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300"/>
              </a:lnSpc>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404857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40075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790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pter break bar">
  <p:cSld name="Chapter break bar">
    <p:spTree>
      <p:nvGrpSpPr>
        <p:cNvPr id="1" name="Shape 22"/>
        <p:cNvGrpSpPr/>
        <p:nvPr/>
      </p:nvGrpSpPr>
      <p:grpSpPr>
        <a:xfrm>
          <a:off x="0" y="0"/>
          <a:ext cx="0" cy="0"/>
          <a:chOff x="0" y="0"/>
          <a:chExt cx="0" cy="0"/>
        </a:xfrm>
      </p:grpSpPr>
      <p:sp>
        <p:nvSpPr>
          <p:cNvPr id="23" name="Google Shape;23;p6"/>
          <p:cNvSpPr/>
          <p:nvPr/>
        </p:nvSpPr>
        <p:spPr>
          <a:xfrm>
            <a:off x="0" y="1752600"/>
            <a:ext cx="12192000" cy="2057600"/>
          </a:xfrm>
          <a:prstGeom prst="rect">
            <a:avLst/>
          </a:prstGeom>
          <a:solidFill>
            <a:schemeClr val="accent1"/>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lt1"/>
              </a:solidFill>
              <a:latin typeface="Arial"/>
              <a:ea typeface="Arial"/>
              <a:cs typeface="Arial"/>
              <a:sym typeface="Arial"/>
            </a:endParaRPr>
          </a:p>
        </p:txBody>
      </p:sp>
      <p:sp>
        <p:nvSpPr>
          <p:cNvPr id="24" name="Google Shape;24;p6"/>
          <p:cNvSpPr txBox="1">
            <a:spLocks noGrp="1"/>
          </p:cNvSpPr>
          <p:nvPr>
            <p:ph type="title"/>
          </p:nvPr>
        </p:nvSpPr>
        <p:spPr>
          <a:xfrm>
            <a:off x="509117" y="2133601"/>
            <a:ext cx="10817199" cy="13619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6400" b="1"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3200" b="1">
                <a:solidFill>
                  <a:schemeClr val="dk1"/>
                </a:solidFill>
              </a:defRPr>
            </a:lvl2pPr>
            <a:lvl3pPr marR="0" lvl="2" algn="l" rtl="0">
              <a:spcBef>
                <a:spcPts val="0"/>
              </a:spcBef>
              <a:spcAft>
                <a:spcPts val="0"/>
              </a:spcAft>
              <a:buClr>
                <a:schemeClr val="dk1"/>
              </a:buClr>
              <a:buSzPts val="2400"/>
              <a:buFont typeface="Arial"/>
              <a:buNone/>
              <a:defRPr sz="3200" b="1">
                <a:solidFill>
                  <a:schemeClr val="dk1"/>
                </a:solidFill>
              </a:defRPr>
            </a:lvl3pPr>
            <a:lvl4pPr marR="0" lvl="3" algn="l" rtl="0">
              <a:spcBef>
                <a:spcPts val="0"/>
              </a:spcBef>
              <a:spcAft>
                <a:spcPts val="0"/>
              </a:spcAft>
              <a:buClr>
                <a:schemeClr val="dk1"/>
              </a:buClr>
              <a:buSzPts val="2400"/>
              <a:buFont typeface="Arial"/>
              <a:buNone/>
              <a:defRPr sz="3200" b="1">
                <a:solidFill>
                  <a:schemeClr val="dk1"/>
                </a:solidFill>
              </a:defRPr>
            </a:lvl4pPr>
            <a:lvl5pPr marR="0" lvl="4" algn="l" rtl="0">
              <a:spcBef>
                <a:spcPts val="0"/>
              </a:spcBef>
              <a:spcAft>
                <a:spcPts val="0"/>
              </a:spcAft>
              <a:buClr>
                <a:schemeClr val="dk1"/>
              </a:buClr>
              <a:buSzPts val="2400"/>
              <a:buFont typeface="Arial"/>
              <a:buNone/>
              <a:defRPr sz="3200" b="1">
                <a:solidFill>
                  <a:schemeClr val="dk1"/>
                </a:solidFill>
              </a:defRPr>
            </a:lvl5pPr>
            <a:lvl6pPr marR="0" lvl="5" algn="l" rtl="0">
              <a:spcBef>
                <a:spcPts val="0"/>
              </a:spcBef>
              <a:spcAft>
                <a:spcPts val="0"/>
              </a:spcAft>
              <a:buClr>
                <a:schemeClr val="dk1"/>
              </a:buClr>
              <a:buSzPts val="2400"/>
              <a:buFont typeface="Arial"/>
              <a:buNone/>
              <a:defRPr sz="3200" b="1">
                <a:solidFill>
                  <a:schemeClr val="dk1"/>
                </a:solidFill>
              </a:defRPr>
            </a:lvl6pPr>
            <a:lvl7pPr marR="0" lvl="6" algn="l" rtl="0">
              <a:spcBef>
                <a:spcPts val="0"/>
              </a:spcBef>
              <a:spcAft>
                <a:spcPts val="0"/>
              </a:spcAft>
              <a:buClr>
                <a:schemeClr val="dk1"/>
              </a:buClr>
              <a:buSzPts val="2400"/>
              <a:buFont typeface="Arial"/>
              <a:buNone/>
              <a:defRPr sz="3200" b="1">
                <a:solidFill>
                  <a:schemeClr val="dk1"/>
                </a:solidFill>
              </a:defRPr>
            </a:lvl7pPr>
            <a:lvl8pPr marR="0" lvl="7" algn="l" rtl="0">
              <a:spcBef>
                <a:spcPts val="0"/>
              </a:spcBef>
              <a:spcAft>
                <a:spcPts val="0"/>
              </a:spcAft>
              <a:buClr>
                <a:schemeClr val="dk1"/>
              </a:buClr>
              <a:buSzPts val="2400"/>
              <a:buFont typeface="Arial"/>
              <a:buNone/>
              <a:defRPr sz="3200" b="1">
                <a:solidFill>
                  <a:schemeClr val="dk1"/>
                </a:solidFill>
              </a:defRPr>
            </a:lvl8pPr>
            <a:lvl9pPr marR="0" lvl="8" algn="l" rtl="0">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3132969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615035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63903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65668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52311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52538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83880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39131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28927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182226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0425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25"/>
        <p:cNvGrpSpPr/>
        <p:nvPr/>
      </p:nvGrpSpPr>
      <p:grpSpPr>
        <a:xfrm>
          <a:off x="0" y="0"/>
          <a:ext cx="0" cy="0"/>
          <a:chOff x="0" y="0"/>
          <a:chExt cx="0" cy="0"/>
        </a:xfrm>
      </p:grpSpPr>
      <p:sp>
        <p:nvSpPr>
          <p:cNvPr id="26" name="Google Shape;26;p7"/>
          <p:cNvSpPr/>
          <p:nvPr/>
        </p:nvSpPr>
        <p:spPr>
          <a:xfrm>
            <a:off x="0" y="1752600"/>
            <a:ext cx="12192000" cy="2057600"/>
          </a:xfrm>
          <a:prstGeom prst="rect">
            <a:avLst/>
          </a:prstGeom>
          <a:solidFill>
            <a:schemeClr val="accent2"/>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dk2"/>
              </a:solidFill>
              <a:latin typeface="Arial"/>
              <a:ea typeface="Arial"/>
              <a:cs typeface="Arial"/>
              <a:sym typeface="Arial"/>
            </a:endParaRPr>
          </a:p>
        </p:txBody>
      </p:sp>
      <p:sp>
        <p:nvSpPr>
          <p:cNvPr id="27" name="Google Shape;27;p7"/>
          <p:cNvSpPr txBox="1">
            <a:spLocks noGrp="1"/>
          </p:cNvSpPr>
          <p:nvPr>
            <p:ph type="title"/>
          </p:nvPr>
        </p:nvSpPr>
        <p:spPr>
          <a:xfrm>
            <a:off x="509117" y="2133601"/>
            <a:ext cx="10817199" cy="13619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6400" b="1"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3200" b="1">
                <a:solidFill>
                  <a:schemeClr val="dk1"/>
                </a:solidFill>
              </a:defRPr>
            </a:lvl2pPr>
            <a:lvl3pPr marR="0" lvl="2" algn="l" rtl="0">
              <a:spcBef>
                <a:spcPts val="0"/>
              </a:spcBef>
              <a:spcAft>
                <a:spcPts val="0"/>
              </a:spcAft>
              <a:buClr>
                <a:schemeClr val="dk1"/>
              </a:buClr>
              <a:buSzPts val="2400"/>
              <a:buFont typeface="Arial"/>
              <a:buNone/>
              <a:defRPr sz="3200" b="1">
                <a:solidFill>
                  <a:schemeClr val="dk1"/>
                </a:solidFill>
              </a:defRPr>
            </a:lvl3pPr>
            <a:lvl4pPr marR="0" lvl="3" algn="l" rtl="0">
              <a:spcBef>
                <a:spcPts val="0"/>
              </a:spcBef>
              <a:spcAft>
                <a:spcPts val="0"/>
              </a:spcAft>
              <a:buClr>
                <a:schemeClr val="dk1"/>
              </a:buClr>
              <a:buSzPts val="2400"/>
              <a:buFont typeface="Arial"/>
              <a:buNone/>
              <a:defRPr sz="3200" b="1">
                <a:solidFill>
                  <a:schemeClr val="dk1"/>
                </a:solidFill>
              </a:defRPr>
            </a:lvl4pPr>
            <a:lvl5pPr marR="0" lvl="4" algn="l" rtl="0">
              <a:spcBef>
                <a:spcPts val="0"/>
              </a:spcBef>
              <a:spcAft>
                <a:spcPts val="0"/>
              </a:spcAft>
              <a:buClr>
                <a:schemeClr val="dk1"/>
              </a:buClr>
              <a:buSzPts val="2400"/>
              <a:buFont typeface="Arial"/>
              <a:buNone/>
              <a:defRPr sz="3200" b="1">
                <a:solidFill>
                  <a:schemeClr val="dk1"/>
                </a:solidFill>
              </a:defRPr>
            </a:lvl5pPr>
            <a:lvl6pPr marR="0" lvl="5" algn="l" rtl="0">
              <a:spcBef>
                <a:spcPts val="0"/>
              </a:spcBef>
              <a:spcAft>
                <a:spcPts val="0"/>
              </a:spcAft>
              <a:buClr>
                <a:schemeClr val="dk1"/>
              </a:buClr>
              <a:buSzPts val="2400"/>
              <a:buFont typeface="Arial"/>
              <a:buNone/>
              <a:defRPr sz="3200" b="1">
                <a:solidFill>
                  <a:schemeClr val="dk1"/>
                </a:solidFill>
              </a:defRPr>
            </a:lvl6pPr>
            <a:lvl7pPr marR="0" lvl="6" algn="l" rtl="0">
              <a:spcBef>
                <a:spcPts val="0"/>
              </a:spcBef>
              <a:spcAft>
                <a:spcPts val="0"/>
              </a:spcAft>
              <a:buClr>
                <a:schemeClr val="dk1"/>
              </a:buClr>
              <a:buSzPts val="2400"/>
              <a:buFont typeface="Arial"/>
              <a:buNone/>
              <a:defRPr sz="3200" b="1">
                <a:solidFill>
                  <a:schemeClr val="dk1"/>
                </a:solidFill>
              </a:defRPr>
            </a:lvl7pPr>
            <a:lvl8pPr marR="0" lvl="7" algn="l" rtl="0">
              <a:spcBef>
                <a:spcPts val="0"/>
              </a:spcBef>
              <a:spcAft>
                <a:spcPts val="0"/>
              </a:spcAft>
              <a:buClr>
                <a:schemeClr val="dk1"/>
              </a:buClr>
              <a:buSzPts val="2400"/>
              <a:buFont typeface="Arial"/>
              <a:buNone/>
              <a:defRPr sz="3200" b="1">
                <a:solidFill>
                  <a:schemeClr val="dk1"/>
                </a:solidFill>
              </a:defRPr>
            </a:lvl8pPr>
            <a:lvl9pPr marR="0" lvl="8" algn="l" rtl="0">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3452454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066724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6">
            <a:extLst>
              <a:ext uri="{FF2B5EF4-FFF2-40B4-BE49-F238E27FC236}">
                <a16:creationId xmlns:a16="http://schemas.microsoft.com/office/drawing/2014/main" id="{C196CF06-A326-2840-982F-8CE6424E32BF}"/>
              </a:ext>
            </a:extLst>
          </p:cNvPr>
          <p:cNvSpPr txBox="1">
            <a:spLocks noChangeArrowheads="1"/>
          </p:cNvSpPr>
          <p:nvPr userDrawn="1"/>
        </p:nvSpPr>
        <p:spPr bwMode="auto">
          <a:xfrm>
            <a:off x="9448801" y="6324600"/>
            <a:ext cx="2535583"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sz="1400" kern="1200">
                <a:solidFill>
                  <a:schemeClr val="tx1"/>
                </a:solidFill>
                <a:latin typeface="Arial" charset="0"/>
                <a:ea typeface="ＭＳ Ｐゴシック" pitchFamily="48" charset="-128"/>
                <a:cs typeface="+mn-cs"/>
              </a:defRPr>
            </a:lvl1pPr>
            <a:lvl2pPr marL="4572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2pPr>
            <a:lvl3pPr marL="9144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3pPr>
            <a:lvl4pPr marL="13716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4pPr>
            <a:lvl5pPr marL="18288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5pPr>
            <a:lvl6pPr marL="2286000" algn="l" defTabSz="914400" rtl="0" eaLnBrk="1" latinLnBrk="0" hangingPunct="1">
              <a:defRPr sz="2000" kern="1200">
                <a:solidFill>
                  <a:schemeClr val="tx1"/>
                </a:solidFill>
                <a:latin typeface="Arial" charset="0"/>
                <a:ea typeface="ＭＳ Ｐゴシック" pitchFamily="48" charset="-128"/>
                <a:cs typeface="+mn-cs"/>
              </a:defRPr>
            </a:lvl6pPr>
            <a:lvl7pPr marL="2743200" algn="l" defTabSz="914400" rtl="0" eaLnBrk="1" latinLnBrk="0" hangingPunct="1">
              <a:defRPr sz="2000" kern="1200">
                <a:solidFill>
                  <a:schemeClr val="tx1"/>
                </a:solidFill>
                <a:latin typeface="Arial" charset="0"/>
                <a:ea typeface="ＭＳ Ｐゴシック" pitchFamily="48" charset="-128"/>
                <a:cs typeface="+mn-cs"/>
              </a:defRPr>
            </a:lvl7pPr>
            <a:lvl8pPr marL="3200400" algn="l" defTabSz="914400" rtl="0" eaLnBrk="1" latinLnBrk="0" hangingPunct="1">
              <a:defRPr sz="2000" kern="1200">
                <a:solidFill>
                  <a:schemeClr val="tx1"/>
                </a:solidFill>
                <a:latin typeface="Arial" charset="0"/>
                <a:ea typeface="ＭＳ Ｐゴシック" pitchFamily="48" charset="-128"/>
                <a:cs typeface="+mn-cs"/>
              </a:defRPr>
            </a:lvl8pPr>
            <a:lvl9pPr marL="3657600" algn="l" defTabSz="914400" rtl="0" eaLnBrk="1" latinLnBrk="0" hangingPunct="1">
              <a:defRPr sz="2000" kern="1200">
                <a:solidFill>
                  <a:schemeClr val="tx1"/>
                </a:solidFill>
                <a:latin typeface="Arial" charset="0"/>
                <a:ea typeface="ＭＳ Ｐゴシック" pitchFamily="48"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Marzo</a:t>
            </a:r>
            <a:r>
              <a:rPr kumimoji="0" lang="en-US" altLang="en-US" sz="24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 2020</a:t>
            </a:r>
          </a:p>
        </p:txBody>
      </p:sp>
    </p:spTree>
    <p:extLst>
      <p:ext uri="{BB962C8B-B14F-4D97-AF65-F5344CB8AC3E}">
        <p14:creationId xmlns:p14="http://schemas.microsoft.com/office/powerpoint/2010/main" val="784454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819857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61514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199568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4575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35798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29786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7697914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56615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30" name="Google Shape;30;p8"/>
          <p:cNvSpPr txBox="1">
            <a:spLocks noGrp="1"/>
          </p:cNvSpPr>
          <p:nvPr>
            <p:ph type="body" idx="1"/>
          </p:nvPr>
        </p:nvSpPr>
        <p:spPr>
          <a:xfrm>
            <a:off x="8287334" y="1550701"/>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31" name="Google Shape;31;p8"/>
          <p:cNvSpPr txBox="1">
            <a:spLocks noGrp="1"/>
          </p:cNvSpPr>
          <p:nvPr>
            <p:ph type="body" idx="2"/>
          </p:nvPr>
        </p:nvSpPr>
        <p:spPr>
          <a:xfrm>
            <a:off x="4366067" y="157955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32" name="Google Shape;32;p8"/>
          <p:cNvSpPr txBox="1">
            <a:spLocks noGrp="1"/>
          </p:cNvSpPr>
          <p:nvPr>
            <p:ph type="body" idx="3"/>
          </p:nvPr>
        </p:nvSpPr>
        <p:spPr>
          <a:xfrm>
            <a:off x="540501" y="160643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3604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522212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75497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33926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119809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6891183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3165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37410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7277768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630646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51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35" name="Google Shape;35;p9"/>
          <p:cNvSpPr txBox="1">
            <a:spLocks noGrp="1"/>
          </p:cNvSpPr>
          <p:nvPr>
            <p:ph type="body" idx="1"/>
          </p:nvPr>
        </p:nvSpPr>
        <p:spPr>
          <a:xfrm>
            <a:off x="415596" y="1606434"/>
            <a:ext cx="10427200"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9639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10"/>
          <p:cNvSpPr/>
          <p:nvPr/>
        </p:nvSpPr>
        <p:spPr>
          <a:xfrm>
            <a:off x="6096000" y="-179533"/>
            <a:ext cx="6096000" cy="7037199"/>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10"/>
          <p:cNvSpPr txBox="1">
            <a:spLocks noGrp="1"/>
          </p:cNvSpPr>
          <p:nvPr>
            <p:ph type="title"/>
          </p:nvPr>
        </p:nvSpPr>
        <p:spPr>
          <a:xfrm>
            <a:off x="354001" y="1644233"/>
            <a:ext cx="5393599" cy="1976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4200"/>
              <a:buFont typeface="Arial"/>
              <a:buNone/>
              <a:defRPr sz="5600"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5600" b="1">
                <a:solidFill>
                  <a:schemeClr val="dk1"/>
                </a:solidFill>
              </a:defRPr>
            </a:lvl2pPr>
            <a:lvl3pPr lvl="2" algn="ctr">
              <a:spcBef>
                <a:spcPts val="0"/>
              </a:spcBef>
              <a:spcAft>
                <a:spcPts val="0"/>
              </a:spcAft>
              <a:buClr>
                <a:schemeClr val="dk1"/>
              </a:buClr>
              <a:buSzPts val="4200"/>
              <a:buFont typeface="Arial"/>
              <a:buNone/>
              <a:defRPr sz="5600" b="1">
                <a:solidFill>
                  <a:schemeClr val="dk1"/>
                </a:solidFill>
              </a:defRPr>
            </a:lvl3pPr>
            <a:lvl4pPr lvl="3" algn="ctr">
              <a:spcBef>
                <a:spcPts val="0"/>
              </a:spcBef>
              <a:spcAft>
                <a:spcPts val="0"/>
              </a:spcAft>
              <a:buClr>
                <a:schemeClr val="dk1"/>
              </a:buClr>
              <a:buSzPts val="4200"/>
              <a:buFont typeface="Arial"/>
              <a:buNone/>
              <a:defRPr sz="5600" b="1">
                <a:solidFill>
                  <a:schemeClr val="dk1"/>
                </a:solidFill>
              </a:defRPr>
            </a:lvl4pPr>
            <a:lvl5pPr lvl="4" algn="ctr">
              <a:spcBef>
                <a:spcPts val="0"/>
              </a:spcBef>
              <a:spcAft>
                <a:spcPts val="0"/>
              </a:spcAft>
              <a:buClr>
                <a:schemeClr val="dk1"/>
              </a:buClr>
              <a:buSzPts val="4200"/>
              <a:buFont typeface="Arial"/>
              <a:buNone/>
              <a:defRPr sz="5600" b="1">
                <a:solidFill>
                  <a:schemeClr val="dk1"/>
                </a:solidFill>
              </a:defRPr>
            </a:lvl5pPr>
            <a:lvl6pPr lvl="5" algn="ctr">
              <a:spcBef>
                <a:spcPts val="0"/>
              </a:spcBef>
              <a:spcAft>
                <a:spcPts val="0"/>
              </a:spcAft>
              <a:buClr>
                <a:schemeClr val="dk1"/>
              </a:buClr>
              <a:buSzPts val="4200"/>
              <a:buFont typeface="Arial"/>
              <a:buNone/>
              <a:defRPr sz="5600" b="1">
                <a:solidFill>
                  <a:schemeClr val="dk1"/>
                </a:solidFill>
              </a:defRPr>
            </a:lvl6pPr>
            <a:lvl7pPr lvl="6" algn="ctr">
              <a:spcBef>
                <a:spcPts val="0"/>
              </a:spcBef>
              <a:spcAft>
                <a:spcPts val="0"/>
              </a:spcAft>
              <a:buClr>
                <a:schemeClr val="dk1"/>
              </a:buClr>
              <a:buSzPts val="4200"/>
              <a:buFont typeface="Arial"/>
              <a:buNone/>
              <a:defRPr sz="5600" b="1">
                <a:solidFill>
                  <a:schemeClr val="dk1"/>
                </a:solidFill>
              </a:defRPr>
            </a:lvl7pPr>
            <a:lvl8pPr lvl="7" algn="ctr">
              <a:spcBef>
                <a:spcPts val="0"/>
              </a:spcBef>
              <a:spcAft>
                <a:spcPts val="0"/>
              </a:spcAft>
              <a:buClr>
                <a:schemeClr val="dk1"/>
              </a:buClr>
              <a:buSzPts val="4200"/>
              <a:buFont typeface="Arial"/>
              <a:buNone/>
              <a:defRPr sz="5600" b="1">
                <a:solidFill>
                  <a:schemeClr val="dk1"/>
                </a:solidFill>
              </a:defRPr>
            </a:lvl8pPr>
            <a:lvl9pPr lvl="8" algn="ctr">
              <a:spcBef>
                <a:spcPts val="0"/>
              </a:spcBef>
              <a:spcAft>
                <a:spcPts val="0"/>
              </a:spcAft>
              <a:buClr>
                <a:schemeClr val="dk1"/>
              </a:buClr>
              <a:buSzPts val="4200"/>
              <a:buFont typeface="Arial"/>
              <a:buNone/>
              <a:defRPr sz="5600" b="1">
                <a:solidFill>
                  <a:schemeClr val="dk1"/>
                </a:solidFill>
              </a:defRPr>
            </a:lvl9pPr>
          </a:lstStyle>
          <a:p>
            <a:endParaRPr/>
          </a:p>
        </p:txBody>
      </p:sp>
      <p:sp>
        <p:nvSpPr>
          <p:cNvPr id="39" name="Google Shape;39;p10"/>
          <p:cNvSpPr txBox="1">
            <a:spLocks noGrp="1"/>
          </p:cNvSpPr>
          <p:nvPr>
            <p:ph type="subTitle" idx="1"/>
          </p:nvPr>
        </p:nvSpPr>
        <p:spPr>
          <a:xfrm>
            <a:off x="354001" y="3737433"/>
            <a:ext cx="5393599" cy="164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40" name="Google Shape;40;p10"/>
          <p:cNvSpPr txBox="1">
            <a:spLocks noGrp="1"/>
          </p:cNvSpPr>
          <p:nvPr>
            <p:ph type="body" idx="2"/>
          </p:nvPr>
        </p:nvSpPr>
        <p:spPr>
          <a:xfrm>
            <a:off x="6586000" y="965434"/>
            <a:ext cx="5116000" cy="4926799"/>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15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6016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jp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3.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5.jp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image" Target="../media/image7.jp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b="1">
                <a:solidFill>
                  <a:schemeClr val="dk1"/>
                </a:solidFill>
              </a:defRPr>
            </a:lvl2pPr>
            <a:lvl3pPr lvl="2">
              <a:spcBef>
                <a:spcPts val="0"/>
              </a:spcBef>
              <a:spcAft>
                <a:spcPts val="0"/>
              </a:spcAft>
              <a:buClr>
                <a:schemeClr val="dk1"/>
              </a:buClr>
              <a:buSzPts val="2800"/>
              <a:buFont typeface="Arial"/>
              <a:buNone/>
              <a:defRPr sz="2800" b="1">
                <a:solidFill>
                  <a:schemeClr val="dk1"/>
                </a:solidFill>
              </a:defRPr>
            </a:lvl3pPr>
            <a:lvl4pPr lvl="3">
              <a:spcBef>
                <a:spcPts val="0"/>
              </a:spcBef>
              <a:spcAft>
                <a:spcPts val="0"/>
              </a:spcAft>
              <a:buClr>
                <a:schemeClr val="dk1"/>
              </a:buClr>
              <a:buSzPts val="2800"/>
              <a:buFont typeface="Arial"/>
              <a:buNone/>
              <a:defRPr sz="2800" b="1">
                <a:solidFill>
                  <a:schemeClr val="dk1"/>
                </a:solidFill>
              </a:defRPr>
            </a:lvl4pPr>
            <a:lvl5pPr lvl="4">
              <a:spcBef>
                <a:spcPts val="0"/>
              </a:spcBef>
              <a:spcAft>
                <a:spcPts val="0"/>
              </a:spcAft>
              <a:buClr>
                <a:schemeClr val="dk1"/>
              </a:buClr>
              <a:buSzPts val="2800"/>
              <a:buFont typeface="Arial"/>
              <a:buNone/>
              <a:defRPr sz="2800" b="1">
                <a:solidFill>
                  <a:schemeClr val="dk1"/>
                </a:solidFill>
              </a:defRPr>
            </a:lvl5pPr>
            <a:lvl6pPr lvl="5">
              <a:spcBef>
                <a:spcPts val="0"/>
              </a:spcBef>
              <a:spcAft>
                <a:spcPts val="0"/>
              </a:spcAft>
              <a:buClr>
                <a:schemeClr val="dk1"/>
              </a:buClr>
              <a:buSzPts val="2800"/>
              <a:buFont typeface="Arial"/>
              <a:buNone/>
              <a:defRPr sz="2800" b="1">
                <a:solidFill>
                  <a:schemeClr val="dk1"/>
                </a:solidFill>
              </a:defRPr>
            </a:lvl6pPr>
            <a:lvl7pPr lvl="6">
              <a:spcBef>
                <a:spcPts val="0"/>
              </a:spcBef>
              <a:spcAft>
                <a:spcPts val="0"/>
              </a:spcAft>
              <a:buClr>
                <a:schemeClr val="dk1"/>
              </a:buClr>
              <a:buSzPts val="2800"/>
              <a:buFont typeface="Arial"/>
              <a:buNone/>
              <a:defRPr sz="2800" b="1">
                <a:solidFill>
                  <a:schemeClr val="dk1"/>
                </a:solidFill>
              </a:defRPr>
            </a:lvl7pPr>
            <a:lvl8pPr lvl="7">
              <a:spcBef>
                <a:spcPts val="0"/>
              </a:spcBef>
              <a:spcAft>
                <a:spcPts val="0"/>
              </a:spcAft>
              <a:buClr>
                <a:schemeClr val="dk1"/>
              </a:buClr>
              <a:buSzPts val="2800"/>
              <a:buFont typeface="Arial"/>
              <a:buNone/>
              <a:defRPr sz="2800" b="1">
                <a:solidFill>
                  <a:schemeClr val="dk1"/>
                </a:solidFill>
              </a:defRPr>
            </a:lvl8pPr>
            <a:lvl9pPr lvl="8">
              <a:spcBef>
                <a:spcPts val="0"/>
              </a:spcBef>
              <a:spcAft>
                <a:spcPts val="0"/>
              </a:spcAft>
              <a:buClr>
                <a:schemeClr val="dk1"/>
              </a:buClr>
              <a:buSzPts val="2800"/>
              <a:buFont typeface="Arial"/>
              <a:buNone/>
              <a:defRPr sz="2800" b="1">
                <a:solidFill>
                  <a:schemeClr val="dk1"/>
                </a:solidFill>
              </a:defRPr>
            </a:lvl9pPr>
          </a:lstStyle>
          <a:p>
            <a:endParaRPr/>
          </a:p>
        </p:txBody>
      </p:sp>
      <p:sp>
        <p:nvSpPr>
          <p:cNvPr id="7" name="Google Shape;7;p1"/>
          <p:cNvSpPr txBox="1">
            <a:spLocks noGrp="1"/>
          </p:cNvSpPr>
          <p:nvPr>
            <p:ph type="body" idx="1"/>
          </p:nvPr>
        </p:nvSpPr>
        <p:spPr>
          <a:xfrm>
            <a:off x="415601" y="1536633"/>
            <a:ext cx="11360799" cy="4555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441985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1430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0574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233448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hdr="0" ftr="0" dt="0"/>
  <p:txStyles>
    <p:titleStyle>
      <a:lvl1pPr algn="l" rtl="0" fontAlgn="base">
        <a:spcBef>
          <a:spcPct val="0"/>
        </a:spcBef>
        <a:spcAft>
          <a:spcPct val="0"/>
        </a:spcAft>
        <a:defRPr sz="3200" b="1">
          <a:solidFill>
            <a:srgbClr val="BF1D40"/>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BF1D40"/>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BF1D40"/>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BF1D40"/>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
            <a:ext cx="12192000" cy="1515533"/>
          </a:xfrm>
          <a:custGeom>
            <a:avLst/>
            <a:gdLst/>
            <a:ahLst/>
            <a:cxnLst/>
            <a:rect l="l" t="t" r="r" b="b"/>
            <a:pathLst>
              <a:path w="9144000" h="1136650">
                <a:moveTo>
                  <a:pt x="0" y="0"/>
                </a:moveTo>
                <a:lnTo>
                  <a:pt x="9144000" y="0"/>
                </a:lnTo>
                <a:lnTo>
                  <a:pt x="9144000" y="1136467"/>
                </a:lnTo>
                <a:lnTo>
                  <a:pt x="0" y="1136467"/>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title"/>
          </p:nvPr>
        </p:nvSpPr>
        <p:spPr>
          <a:xfrm>
            <a:off x="614081" y="1967652"/>
            <a:ext cx="10963835"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452121" y="1834896"/>
            <a:ext cx="11287759"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58788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2954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2098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7967480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hdr="0" ftr="0" dt="0"/>
  <p:txStyles>
    <p:titleStyle>
      <a:lvl1pPr algn="l" rtl="0" fontAlgn="base">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5F852B"/>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5F852B"/>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5F852B"/>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1430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0574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2096549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hdr="0" ftr="0" dt="0"/>
  <p:txStyles>
    <p:titleStyle>
      <a:lvl1pPr algn="l" rtl="0" fontAlgn="base">
        <a:spcBef>
          <a:spcPct val="0"/>
        </a:spcBef>
        <a:spcAft>
          <a:spcPct val="0"/>
        </a:spcAft>
        <a:defRPr sz="3200" b="1">
          <a:solidFill>
            <a:srgbClr val="BF1D40"/>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BF1D40"/>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BF1D40"/>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BF1D40"/>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4.xml"/><Relationship Id="rId5" Type="http://schemas.openxmlformats.org/officeDocument/2006/relationships/image" Target="../media/image26.emf"/><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2.xml"/><Relationship Id="rId4" Type="http://schemas.openxmlformats.org/officeDocument/2006/relationships/hyperlink" Target="https://www.osha.gov/pls/oshaweb/owadisp.show_document?p_id=9777&amp;p_table=STANDARD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62.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38.xml"/><Relationship Id="rId5" Type="http://schemas.openxmlformats.org/officeDocument/2006/relationships/image" Target="../media/image57.jpg"/><Relationship Id="rId4"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62.xml"/><Relationship Id="rId5" Type="http://schemas.openxmlformats.org/officeDocument/2006/relationships/hyperlink" Target="https://www.cdc.gov/coronavirus/2019-ncov/hcp/disposition-in-home-patients.html" TargetMode="External"/><Relationship Id="rId4" Type="http://schemas.openxmlformats.org/officeDocument/2006/relationships/hyperlink" Target="https://www.cdc.gov/coronavirus/2019-ncov/community/organizations/cleaning-disinfection.html"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2.xml"/><Relationship Id="rId1" Type="http://schemas.openxmlformats.org/officeDocument/2006/relationships/video" Target="https://www.youtube.com/embed/t0aP2XdcFk4?feature=oembed" TargetMode="External"/><Relationship Id="rId5" Type="http://schemas.openxmlformats.org/officeDocument/2006/relationships/image" Target="../media/image62.jpe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3.png"/><Relationship Id="rId5" Type="http://schemas.openxmlformats.org/officeDocument/2006/relationships/hyperlink" Target="https://www.cdc.gov/coronavirus/2019-ncov/community/tribal/index.html" TargetMode="External"/><Relationship Id="rId4"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6.xml"/><Relationship Id="rId1" Type="http://schemas.openxmlformats.org/officeDocument/2006/relationships/slideLayout" Target="../slideLayouts/slideLayout62.xml"/><Relationship Id="rId4" Type="http://schemas.openxmlformats.org/officeDocument/2006/relationships/image" Target="../media/image71.jp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62.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62.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8" Type="http://schemas.openxmlformats.org/officeDocument/2006/relationships/hyperlink" Target="http://www.cdc.gov/NIOSH/" TargetMode="External"/><Relationship Id="rId3" Type="http://schemas.openxmlformats.org/officeDocument/2006/relationships/slideLayout" Target="../slideLayouts/slideLayout62.xml"/><Relationship Id="rId7" Type="http://schemas.openxmlformats.org/officeDocument/2006/relationships/hyperlink" Target="http://www.who.int/en/"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osha.gov/" TargetMode="External"/><Relationship Id="rId11" Type="http://schemas.openxmlformats.org/officeDocument/2006/relationships/image" Target="../media/image76.png"/><Relationship Id="rId5" Type="http://schemas.openxmlformats.org/officeDocument/2006/relationships/hyperlink" Target="http://www.cdc.gov/" TargetMode="External"/><Relationship Id="rId10" Type="http://schemas.openxmlformats.org/officeDocument/2006/relationships/hyperlink" Target="file:///E:\Grants\COVID-19\NIEHS%20files\Return%20to%20work%20workplace_covid_19_checklist_051120_508.pdf" TargetMode="External"/><Relationship Id="rId4" Type="http://schemas.openxmlformats.org/officeDocument/2006/relationships/hyperlink" Target="http://www/" TargetMode="External"/><Relationship Id="rId9" Type="http://schemas.openxmlformats.org/officeDocument/2006/relationships/hyperlink" Target="https://tools.niehs.nih.gov/wetp/index.cfm?id=255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hyperlink" Target="https://www.cdc.gov/coronavirus/2019-ncov/index.html"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itcaonline.com/" TargetMode="External"/><Relationship Id="rId3" Type="http://schemas.openxmlformats.org/officeDocument/2006/relationships/hyperlink" Target="https://www.fda.gov/food/food-safety-during-emergencies/best-practices-retail-food-stores-restaurants-and-food-pick-updelivery-services-during-covid-19" TargetMode="External"/><Relationship Id="rId7" Type="http://schemas.openxmlformats.org/officeDocument/2006/relationships/hyperlink" Target="http://www.azpha.org/" TargetMode="External"/><Relationship Id="rId2" Type="http://schemas.openxmlformats.org/officeDocument/2006/relationships/notesSlide" Target="../notesSlides/notesSlide69.xml"/><Relationship Id="rId1" Type="http://schemas.openxmlformats.org/officeDocument/2006/relationships/slideLayout" Target="../slideLayouts/slideLayout62.xml"/><Relationship Id="rId6" Type="http://schemas.openxmlformats.org/officeDocument/2006/relationships/hyperlink" Target="https://www.azagc.org/" TargetMode="External"/><Relationship Id="rId5" Type="http://schemas.openxmlformats.org/officeDocument/2006/relationships/hyperlink" Target="https://www.azica.gov/divisions/adosh" TargetMode="External"/><Relationship Id="rId4" Type="http://schemas.openxmlformats.org/officeDocument/2006/relationships/hyperlink" Target="https://www.azdhs.gov/preparedness/epidemiology-disease-control/infectious-disease-epidemiology/index.php#novel-coronavirus-home" TargetMode="External"/><Relationship Id="rId9" Type="http://schemas.openxmlformats.org/officeDocument/2006/relationships/hyperlink" Target="https://cfo.asu.edu/biosafety-progra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415598" y="364843"/>
            <a:ext cx="11360799" cy="763599"/>
          </a:xfrm>
          <a:prstGeom prst="rect">
            <a:avLst/>
          </a:prstGeom>
          <a:noFill/>
          <a:ln>
            <a:noFill/>
          </a:ln>
        </p:spPr>
        <p:txBody>
          <a:bodyPr spcFirstLastPara="1" wrap="square" lIns="121900" tIns="121900" rIns="121900" bIns="121900" anchor="t" anchorCtr="0">
            <a:noAutofit/>
          </a:bodyPr>
          <a:lstStyle/>
          <a:p>
            <a:pPr>
              <a:buSzPts val="1800"/>
            </a:pPr>
            <a:r>
              <a:rPr lang="es-ES" sz="4800" dirty="0"/>
              <a:t>Capacitación sobre seguridad en el lugar de trabajo COVID-19 </a:t>
            </a:r>
            <a:endParaRPr sz="4800" dirty="0"/>
          </a:p>
        </p:txBody>
      </p:sp>
      <p:sp>
        <p:nvSpPr>
          <p:cNvPr id="127" name="Google Shape;127;p36"/>
          <p:cNvSpPr txBox="1">
            <a:spLocks noGrp="1"/>
          </p:cNvSpPr>
          <p:nvPr>
            <p:ph type="subTitle" idx="1"/>
          </p:nvPr>
        </p:nvSpPr>
        <p:spPr>
          <a:xfrm>
            <a:off x="651233" y="1989346"/>
            <a:ext cx="10011600" cy="476000"/>
          </a:xfrm>
          <a:prstGeom prst="rect">
            <a:avLst/>
          </a:prstGeom>
          <a:noFill/>
          <a:ln>
            <a:noFill/>
          </a:ln>
        </p:spPr>
        <p:txBody>
          <a:bodyPr spcFirstLastPara="1" wrap="square" lIns="121900" tIns="121900" rIns="121900" bIns="121900" anchor="b" anchorCtr="0">
            <a:noAutofit/>
          </a:bodyPr>
          <a:lstStyle/>
          <a:p>
            <a:pPr marL="0" indent="0">
              <a:buSzPts val="350"/>
            </a:pPr>
            <a:br>
              <a:rPr lang="es-ES" dirty="0">
                <a:highlight>
                  <a:srgbClr val="FFC000"/>
                </a:highlight>
              </a:rPr>
            </a:br>
            <a:r>
              <a:rPr lang="es-ES" dirty="0">
                <a:highlight>
                  <a:srgbClr val="FFC000"/>
                </a:highlight>
              </a:rPr>
              <a:t>Para propietarios y empleados de pequeñas empresas; Verano 2020</a:t>
            </a:r>
            <a:endParaRPr dirty="0"/>
          </a:p>
        </p:txBody>
      </p:sp>
      <p:sp>
        <p:nvSpPr>
          <p:cNvPr id="3" name="TextBox 2">
            <a:extLst>
              <a:ext uri="{FF2B5EF4-FFF2-40B4-BE49-F238E27FC236}">
                <a16:creationId xmlns:a16="http://schemas.microsoft.com/office/drawing/2014/main" id="{90BA750A-4D4C-094D-A837-E6AC52443E8A}"/>
              </a:ext>
            </a:extLst>
          </p:cNvPr>
          <p:cNvSpPr txBox="1"/>
          <p:nvPr/>
        </p:nvSpPr>
        <p:spPr>
          <a:xfrm>
            <a:off x="7304868" y="5445073"/>
            <a:ext cx="4014296" cy="1077026"/>
          </a:xfrm>
          <a:prstGeom prst="rect">
            <a:avLst/>
          </a:prstGeom>
          <a:noFill/>
        </p:spPr>
        <p:txBody>
          <a:bodyPr wrap="square" rtlCol="0">
            <a:spAutoFit/>
          </a:bodyPr>
          <a:lstStyle/>
          <a:p>
            <a:pPr defTabSz="1219170">
              <a:buClr>
                <a:srgbClr val="000000"/>
              </a:buClr>
            </a:pPr>
            <a:r>
              <a:rPr lang="en-US" sz="2133" b="1" kern="0" dirty="0">
                <a:solidFill>
                  <a:srgbClr val="951D40"/>
                </a:solidFill>
                <a:latin typeface="Arial"/>
                <a:cs typeface="Arial"/>
                <a:sym typeface="Arial"/>
              </a:rPr>
              <a:t>The Polytechnic School</a:t>
            </a:r>
            <a:br>
              <a:rPr lang="en-US" sz="2133" b="1" kern="0" dirty="0">
                <a:solidFill>
                  <a:srgbClr val="951D40"/>
                </a:solidFill>
                <a:latin typeface="Arial"/>
                <a:cs typeface="Arial"/>
                <a:sym typeface="Arial"/>
              </a:rPr>
            </a:br>
            <a:r>
              <a:rPr lang="en-US" sz="2133" b="1" kern="0" dirty="0">
                <a:solidFill>
                  <a:srgbClr val="951D40"/>
                </a:solidFill>
                <a:latin typeface="Arial"/>
                <a:cs typeface="Arial"/>
                <a:sym typeface="Arial"/>
              </a:rPr>
              <a:t>Environmental &amp; Resource Management  Program</a:t>
            </a:r>
          </a:p>
        </p:txBody>
      </p:sp>
      <p:pic>
        <p:nvPicPr>
          <p:cNvPr id="4" name="Picture 3" descr="Source: CDC">
            <a:extLst>
              <a:ext uri="{FF2B5EF4-FFF2-40B4-BE49-F238E27FC236}">
                <a16:creationId xmlns:a16="http://schemas.microsoft.com/office/drawing/2014/main" id="{7BF11386-4AB1-400F-9983-5B6C90570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703" y="2524361"/>
            <a:ext cx="3604453" cy="2029535"/>
          </a:xfrm>
          <a:prstGeom prst="rect">
            <a:avLst/>
          </a:prstGeom>
        </p:spPr>
      </p:pic>
      <p:sp>
        <p:nvSpPr>
          <p:cNvPr id="5" name="TextBox 4">
            <a:extLst>
              <a:ext uri="{FF2B5EF4-FFF2-40B4-BE49-F238E27FC236}">
                <a16:creationId xmlns:a16="http://schemas.microsoft.com/office/drawing/2014/main" id="{05647B39-313D-4309-A4CD-41B8225ACC87}"/>
              </a:ext>
            </a:extLst>
          </p:cNvPr>
          <p:cNvSpPr txBox="1"/>
          <p:nvPr/>
        </p:nvSpPr>
        <p:spPr>
          <a:xfrm>
            <a:off x="5388112" y="4677125"/>
            <a:ext cx="1274708" cy="369332"/>
          </a:xfrm>
          <a:prstGeom prst="rect">
            <a:avLst/>
          </a:prstGeom>
          <a:noFill/>
        </p:spPr>
        <p:txBody>
          <a:bodyPr wrap="none" rtlCol="0">
            <a:spAutoFit/>
          </a:bodyPr>
          <a:lstStyle/>
          <a:p>
            <a:r>
              <a:rPr lang="en-US" dirty="0" err="1"/>
              <a:t>Foto</a:t>
            </a:r>
            <a:r>
              <a:rPr lang="en-US" dirty="0"/>
              <a:t>: CDC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Transmisión</a:t>
            </a:r>
            <a:endParaRPr dirty="0"/>
          </a:p>
        </p:txBody>
      </p:sp>
      <p:sp>
        <p:nvSpPr>
          <p:cNvPr id="185" name="Google Shape;185;p46"/>
          <p:cNvSpPr txBox="1">
            <a:spLocks noGrp="1"/>
          </p:cNvSpPr>
          <p:nvPr>
            <p:ph type="body" idx="1"/>
          </p:nvPr>
        </p:nvSpPr>
        <p:spPr>
          <a:xfrm>
            <a:off x="341172" y="670309"/>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endParaRPr lang="es-ES" sz="2400" dirty="0">
              <a:solidFill>
                <a:schemeClr val="dk1"/>
              </a:solidFill>
            </a:endParaRPr>
          </a:p>
          <a:p>
            <a:pPr indent="-457189">
              <a:buClr>
                <a:schemeClr val="dk1"/>
              </a:buClr>
              <a:buSzPts val="1800"/>
              <a:buFont typeface="Arial"/>
              <a:buChar char="●"/>
            </a:pPr>
            <a:r>
              <a:rPr lang="es-ES" sz="2400" dirty="0">
                <a:solidFill>
                  <a:schemeClr val="dk1"/>
                </a:solidFill>
              </a:rPr>
              <a:t>Las gotas se depositan en las superficies dentro de unos pocos pies, contaminando las superficies.</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s-ES" sz="2400" dirty="0">
                <a:solidFill>
                  <a:schemeClr val="dk1"/>
                </a:solidFill>
              </a:rPr>
              <a:t>Las gotas pueden entrar en contacto con los ojos, la nariz y la boca de una persona no infectada que se encuentra a menos de seis pies de la persona infectada</a:t>
            </a:r>
            <a:r>
              <a:rPr lang="en-US" sz="2400" dirty="0">
                <a:solidFill>
                  <a:schemeClr val="dk1"/>
                </a:solidFill>
              </a:rPr>
              <a:t>.</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s-ES" sz="2400" dirty="0">
                <a:solidFill>
                  <a:schemeClr val="dk1"/>
                </a:solidFill>
              </a:rPr>
              <a:t>Los aerosoles que contienen el virus pueden permanecer suspendidos en el aire durante horas y viajar más de 20 pies</a:t>
            </a:r>
            <a:r>
              <a:rPr lang="en-US" sz="2400" dirty="0">
                <a:solidFill>
                  <a:schemeClr val="dk1"/>
                </a:solidFill>
              </a:rPr>
              <a:t>.</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s-ES" sz="2400" dirty="0">
                <a:solidFill>
                  <a:schemeClr val="dk1"/>
                </a:solidFill>
              </a:rPr>
              <a:t>Algunos aerosoles tienen menos de 2.5 micras y se pueden inhalar profundamente en los pulmones.</a:t>
            </a:r>
            <a:endParaRPr dirty="0"/>
          </a:p>
        </p:txBody>
      </p:sp>
    </p:spTree>
    <p:extLst>
      <p:ext uri="{BB962C8B-B14F-4D97-AF65-F5344CB8AC3E}">
        <p14:creationId xmlns:p14="http://schemas.microsoft.com/office/powerpoint/2010/main" val="1952260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671BD0-5C77-4016-96B4-6CFC901D1AE5}"/>
              </a:ext>
            </a:extLst>
          </p:cNvPr>
          <p:cNvSpPr>
            <a:spLocks noGrp="1"/>
          </p:cNvSpPr>
          <p:nvPr>
            <p:ph type="title"/>
          </p:nvPr>
        </p:nvSpPr>
        <p:spPr/>
        <p:txBody>
          <a:bodyPr/>
          <a:lstStyle/>
          <a:p>
            <a:r>
              <a:rPr lang="es-ES" dirty="0"/>
              <a:t>Periodo de incubación</a:t>
            </a:r>
          </a:p>
        </p:txBody>
      </p:sp>
      <p:sp>
        <p:nvSpPr>
          <p:cNvPr id="6" name="Content Placeholder 5">
            <a:extLst>
              <a:ext uri="{FF2B5EF4-FFF2-40B4-BE49-F238E27FC236}">
                <a16:creationId xmlns:a16="http://schemas.microsoft.com/office/drawing/2014/main" id="{DB667D22-5BDE-4634-B6E7-4C5D6075F920}"/>
              </a:ext>
            </a:extLst>
          </p:cNvPr>
          <p:cNvSpPr>
            <a:spLocks noGrp="1"/>
          </p:cNvSpPr>
          <p:nvPr>
            <p:ph idx="1"/>
          </p:nvPr>
        </p:nvSpPr>
        <p:spPr/>
        <p:txBody>
          <a:bodyPr/>
          <a:lstStyle/>
          <a:p>
            <a:r>
              <a:rPr lang="es-ES" dirty="0"/>
              <a:t>El periodo de incubación es el tiempo entre la exposición a un virus y la aparición de síntomas. </a:t>
            </a:r>
          </a:p>
          <a:p>
            <a:r>
              <a:rPr lang="es-ES" dirty="0"/>
              <a:t>Con el COVID- 19 los síntomas pueden aparecer de 2 a 14 días después de la exposición.</a:t>
            </a:r>
          </a:p>
          <a:p>
            <a:r>
              <a:rPr lang="es-ES" dirty="0"/>
              <a:t>Las personas son más contagiosas cuando son más sintomáticas.</a:t>
            </a:r>
          </a:p>
          <a:p>
            <a:r>
              <a:rPr lang="es-ES" dirty="0"/>
              <a:t>Incertidumbres científicas: </a:t>
            </a:r>
          </a:p>
          <a:p>
            <a:pPr lvl="1"/>
            <a:r>
              <a:rPr lang="es-ES" dirty="0"/>
              <a:t>Las personas infectadas podrían ser contagiosas antes de desarrollar síntomas o incluso si nunca desarrollan síntomas.</a:t>
            </a:r>
          </a:p>
        </p:txBody>
      </p:sp>
      <p:sp>
        <p:nvSpPr>
          <p:cNvPr id="2" name="Slide Number Placeholder 1">
            <a:extLst>
              <a:ext uri="{FF2B5EF4-FFF2-40B4-BE49-F238E27FC236}">
                <a16:creationId xmlns:a16="http://schemas.microsoft.com/office/drawing/2014/main" id="{989DB3D2-B714-452C-BB06-8D2AE5F6484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11</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380533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4F42179-1FEA-4583-816D-595FA9B63705}"/>
              </a:ext>
            </a:extLst>
          </p:cNvPr>
          <p:cNvSpPr>
            <a:spLocks noGrp="1"/>
          </p:cNvSpPr>
          <p:nvPr>
            <p:ph type="title"/>
          </p:nvPr>
        </p:nvSpPr>
        <p:spPr/>
        <p:txBody>
          <a:bodyPr/>
          <a:lstStyle/>
          <a:p>
            <a:r>
              <a:rPr lang="es-ES" altLang="en-US" dirty="0">
                <a:ea typeface="ＭＳ Ｐゴシック" panose="020B0600070205080204" pitchFamily="34" charset="-128"/>
              </a:rPr>
              <a:t>El COVID-19 puede provocar síntomas de leves a severos</a:t>
            </a:r>
          </a:p>
        </p:txBody>
      </p:sp>
      <p:sp>
        <p:nvSpPr>
          <p:cNvPr id="33795" name="Content Placeholder 2">
            <a:extLst>
              <a:ext uri="{FF2B5EF4-FFF2-40B4-BE49-F238E27FC236}">
                <a16:creationId xmlns:a16="http://schemas.microsoft.com/office/drawing/2014/main" id="{4B726869-AA4E-44EA-932D-C6B1273EBC05}"/>
              </a:ext>
            </a:extLst>
          </p:cNvPr>
          <p:cNvSpPr>
            <a:spLocks noGrp="1"/>
          </p:cNvSpPr>
          <p:nvPr>
            <p:ph sz="half" idx="1"/>
          </p:nvPr>
        </p:nvSpPr>
        <p:spPr>
          <a:xfrm>
            <a:off x="2209800" y="2220884"/>
            <a:ext cx="3810000" cy="3189317"/>
          </a:xfrm>
        </p:spPr>
        <p:txBody>
          <a:bodyPr/>
          <a:lstStyle/>
          <a:p>
            <a:pPr marL="0" indent="0">
              <a:buNone/>
            </a:pPr>
            <a:r>
              <a:rPr lang="es-ES" altLang="en-US" sz="2200" u="sng" dirty="0">
                <a:ea typeface="ＭＳ Ｐゴシック" panose="020B0600070205080204" pitchFamily="34" charset="-128"/>
              </a:rPr>
              <a:t>Los síntomas más comunes incluyen:</a:t>
            </a:r>
          </a:p>
          <a:p>
            <a:r>
              <a:rPr lang="es-ES" altLang="en-US" sz="2200" dirty="0">
                <a:ea typeface="ＭＳ Ｐゴシック" panose="020B0600070205080204" pitchFamily="34" charset="-128"/>
              </a:rPr>
              <a:t>Fiebre</a:t>
            </a:r>
          </a:p>
          <a:p>
            <a:r>
              <a:rPr lang="es-ES" altLang="en-US" sz="2200" dirty="0">
                <a:ea typeface="ＭＳ Ｐゴシック" panose="020B0600070205080204" pitchFamily="34" charset="-128"/>
              </a:rPr>
              <a:t>Tos</a:t>
            </a:r>
          </a:p>
          <a:p>
            <a:r>
              <a:rPr lang="es-ES" altLang="en-US" sz="2200" dirty="0">
                <a:ea typeface="ＭＳ Ｐゴシック" panose="020B0600070205080204" pitchFamily="34" charset="-128"/>
              </a:rPr>
              <a:t>Dificultad para respirar</a:t>
            </a:r>
          </a:p>
          <a:p>
            <a:pPr marL="0" indent="0">
              <a:buNone/>
            </a:pPr>
            <a:endParaRPr lang="en-US" altLang="en-US" sz="2200" dirty="0">
              <a:ea typeface="ＭＳ Ｐゴシック" panose="020B0600070205080204" pitchFamily="34" charset="-128"/>
            </a:endParaRPr>
          </a:p>
          <a:p>
            <a:pPr>
              <a:buFontTx/>
              <a:buNone/>
            </a:pPr>
            <a:endParaRPr lang="en-US" altLang="en-US" sz="22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C4C9DE8B-92BA-4F0D-B1C2-680B1F78C796}"/>
              </a:ext>
            </a:extLst>
          </p:cNvPr>
          <p:cNvSpPr>
            <a:spLocks noGrp="1"/>
          </p:cNvSpPr>
          <p:nvPr>
            <p:ph sz="half" idx="2"/>
          </p:nvPr>
        </p:nvSpPr>
        <p:spPr>
          <a:xfrm>
            <a:off x="6172200" y="2220884"/>
            <a:ext cx="4191000" cy="2902835"/>
          </a:xfrm>
        </p:spPr>
        <p:txBody>
          <a:bodyPr/>
          <a:lstStyle/>
          <a:p>
            <a:pPr marL="0" indent="0">
              <a:buNone/>
            </a:pPr>
            <a:r>
              <a:rPr lang="es-ES" altLang="en-US" sz="2200" u="sng" dirty="0">
                <a:ea typeface="ＭＳ Ｐゴシック" panose="020B0600070205080204" pitchFamily="34" charset="-128"/>
              </a:rPr>
              <a:t>Otros síntomas podrían incluir:</a:t>
            </a:r>
          </a:p>
          <a:p>
            <a:r>
              <a:rPr lang="es-ES" altLang="en-US" sz="2200" dirty="0">
                <a:ea typeface="ＭＳ Ｐゴシック" panose="020B0600070205080204" pitchFamily="34" charset="-128"/>
              </a:rPr>
              <a:t>Dolor de garganta</a:t>
            </a:r>
          </a:p>
          <a:p>
            <a:r>
              <a:rPr lang="es-ES" altLang="en-US" sz="2200" dirty="0">
                <a:ea typeface="ＭＳ Ｐゴシック" panose="020B0600070205080204" pitchFamily="34" charset="-128"/>
              </a:rPr>
              <a:t>Secreción o congestión nasal</a:t>
            </a:r>
          </a:p>
          <a:p>
            <a:r>
              <a:rPr lang="es-ES" altLang="en-US" sz="2200" dirty="0">
                <a:ea typeface="ＭＳ Ｐゴシック" panose="020B0600070205080204" pitchFamily="34" charset="-128"/>
              </a:rPr>
              <a:t>Dolores en el cuerpo</a:t>
            </a:r>
          </a:p>
          <a:p>
            <a:r>
              <a:rPr lang="es-ES" altLang="en-US" sz="2200" dirty="0">
                <a:ea typeface="ＭＳ Ｐゴシック" panose="020B0600070205080204" pitchFamily="34" charset="-128"/>
              </a:rPr>
              <a:t>Dolor de cabeza</a:t>
            </a:r>
          </a:p>
          <a:p>
            <a:r>
              <a:rPr lang="es-ES" altLang="en-US" sz="2200" dirty="0">
                <a:ea typeface="ＭＳ Ｐゴシック" panose="020B0600070205080204" pitchFamily="34" charset="-128"/>
              </a:rPr>
              <a:t>Escalofríos</a:t>
            </a:r>
          </a:p>
          <a:p>
            <a:r>
              <a:rPr lang="es-ES" altLang="en-US" sz="2200" dirty="0">
                <a:ea typeface="ＭＳ Ｐゴシック" panose="020B0600070205080204" pitchFamily="34" charset="-128"/>
              </a:rPr>
              <a:t>Fatiga</a:t>
            </a:r>
          </a:p>
          <a:p>
            <a:endParaRPr lang="en-US" sz="2200" dirty="0"/>
          </a:p>
        </p:txBody>
      </p:sp>
      <p:sp>
        <p:nvSpPr>
          <p:cNvPr id="5" name="Slide Number Placeholder 4">
            <a:extLst>
              <a:ext uri="{FF2B5EF4-FFF2-40B4-BE49-F238E27FC236}">
                <a16:creationId xmlns:a16="http://schemas.microsoft.com/office/drawing/2014/main" id="{9D926783-BEFF-4D9F-9F74-62997C39C442}"/>
              </a:ext>
            </a:extLst>
          </p:cNvPr>
          <p:cNvSpPr>
            <a:spLocks noGrp="1"/>
          </p:cNvSpPr>
          <p:nvPr>
            <p:ph type="sldNum" sz="quarter" idx="10"/>
          </p:nvPr>
        </p:nvSpPr>
        <p:spPr/>
        <p:txBody>
          <a:bodyPr/>
          <a:lstStyle/>
          <a:p>
            <a:fld id="{644431DD-724F-4159-B395-C12D4FF15CA8}" type="slidenum">
              <a:rPr lang="en-US" altLang="en-US" smtClean="0"/>
              <a:pPr/>
              <a:t>12</a:t>
            </a:fld>
            <a:endParaRPr lang="en-US" altLang="en-US" dirty="0"/>
          </a:p>
        </p:txBody>
      </p:sp>
    </p:spTree>
    <p:extLst>
      <p:ext uri="{BB962C8B-B14F-4D97-AF65-F5344CB8AC3E}">
        <p14:creationId xmlns:p14="http://schemas.microsoft.com/office/powerpoint/2010/main" val="411204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92E5A-A29A-4871-8F21-2C2E89AA3B77}"/>
              </a:ext>
            </a:extLst>
          </p:cNvPr>
          <p:cNvSpPr>
            <a:spLocks noGrp="1"/>
          </p:cNvSpPr>
          <p:nvPr>
            <p:ph type="sldNum" sz="quarter" idx="10"/>
          </p:nvPr>
        </p:nvSpPr>
        <p:spPr/>
        <p:txBody>
          <a:bodyPr/>
          <a:lstStyle/>
          <a:p>
            <a:fld id="{E4D25CCA-84D6-4E84-B1C7-B334DD86A6AB}" type="slidenum">
              <a:rPr lang="en-US" altLang="en-US" smtClean="0"/>
              <a:pPr/>
              <a:t>13</a:t>
            </a:fld>
            <a:endParaRPr lang="en-US" altLang="en-US" dirty="0"/>
          </a:p>
        </p:txBody>
      </p:sp>
      <p:sp>
        <p:nvSpPr>
          <p:cNvPr id="3" name="Rectangle 2" descr="&quot;&quot;">
            <a:extLst>
              <a:ext uri="{FF2B5EF4-FFF2-40B4-BE49-F238E27FC236}">
                <a16:creationId xmlns:a16="http://schemas.microsoft.com/office/drawing/2014/main" id="{DBAE75B0-68F2-41BC-A8FF-1F6D3672EC37}"/>
              </a:ext>
            </a:extLst>
          </p:cNvPr>
          <p:cNvSpPr/>
          <p:nvPr/>
        </p:nvSpPr>
        <p:spPr bwMode="auto">
          <a:xfrm>
            <a:off x="304800" y="4495800"/>
            <a:ext cx="11314386" cy="1981200"/>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sz="2000" dirty="0">
              <a:latin typeface="Arial" charset="0"/>
              <a:ea typeface="ＭＳ Ｐゴシック" pitchFamily="48" charset="-128"/>
            </a:endParaRPr>
          </a:p>
        </p:txBody>
      </p:sp>
      <p:sp>
        <p:nvSpPr>
          <p:cNvPr id="35843" name="Content Placeholder 2">
            <a:extLst>
              <a:ext uri="{FF2B5EF4-FFF2-40B4-BE49-F238E27FC236}">
                <a16:creationId xmlns:a16="http://schemas.microsoft.com/office/drawing/2014/main" id="{35A07603-49A7-4713-B837-19FBABE07279}"/>
              </a:ext>
            </a:extLst>
          </p:cNvPr>
          <p:cNvSpPr>
            <a:spLocks noGrp="1"/>
          </p:cNvSpPr>
          <p:nvPr>
            <p:ph idx="1"/>
          </p:nvPr>
        </p:nvSpPr>
        <p:spPr>
          <a:xfrm>
            <a:off x="304800" y="1752599"/>
            <a:ext cx="11098924" cy="2743201"/>
          </a:xfrm>
        </p:spPr>
        <p:txBody>
          <a:bodyPr/>
          <a:lstStyle/>
          <a:p>
            <a:r>
              <a:rPr lang="es-ES" altLang="en-US" dirty="0">
                <a:ea typeface="ＭＳ Ｐゴシック" panose="020B0600070205080204" pitchFamily="34" charset="-128"/>
              </a:rPr>
              <a:t>COVID-19 presenta un mayor riesgo de enfermedad grave para las personas con afecciones de salud subyacentes que no se limitan a</a:t>
            </a:r>
            <a:r>
              <a:rPr lang="en-US" altLang="en-US" dirty="0">
                <a:ea typeface="ＭＳ Ｐゴシック" panose="020B0600070205080204" pitchFamily="34" charset="-128"/>
              </a:rPr>
              <a:t>:</a:t>
            </a:r>
          </a:p>
          <a:p>
            <a:pPr marL="342900" indent="-342900"/>
            <a:r>
              <a:rPr lang="es-ES" altLang="en-US" sz="2000" dirty="0">
                <a:ea typeface="ＭＳ Ｐゴシック" panose="020B0600070205080204" pitchFamily="34" charset="-128"/>
              </a:rPr>
              <a:t>Cardiopatía</a:t>
            </a:r>
          </a:p>
          <a:p>
            <a:pPr marL="342900" indent="-342900"/>
            <a:r>
              <a:rPr lang="es-ES" altLang="en-US" sz="2000" dirty="0">
                <a:ea typeface="ＭＳ Ｐゴシック" panose="020B0600070205080204" pitchFamily="34" charset="-128"/>
              </a:rPr>
              <a:t>Enfermedad pulmonar como el asma.</a:t>
            </a:r>
          </a:p>
          <a:p>
            <a:pPr marL="342900" indent="-342900"/>
            <a:r>
              <a:rPr lang="es-ES" altLang="en-US" sz="2000" dirty="0">
                <a:ea typeface="ＭＳ Ｐゴシック" panose="020B0600070205080204" pitchFamily="34" charset="-128"/>
              </a:rPr>
              <a:t>Diabetes</a:t>
            </a:r>
          </a:p>
          <a:p>
            <a:pPr marL="342900" indent="-342900"/>
            <a:r>
              <a:rPr lang="es-ES" altLang="en-US" sz="2000" dirty="0">
                <a:ea typeface="ＭＳ Ｐゴシック" panose="020B0600070205080204" pitchFamily="34" charset="-128"/>
              </a:rPr>
              <a:t>Sistemas inmunes suprimidos</a:t>
            </a:r>
          </a:p>
          <a:p>
            <a:pPr marL="342900" indent="-342900"/>
            <a:r>
              <a:rPr lang="es-ES" altLang="en-US" sz="2000" dirty="0">
                <a:ea typeface="ＭＳ Ｐゴシック" panose="020B0600070205080204" pitchFamily="34" charset="-128"/>
              </a:rPr>
              <a:t>Obesidad severa</a:t>
            </a:r>
          </a:p>
          <a:p>
            <a:pPr marL="0" indent="0" algn="just">
              <a:buNone/>
            </a:pPr>
            <a:endParaRPr lang="es-ES" altLang="en-US" sz="2000" dirty="0">
              <a:ea typeface="ＭＳ Ｐゴシック" panose="020B0600070205080204" pitchFamily="34" charset="-128"/>
            </a:endParaRPr>
          </a:p>
          <a:p>
            <a:pPr marL="0" indent="0" algn="just">
              <a:buNone/>
            </a:pPr>
            <a:r>
              <a:rPr lang="es-ES" altLang="en-US" sz="2000" dirty="0">
                <a:ea typeface="ＭＳ Ｐゴシック" panose="020B0600070205080204" pitchFamily="34" charset="-128"/>
              </a:rPr>
              <a:t>Los ancianos tienen tasas más altas de enfermedad grave por COVID-19. Los niños y los adultos más jóvenes han tenido enfermedades y muertes menos graves. Algunos niños han desarrollado el síndrome inflamatorio multisistémico (MIS-C). Los casos están actualmente bajo investigación. Debido a que COVID-19 es nuevo, existen muchas incógnitas científicas como el impacto en las mujeres embarazadas y sus fetos</a:t>
            </a:r>
            <a:endParaRPr lang="en-US" altLang="en-US" sz="2000" dirty="0">
              <a:ea typeface="ＭＳ Ｐゴシック" panose="020B0600070205080204" pitchFamily="34" charset="-128"/>
            </a:endParaRPr>
          </a:p>
        </p:txBody>
      </p:sp>
      <p:sp>
        <p:nvSpPr>
          <p:cNvPr id="35842" name="Title 1">
            <a:extLst>
              <a:ext uri="{FF2B5EF4-FFF2-40B4-BE49-F238E27FC236}">
                <a16:creationId xmlns:a16="http://schemas.microsoft.com/office/drawing/2014/main" id="{08D960B2-E7AD-4DD0-8504-C0A93560FB94}"/>
              </a:ext>
            </a:extLst>
          </p:cNvPr>
          <p:cNvSpPr>
            <a:spLocks noGrp="1"/>
          </p:cNvSpPr>
          <p:nvPr>
            <p:ph type="title"/>
          </p:nvPr>
        </p:nvSpPr>
        <p:spPr>
          <a:xfrm>
            <a:off x="304800" y="990601"/>
            <a:ext cx="11582400" cy="914400"/>
          </a:xfrm>
        </p:spPr>
        <p:txBody>
          <a:bodyPr/>
          <a:lstStyle/>
          <a:p>
            <a:r>
              <a:rPr lang="es-ES" altLang="en-US" dirty="0">
                <a:ea typeface="ＭＳ Ｐゴシック" panose="020B0600070205080204" pitchFamily="34" charset="-128"/>
              </a:rPr>
              <a:t>Mayor riesgo de enfermedad grave</a:t>
            </a:r>
            <a:endParaRPr lang="en-US" altLang="en-US" dirty="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5F2E-7BBC-40EA-BE1C-790BDD851600}"/>
              </a:ext>
            </a:extLst>
          </p:cNvPr>
          <p:cNvSpPr>
            <a:spLocks noGrp="1"/>
          </p:cNvSpPr>
          <p:nvPr>
            <p:ph type="title"/>
          </p:nvPr>
        </p:nvSpPr>
        <p:spPr/>
        <p:txBody>
          <a:bodyPr/>
          <a:lstStyle/>
          <a:p>
            <a:pPr algn="ctr"/>
            <a:r>
              <a:rPr lang="es-ES" dirty="0"/>
              <a:t>Síntomas graves – señales de advertencia de emergencia para el COVID-19</a:t>
            </a:r>
          </a:p>
        </p:txBody>
      </p:sp>
      <p:sp>
        <p:nvSpPr>
          <p:cNvPr id="3" name="Content Placeholder 2">
            <a:extLst>
              <a:ext uri="{FF2B5EF4-FFF2-40B4-BE49-F238E27FC236}">
                <a16:creationId xmlns:a16="http://schemas.microsoft.com/office/drawing/2014/main" id="{9903E02D-FCC6-4D2E-B9B7-F0D47A7CD5D4}"/>
              </a:ext>
            </a:extLst>
          </p:cNvPr>
          <p:cNvSpPr>
            <a:spLocks noGrp="1"/>
          </p:cNvSpPr>
          <p:nvPr>
            <p:ph idx="1"/>
          </p:nvPr>
        </p:nvSpPr>
        <p:spPr/>
        <p:txBody>
          <a:bodyPr/>
          <a:lstStyle/>
          <a:p>
            <a:r>
              <a:rPr lang="es-ES" dirty="0"/>
              <a:t>La mayor parte de la gente tendrá síntomas leves y debe recuperarse en casa y </a:t>
            </a:r>
            <a:r>
              <a:rPr lang="es-ES" b="1" dirty="0"/>
              <a:t>NO</a:t>
            </a:r>
            <a:r>
              <a:rPr lang="es-ES" dirty="0"/>
              <a:t> acudir al hospital o a la sala de emergencia.</a:t>
            </a:r>
          </a:p>
          <a:p>
            <a:r>
              <a:rPr lang="es-ES" dirty="0"/>
              <a:t>Busque atención médica de inmediato si tiene:</a:t>
            </a:r>
          </a:p>
          <a:p>
            <a:pPr lvl="1"/>
            <a:r>
              <a:rPr lang="es-ES" dirty="0"/>
              <a:t>Dificultad para respirar o falta de aliento.</a:t>
            </a:r>
          </a:p>
          <a:p>
            <a:pPr lvl="1"/>
            <a:r>
              <a:rPr lang="es-ES" dirty="0"/>
              <a:t>Dolor persistente o presión en el pecho.</a:t>
            </a:r>
          </a:p>
          <a:p>
            <a:pPr lvl="1"/>
            <a:r>
              <a:rPr lang="es-ES" dirty="0"/>
              <a:t>Confusión o letargo (somnolencia).</a:t>
            </a:r>
          </a:p>
          <a:p>
            <a:pPr lvl="1"/>
            <a:r>
              <a:rPr lang="es-ES" dirty="0"/>
              <a:t>Labios o cara morados.</a:t>
            </a:r>
          </a:p>
          <a:p>
            <a:endParaRPr lang="en-US" dirty="0"/>
          </a:p>
        </p:txBody>
      </p:sp>
      <p:sp>
        <p:nvSpPr>
          <p:cNvPr id="4" name="Slide Number Placeholder 3">
            <a:extLst>
              <a:ext uri="{FF2B5EF4-FFF2-40B4-BE49-F238E27FC236}">
                <a16:creationId xmlns:a16="http://schemas.microsoft.com/office/drawing/2014/main" id="{6D74EC46-1244-4964-A9DA-8D2A898F65FC}"/>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14</a:t>
            </a:fld>
            <a:endParaRPr lang="en-US" altLang="en-US" dirty="0">
              <a:solidFill>
                <a:srgbClr val="000000"/>
              </a:solidFill>
              <a:latin typeface="Arial" charset="0"/>
              <a:ea typeface="ＭＳ Ｐゴシック" pitchFamily="48" charset="-128"/>
            </a:endParaRPr>
          </a:p>
        </p:txBody>
      </p:sp>
      <p:pic>
        <p:nvPicPr>
          <p:cNvPr id="8" name="Picture 7" descr="Cartel afuera de un hospital">
            <a:extLst>
              <a:ext uri="{FF2B5EF4-FFF2-40B4-BE49-F238E27FC236}">
                <a16:creationId xmlns:a16="http://schemas.microsoft.com/office/drawing/2014/main" id="{A748B552-ECD9-43C4-B4FF-77A998A7E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3952876"/>
            <a:ext cx="2295525" cy="2295525"/>
          </a:xfrm>
          <a:prstGeom prst="rect">
            <a:avLst/>
          </a:prstGeom>
        </p:spPr>
      </p:pic>
    </p:spTree>
    <p:extLst>
      <p:ext uri="{BB962C8B-B14F-4D97-AF65-F5344CB8AC3E}">
        <p14:creationId xmlns:p14="http://schemas.microsoft.com/office/powerpoint/2010/main" val="1284046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230940D-3ED2-40C2-A70C-307864B41F64}"/>
              </a:ext>
            </a:extLst>
          </p:cNvPr>
          <p:cNvSpPr>
            <a:spLocks noGrp="1"/>
          </p:cNvSpPr>
          <p:nvPr>
            <p:ph type="title"/>
          </p:nvPr>
        </p:nvSpPr>
        <p:spPr/>
        <p:txBody>
          <a:bodyPr/>
          <a:lstStyle/>
          <a:p>
            <a:r>
              <a:rPr lang="es-NI" altLang="en-US" dirty="0">
                <a:ea typeface="ＭＳ Ｐゴシック" panose="020B0600070205080204" pitchFamily="34" charset="-128"/>
              </a:rPr>
              <a:t>Tratamiento y vacunas</a:t>
            </a:r>
          </a:p>
        </p:txBody>
      </p:sp>
      <p:sp>
        <p:nvSpPr>
          <p:cNvPr id="41987" name="Content Placeholder 3">
            <a:extLst>
              <a:ext uri="{FF2B5EF4-FFF2-40B4-BE49-F238E27FC236}">
                <a16:creationId xmlns:a16="http://schemas.microsoft.com/office/drawing/2014/main" id="{82740196-18AC-4748-A5C1-1BB069D792B4}"/>
              </a:ext>
            </a:extLst>
          </p:cNvPr>
          <p:cNvSpPr>
            <a:spLocks noGrp="1"/>
          </p:cNvSpPr>
          <p:nvPr>
            <p:ph sz="half" idx="1"/>
          </p:nvPr>
        </p:nvSpPr>
        <p:spPr>
          <a:xfrm>
            <a:off x="1169277" y="2286000"/>
            <a:ext cx="4705141" cy="3810000"/>
          </a:xfrm>
        </p:spPr>
        <p:txBody>
          <a:bodyPr/>
          <a:lstStyle/>
          <a:p>
            <a:r>
              <a:rPr lang="es-NI" sz="2400" dirty="0"/>
              <a:t>No existe una vacuna para prevenir el COVID-19.</a:t>
            </a:r>
          </a:p>
          <a:p>
            <a:r>
              <a:rPr lang="es-NI" altLang="en-US" sz="2400" dirty="0">
                <a:ea typeface="ＭＳ Ｐゴシック" panose="020B0600070205080204" pitchFamily="34" charset="-128"/>
              </a:rPr>
              <a:t>No existe una medicina o tratamiento específicos aprobados por la FDA para el COVID-19.</a:t>
            </a:r>
          </a:p>
          <a:p>
            <a:r>
              <a:rPr lang="es-NI" altLang="en-US" sz="2400" dirty="0">
                <a:ea typeface="ＭＳ Ｐゴシック" panose="020B0600070205080204" pitchFamily="34" charset="-128"/>
              </a:rPr>
              <a:t>El tratamiento es de apoyo.</a:t>
            </a:r>
          </a:p>
          <a:p>
            <a:r>
              <a:rPr lang="es-NI" sz="2400" dirty="0"/>
              <a:t>Las personas que tienen COVID-19 con síntomas leves deben aislarse en casa durante su enfermedad. </a:t>
            </a:r>
            <a:endParaRPr lang="es-NI"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1988" name="Content Placeholder 5" descr="botella con vacuna de influenza">
            <a:extLst>
              <a:ext uri="{FF2B5EF4-FFF2-40B4-BE49-F238E27FC236}">
                <a16:creationId xmlns:a16="http://schemas.microsoft.com/office/drawing/2014/main" id="{0A32C11C-B689-4941-9B2D-1B1C3009DBC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p:pic>
      <p:sp>
        <p:nvSpPr>
          <p:cNvPr id="2" name="Slide Number Placeholder 1">
            <a:extLst>
              <a:ext uri="{FF2B5EF4-FFF2-40B4-BE49-F238E27FC236}">
                <a16:creationId xmlns:a16="http://schemas.microsoft.com/office/drawing/2014/main" id="{75B0DE9D-9ABB-484F-9D5B-CB8051027150}"/>
              </a:ext>
            </a:extLst>
          </p:cNvPr>
          <p:cNvSpPr>
            <a:spLocks noGrp="1"/>
          </p:cNvSpPr>
          <p:nvPr>
            <p:ph type="sldNum" sz="quarter" idx="10"/>
          </p:nvPr>
        </p:nvSpPr>
        <p:spPr/>
        <p:txBody>
          <a:bodyPr/>
          <a:lstStyle/>
          <a:p>
            <a:fld id="{644431DD-724F-4159-B395-C12D4FF15CA8}" type="slidenum">
              <a:rPr lang="en-US" altLang="en-US" smtClean="0"/>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4E9023-6C22-439B-A734-DBE6F65C4A4C}"/>
              </a:ext>
            </a:extLst>
          </p:cNvPr>
          <p:cNvSpPr>
            <a:spLocks noGrp="1"/>
          </p:cNvSpPr>
          <p:nvPr>
            <p:ph sz="half" idx="1"/>
          </p:nvPr>
        </p:nvSpPr>
        <p:spPr/>
        <p:txBody>
          <a:bodyPr/>
          <a:lstStyle/>
          <a:p>
            <a:pPr marL="0" lvl="0" indent="0">
              <a:buNone/>
            </a:pPr>
            <a:endParaRPr lang="es-ES" altLang="en-US" dirty="0">
              <a:solidFill>
                <a:srgbClr val="000000"/>
              </a:solidFill>
              <a:ea typeface="ＭＳ Ｐゴシック" panose="020B0600070205080204" pitchFamily="34" charset="-128"/>
            </a:endParaRPr>
          </a:p>
          <a:p>
            <a:pPr lvl="0"/>
            <a:r>
              <a:rPr lang="es-ES" altLang="en-US" dirty="0">
                <a:solidFill>
                  <a:srgbClr val="000000"/>
                </a:solidFill>
                <a:ea typeface="ＭＳ Ｐゴシック" panose="020B0600070205080204" pitchFamily="34" charset="-128"/>
              </a:rPr>
              <a:t>Mala etiqueta para la tos</a:t>
            </a:r>
          </a:p>
          <a:p>
            <a:pPr lvl="0"/>
            <a:r>
              <a:rPr lang="es-ES" altLang="en-US" dirty="0">
                <a:solidFill>
                  <a:srgbClr val="000000"/>
                </a:solidFill>
                <a:ea typeface="ＭＳ Ｐゴシック" panose="020B0600070205080204" pitchFamily="34" charset="-128"/>
              </a:rPr>
              <a:t>Sin mascarilla de tela</a:t>
            </a:r>
            <a:endParaRPr lang="en-US" sz="3200" dirty="0"/>
          </a:p>
        </p:txBody>
      </p:sp>
      <p:sp>
        <p:nvSpPr>
          <p:cNvPr id="5" name="Slide Number Placeholder 4">
            <a:extLst>
              <a:ext uri="{FF2B5EF4-FFF2-40B4-BE49-F238E27FC236}">
                <a16:creationId xmlns:a16="http://schemas.microsoft.com/office/drawing/2014/main" id="{A8D0D366-990D-41D7-9020-277C09C52B58}"/>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smtClean="0">
                <a:solidFill>
                  <a:srgbClr val="000000"/>
                </a:solidFill>
              </a:rPr>
              <a:pPr fontAlgn="base">
                <a:spcAft>
                  <a:spcPct val="0"/>
                </a:spcAft>
                <a:defRPr/>
              </a:pPr>
              <a:t>16</a:t>
            </a:fld>
            <a:endParaRPr lang="en-US" altLang="en-US" dirty="0">
              <a:solidFill>
                <a:srgbClr val="000000"/>
              </a:solidFill>
            </a:endParaRPr>
          </a:p>
        </p:txBody>
      </p:sp>
      <p:sp>
        <p:nvSpPr>
          <p:cNvPr id="6" name="Title 1">
            <a:extLst>
              <a:ext uri="{FF2B5EF4-FFF2-40B4-BE49-F238E27FC236}">
                <a16:creationId xmlns:a16="http://schemas.microsoft.com/office/drawing/2014/main" id="{378D6DEC-1F02-490C-BD22-B47BA534FA28}"/>
              </a:ext>
            </a:extLst>
          </p:cNvPr>
          <p:cNvSpPr>
            <a:spLocks noGrp="1"/>
          </p:cNvSpPr>
          <p:nvPr>
            <p:ph type="title"/>
          </p:nvPr>
        </p:nvSpPr>
        <p:spPr>
          <a:xfrm>
            <a:off x="304800" y="1143000"/>
            <a:ext cx="11582400" cy="914400"/>
          </a:xfrm>
        </p:spPr>
        <p:txBody>
          <a:bodyPr/>
          <a:lstStyle/>
          <a:p>
            <a:r>
              <a:rPr lang="es-ES" altLang="en-US" dirty="0">
                <a:ea typeface="ＭＳ Ｐゴシック" panose="020B0600070205080204" pitchFamily="34" charset="-128"/>
              </a:rPr>
              <a:t>Revisión: ¿Qué tiene de malo esta imagen?</a:t>
            </a:r>
            <a:endParaRPr lang="en-US" altLang="en-US" dirty="0">
              <a:ea typeface="ＭＳ Ｐゴシック" panose="020B0600070205080204" pitchFamily="34" charset="-128"/>
            </a:endParaRPr>
          </a:p>
        </p:txBody>
      </p:sp>
      <p:pic>
        <p:nvPicPr>
          <p:cNvPr id="7" name="Content Placeholder 7" descr="Image of particles released from Woman sneezing into fabric.">
            <a:extLst>
              <a:ext uri="{FF2B5EF4-FFF2-40B4-BE49-F238E27FC236}">
                <a16:creationId xmlns:a16="http://schemas.microsoft.com/office/drawing/2014/main" id="{06401284-209B-4AD6-B076-D200DCC7D43B}"/>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7031422" y="2286000"/>
            <a:ext cx="2654902" cy="39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lc="http://schemas.openxmlformats.org/drawingml/2006/lockedCanvas" xmlns:ma14="http://schemas.microsoft.com/office/mac/drawingml/2011/main" xmlns="" val="1"/>
            </a:ext>
          </a:extLst>
        </p:spPr>
      </p:pic>
    </p:spTree>
    <p:extLst>
      <p:ext uri="{BB962C8B-B14F-4D97-AF65-F5344CB8AC3E}">
        <p14:creationId xmlns:p14="http://schemas.microsoft.com/office/powerpoint/2010/main" val="235798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FB520D1-47F3-4485-9BC4-A59C13ED240F}"/>
              </a:ext>
            </a:extLst>
          </p:cNvPr>
          <p:cNvSpPr>
            <a:spLocks noGrp="1"/>
          </p:cNvSpPr>
          <p:nvPr>
            <p:ph type="title"/>
          </p:nvPr>
        </p:nvSpPr>
        <p:spPr>
          <a:xfrm>
            <a:off x="2057400" y="1981201"/>
            <a:ext cx="7772400" cy="1362075"/>
          </a:xfrm>
        </p:spPr>
        <p:txBody>
          <a:bodyPr/>
          <a:lstStyle/>
          <a:p>
            <a:r>
              <a:rPr lang="es-NI" altLang="en-US" sz="3600" dirty="0">
                <a:ea typeface="ＭＳ Ｐゴシック" panose="020B0600070205080204" pitchFamily="34" charset="-128"/>
              </a:rPr>
              <a:t>Módulo 2: </a:t>
            </a:r>
            <a:br>
              <a:rPr lang="es-NI" altLang="en-US" sz="3600" dirty="0">
                <a:ea typeface="ＭＳ Ｐゴシック" panose="020B0600070205080204" pitchFamily="34" charset="-128"/>
              </a:rPr>
            </a:br>
            <a:r>
              <a:rPr lang="es-NI" altLang="en-US" sz="3600" dirty="0">
                <a:ea typeface="ＭＳ Ｐゴシック" panose="020B0600070205080204" pitchFamily="34" charset="-128"/>
              </a:rPr>
              <a:t>Evaluación del potencial de exposición al COVID-19 en el lugar de trabajo</a:t>
            </a:r>
          </a:p>
        </p:txBody>
      </p:sp>
      <p:sp>
        <p:nvSpPr>
          <p:cNvPr id="3" name="Slide Number Placeholder 2">
            <a:extLst>
              <a:ext uri="{FF2B5EF4-FFF2-40B4-BE49-F238E27FC236}">
                <a16:creationId xmlns:a16="http://schemas.microsoft.com/office/drawing/2014/main" id="{B9AD684C-B04B-4D39-B75E-ABCE111F51D8}"/>
              </a:ext>
            </a:extLst>
          </p:cNvPr>
          <p:cNvSpPr>
            <a:spLocks noGrp="1"/>
          </p:cNvSpPr>
          <p:nvPr>
            <p:ph type="sldNum" sz="quarter" idx="10"/>
          </p:nvPr>
        </p:nvSpPr>
        <p:spPr/>
        <p:txBody>
          <a:bodyPr/>
          <a:lstStyle/>
          <a:p>
            <a:fld id="{0E834B45-6E73-43A0-B9C8-FCE158605DCB}" type="slidenum">
              <a:rPr lang="en-US" altLang="en-US" smtClean="0"/>
              <a:pPr/>
              <a:t>17</a:t>
            </a:fld>
            <a:endParaRPr lang="en-US" altLang="en-US" dirty="0"/>
          </a:p>
        </p:txBody>
      </p:sp>
      <p:pic>
        <p:nvPicPr>
          <p:cNvPr id="46083" name="Content Placeholder 4" descr="personas hablando">
            <a:extLst>
              <a:ext uri="{FF2B5EF4-FFF2-40B4-BE49-F238E27FC236}">
                <a16:creationId xmlns:a16="http://schemas.microsoft.com/office/drawing/2014/main" id="{4DB29BA0-1405-4848-A7F6-E19C87F61F50}"/>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3913" r="13913"/>
          <a:stretch/>
        </p:blipFill>
        <p:spPr>
          <a:xfrm>
            <a:off x="7299326" y="4343400"/>
            <a:ext cx="3368675" cy="238125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7AA2-B107-4274-A9DC-EC8AB7915C03}"/>
              </a:ext>
            </a:extLst>
          </p:cNvPr>
          <p:cNvSpPr>
            <a:spLocks noGrp="1"/>
          </p:cNvSpPr>
          <p:nvPr>
            <p:ph type="title"/>
          </p:nvPr>
        </p:nvSpPr>
        <p:spPr>
          <a:xfrm>
            <a:off x="279400" y="1143000"/>
            <a:ext cx="11430000" cy="1143000"/>
          </a:xfrm>
        </p:spPr>
        <p:txBody>
          <a:bodyPr/>
          <a:lstStyle/>
          <a:p>
            <a:r>
              <a:rPr lang="es-ES" dirty="0"/>
              <a:t>OSHA requiere que los empleadores realicen una evaluación de riesgos</a:t>
            </a:r>
            <a:endParaRPr lang="en-US" dirty="0"/>
          </a:p>
        </p:txBody>
      </p:sp>
      <p:sp>
        <p:nvSpPr>
          <p:cNvPr id="3" name="Text Placeholder 2">
            <a:extLst>
              <a:ext uri="{FF2B5EF4-FFF2-40B4-BE49-F238E27FC236}">
                <a16:creationId xmlns:a16="http://schemas.microsoft.com/office/drawing/2014/main" id="{1C67BD74-FF5B-4822-9DAC-C8841266F0EC}"/>
              </a:ext>
            </a:extLst>
          </p:cNvPr>
          <p:cNvSpPr>
            <a:spLocks noGrp="1"/>
          </p:cNvSpPr>
          <p:nvPr>
            <p:ph type="body" sz="half" idx="1"/>
          </p:nvPr>
        </p:nvSpPr>
        <p:spPr>
          <a:xfrm>
            <a:off x="279400" y="2286000"/>
            <a:ext cx="5715000" cy="3810000"/>
          </a:xfrm>
        </p:spPr>
        <p:txBody>
          <a:bodyPr/>
          <a:lstStyle/>
          <a:p>
            <a:r>
              <a:rPr lang="es-ES" dirty="0"/>
              <a:t>La Ley de Seguridad y Salud Ocupacional requiere que los empleadores brinden a sus empleados un lugar de trabajo seguro</a:t>
            </a:r>
          </a:p>
          <a:p>
            <a:r>
              <a:rPr lang="es-ES" dirty="0"/>
              <a:t>Los empleadores deben identificar y corregir los riesgos laborales.</a:t>
            </a:r>
          </a:p>
          <a:p>
            <a:r>
              <a:rPr lang="es-ES" dirty="0"/>
              <a:t>Los empleadores deben tener un programa de seguridad y salud que incluya un plan para prevenir y responder a accidentes y enfermedades en el lugar de trabajo.</a:t>
            </a:r>
            <a:endParaRPr lang="en-US" dirty="0"/>
          </a:p>
        </p:txBody>
      </p:sp>
      <p:sp>
        <p:nvSpPr>
          <p:cNvPr id="5" name="Slide Number Placeholder 4">
            <a:extLst>
              <a:ext uri="{FF2B5EF4-FFF2-40B4-BE49-F238E27FC236}">
                <a16:creationId xmlns:a16="http://schemas.microsoft.com/office/drawing/2014/main" id="{869FA1ED-51E4-4D39-B585-7200B1794A09}"/>
              </a:ext>
            </a:extLst>
          </p:cNvPr>
          <p:cNvSpPr>
            <a:spLocks noGrp="1"/>
          </p:cNvSpPr>
          <p:nvPr>
            <p:ph type="sldNum" sz="quarter" idx="10"/>
          </p:nvPr>
        </p:nvSpPr>
        <p:spPr>
          <a:xfrm>
            <a:off x="10326413" y="6300952"/>
            <a:ext cx="1625600" cy="457200"/>
          </a:xfrm>
        </p:spPr>
        <p:txBody>
          <a:bodyPr/>
          <a:lstStyle/>
          <a:p>
            <a:pPr fontAlgn="base">
              <a:spcAft>
                <a:spcPct val="0"/>
              </a:spcAft>
              <a:defRPr/>
            </a:pPr>
            <a:fld id="{B9B81507-2B4B-498D-97C1-B2B33570B910}" type="slidenum">
              <a:rPr lang="en-US" altLang="en-US" smtClean="0">
                <a:solidFill>
                  <a:srgbClr val="000000"/>
                </a:solidFill>
              </a:rPr>
              <a:pPr fontAlgn="base">
                <a:spcAft>
                  <a:spcPct val="0"/>
                </a:spcAft>
                <a:defRPr/>
              </a:pPr>
              <a:t>18</a:t>
            </a:fld>
            <a:endParaRPr lang="en-US" altLang="en-US" dirty="0">
              <a:solidFill>
                <a:srgbClr val="000000"/>
              </a:solidFill>
            </a:endParaRPr>
          </a:p>
        </p:txBody>
      </p:sp>
      <p:pic>
        <p:nvPicPr>
          <p:cNvPr id="8" name="Content Placeholder 7" descr="A person wearing a yellow hat&#10;&#10;Description automatically generated">
            <a:extLst>
              <a:ext uri="{FF2B5EF4-FFF2-40B4-BE49-F238E27FC236}">
                <a16:creationId xmlns:a16="http://schemas.microsoft.com/office/drawing/2014/main" id="{6FEAC206-0544-45AA-962C-BAE34F0A67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3918" y="2563368"/>
            <a:ext cx="4915963" cy="3255264"/>
          </a:xfrm>
          <a:prstGeom prst="rect">
            <a:avLst/>
          </a:prstGeom>
          <a:noFill/>
        </p:spPr>
      </p:pic>
      <p:sp>
        <p:nvSpPr>
          <p:cNvPr id="9" name="Rectangle 8">
            <a:extLst>
              <a:ext uri="{FF2B5EF4-FFF2-40B4-BE49-F238E27FC236}">
                <a16:creationId xmlns:a16="http://schemas.microsoft.com/office/drawing/2014/main" id="{39B12E64-31E2-4DA8-92F4-0BD6D5832798}"/>
              </a:ext>
            </a:extLst>
          </p:cNvPr>
          <p:cNvSpPr/>
          <p:nvPr/>
        </p:nvSpPr>
        <p:spPr>
          <a:xfrm>
            <a:off x="6904905" y="6160220"/>
            <a:ext cx="2480231" cy="369332"/>
          </a:xfrm>
          <a:prstGeom prst="rect">
            <a:avLst/>
          </a:prstGeom>
        </p:spPr>
        <p:txBody>
          <a:bodyPr wrap="none">
            <a:spAutoFit/>
          </a:bodyPr>
          <a:lstStyle/>
          <a:p>
            <a:r>
              <a:rPr lang="en-US" dirty="0"/>
              <a:t>Ver: 29 CFR 1910.132</a:t>
            </a:r>
          </a:p>
        </p:txBody>
      </p:sp>
    </p:spTree>
    <p:extLst>
      <p:ext uri="{BB962C8B-B14F-4D97-AF65-F5344CB8AC3E}">
        <p14:creationId xmlns:p14="http://schemas.microsoft.com/office/powerpoint/2010/main" val="2079284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B9AB-16B9-4BDD-8FE6-91A53D18379F}"/>
              </a:ext>
            </a:extLst>
          </p:cNvPr>
          <p:cNvSpPr>
            <a:spLocks noGrp="1"/>
          </p:cNvSpPr>
          <p:nvPr>
            <p:ph type="title"/>
          </p:nvPr>
        </p:nvSpPr>
        <p:spPr/>
        <p:txBody>
          <a:bodyPr/>
          <a:lstStyle/>
          <a:p>
            <a:r>
              <a:rPr lang="es-ES" dirty="0"/>
              <a:t>Factores clave de exposición en el lugar de trabajo</a:t>
            </a:r>
            <a:endParaRPr lang="en-US" dirty="0"/>
          </a:p>
        </p:txBody>
      </p:sp>
      <p:sp>
        <p:nvSpPr>
          <p:cNvPr id="3" name="Text Placeholder 2">
            <a:extLst>
              <a:ext uri="{FF2B5EF4-FFF2-40B4-BE49-F238E27FC236}">
                <a16:creationId xmlns:a16="http://schemas.microsoft.com/office/drawing/2014/main" id="{E0ED594B-1CF4-4B2D-BBF2-9874FA6E0F2B}"/>
              </a:ext>
            </a:extLst>
          </p:cNvPr>
          <p:cNvSpPr>
            <a:spLocks noGrp="1"/>
          </p:cNvSpPr>
          <p:nvPr>
            <p:ph type="body" sz="half" idx="1"/>
          </p:nvPr>
        </p:nvSpPr>
        <p:spPr/>
        <p:txBody>
          <a:bodyPr/>
          <a:lstStyle/>
          <a:p>
            <a:r>
              <a:rPr lang="es-ES" sz="2000" dirty="0"/>
              <a:t>OSHA ha publicado una guía de riesgos laborales para COVID-19</a:t>
            </a:r>
          </a:p>
          <a:p>
            <a:r>
              <a:rPr lang="es-ES" sz="2000" dirty="0"/>
              <a:t>¿El entorno laboral requiere un contacto cercano con personas potencialmente infectadas con el virus COVID-19?</a:t>
            </a:r>
          </a:p>
          <a:p>
            <a:r>
              <a:rPr lang="es-ES" sz="2000" dirty="0"/>
              <a:t>¿Las tareas laborales específicas requieren un contacto cercano, repetido o prolongado con personas con COVID-19 conocido o sospechado?</a:t>
            </a:r>
          </a:p>
          <a:p>
            <a:r>
              <a:rPr lang="es-ES" sz="2000" dirty="0"/>
              <a:t>¿La propagación comunitaria del virus incluyó casos en el lugar de trabajo?</a:t>
            </a:r>
            <a:endParaRPr lang="en-US" sz="2000" dirty="0"/>
          </a:p>
        </p:txBody>
      </p:sp>
      <p:sp>
        <p:nvSpPr>
          <p:cNvPr id="5" name="Slide Number Placeholder 4">
            <a:extLst>
              <a:ext uri="{FF2B5EF4-FFF2-40B4-BE49-F238E27FC236}">
                <a16:creationId xmlns:a16="http://schemas.microsoft.com/office/drawing/2014/main" id="{830B522E-D49B-4D01-9BCE-E839D35D28E3}"/>
              </a:ext>
            </a:extLst>
          </p:cNvPr>
          <p:cNvSpPr>
            <a:spLocks noGrp="1"/>
          </p:cNvSpPr>
          <p:nvPr>
            <p:ph type="sldNum" sz="quarter" idx="10"/>
          </p:nvPr>
        </p:nvSpPr>
        <p:spPr>
          <a:xfrm>
            <a:off x="10326414" y="6338926"/>
            <a:ext cx="1625600" cy="457200"/>
          </a:xfrm>
        </p:spPr>
        <p:txBody>
          <a:bodyPr/>
          <a:lstStyle/>
          <a:p>
            <a:pPr fontAlgn="base">
              <a:spcAft>
                <a:spcPct val="0"/>
              </a:spcAft>
              <a:defRPr/>
            </a:pPr>
            <a:fld id="{B9B81507-2B4B-498D-97C1-B2B33570B910}" type="slidenum">
              <a:rPr lang="en-US" altLang="en-US" smtClean="0">
                <a:solidFill>
                  <a:srgbClr val="000000"/>
                </a:solidFill>
              </a:rPr>
              <a:pPr fontAlgn="base">
                <a:spcAft>
                  <a:spcPct val="0"/>
                </a:spcAft>
                <a:defRPr/>
              </a:pPr>
              <a:t>19</a:t>
            </a:fld>
            <a:endParaRPr lang="en-US" altLang="en-US" dirty="0">
              <a:solidFill>
                <a:srgbClr val="000000"/>
              </a:solidFill>
            </a:endParaRPr>
          </a:p>
        </p:txBody>
      </p:sp>
      <p:pic>
        <p:nvPicPr>
          <p:cNvPr id="8" name="Content Placeholder 7">
            <a:extLst>
              <a:ext uri="{FF2B5EF4-FFF2-40B4-BE49-F238E27FC236}">
                <a16:creationId xmlns:a16="http://schemas.microsoft.com/office/drawing/2014/main" id="{7BD8E68A-7735-4950-8BBF-9BFBA319388C}"/>
              </a:ext>
            </a:extLst>
          </p:cNvPr>
          <p:cNvPicPr>
            <a:picLocks noGrp="1" noChangeAspect="1"/>
          </p:cNvPicPr>
          <p:nvPr>
            <p:ph sz="half" idx="2"/>
          </p:nvPr>
        </p:nvPicPr>
        <p:blipFill>
          <a:blip r:embed="rId3"/>
          <a:stretch>
            <a:fillRect/>
          </a:stretch>
        </p:blipFill>
        <p:spPr>
          <a:xfrm>
            <a:off x="6400799" y="1864396"/>
            <a:ext cx="4272455" cy="4253813"/>
          </a:xfrm>
          <a:prstGeom prst="rect">
            <a:avLst/>
          </a:prstGeom>
          <a:noFill/>
        </p:spPr>
      </p:pic>
    </p:spTree>
    <p:extLst>
      <p:ext uri="{BB962C8B-B14F-4D97-AF65-F5344CB8AC3E}">
        <p14:creationId xmlns:p14="http://schemas.microsoft.com/office/powerpoint/2010/main" val="149624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8" y="224695"/>
            <a:ext cx="11299255" cy="1343231"/>
          </a:xfrm>
          <a:prstGeom prst="rect">
            <a:avLst/>
          </a:prstGeom>
        </p:spPr>
        <p:txBody>
          <a:bodyPr spcFirstLastPara="1" vert="horz" wrap="square" lIns="0" tIns="16933" rIns="0" bIns="0" rtlCol="0" anchor="t" anchorCtr="0">
            <a:spAutoFit/>
          </a:bodyPr>
          <a:lstStyle/>
          <a:p>
            <a:pPr marL="16933">
              <a:spcBef>
                <a:spcPts val="133"/>
              </a:spcBef>
            </a:pPr>
            <a:r>
              <a:rPr lang="es-ES" sz="4267" dirty="0"/>
              <a:t>Descargo de responsabilidad y agradecimientos</a:t>
            </a:r>
            <a:endParaRPr sz="4267" dirty="0"/>
          </a:p>
        </p:txBody>
      </p:sp>
      <p:sp>
        <p:nvSpPr>
          <p:cNvPr id="3" name="object 3"/>
          <p:cNvSpPr txBox="1"/>
          <p:nvPr/>
        </p:nvSpPr>
        <p:spPr>
          <a:xfrm>
            <a:off x="392295" y="1835359"/>
            <a:ext cx="11407410" cy="5173211"/>
          </a:xfrm>
          <a:prstGeom prst="rect">
            <a:avLst/>
          </a:prstGeom>
        </p:spPr>
        <p:txBody>
          <a:bodyPr vert="horz" wrap="square" lIns="0" tIns="2540" rIns="0" bIns="0" rtlCol="0">
            <a:spAutoFit/>
          </a:bodyPr>
          <a:lstStyle/>
          <a:p>
            <a:pPr>
              <a:spcBef>
                <a:spcPts val="7"/>
              </a:spcBef>
            </a:pPr>
            <a:r>
              <a:rPr lang="es-ES" sz="2000" dirty="0">
                <a:cs typeface="Arial"/>
              </a:rPr>
              <a:t>La información proporcionada en esta capacitación se basa en la información actual sobre las mejores prácticas obtenidas de las guías y publicaciones emitidas por el Centro para el Control y la Prevención de Enfermedades de los EE. UU., la Administración de Seguridad y Salud Ocupacional de los EE. UU., Institutos Nacionales de Ciencias de Salud Ambiental (NIEHS), Departamento de Arizona de Servicios de salud (ADHS), así como otros funcionarios de salud pública federales, estatales y locales, a partir del 15 de junio de 2020.</a:t>
            </a:r>
          </a:p>
          <a:p>
            <a:pPr>
              <a:spcBef>
                <a:spcPts val="7"/>
              </a:spcBef>
            </a:pPr>
            <a:endParaRPr lang="es-ES" sz="2000" dirty="0">
              <a:cs typeface="Arial"/>
            </a:endParaRPr>
          </a:p>
          <a:p>
            <a:pPr>
              <a:spcBef>
                <a:spcPts val="7"/>
              </a:spcBef>
            </a:pPr>
            <a:r>
              <a:rPr lang="es-ES" sz="2000" dirty="0">
                <a:cs typeface="Arial"/>
              </a:rPr>
              <a:t>Esta capacitación está financiada por el Programa de Capacitación de Trabajadores del NIEHS. El Programa de Gestión Ambiental y de Recursos (ERM) de ASU desarrolló esta capacitación. ASU agradece al ADHS, la División de Seguridad y Salud Ocupacional de Arizona, la Asociación de Contratistas Generales de Arizona, la Asociación de Salud Pública de Arizona, el Consejo Inter Tribal de Arizona, los Contratistas Minoritarios Asociados de Arizona por su revisión y comentarios sobre los materiales de capacitación. Un agradecimiento especial al Programa de Seguridad y Salud Ambiental de ASU por el permiso para compartir diapositivas.</a:t>
            </a:r>
            <a:endParaRPr sz="2000" dirty="0">
              <a:latin typeface="Arial"/>
              <a:cs typeface="Arial"/>
            </a:endParaRPr>
          </a:p>
          <a:p>
            <a:pPr>
              <a:spcBef>
                <a:spcPts val="7"/>
              </a:spcBef>
            </a:pPr>
            <a:endParaRPr sz="2933" dirty="0">
              <a:latin typeface="Arial"/>
              <a:cs typeface="Arial"/>
            </a:endParaRPr>
          </a:p>
          <a:p>
            <a:pPr marL="6341375"/>
            <a:endParaRPr sz="2667"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6C04BF8-BD55-4E34-BDEB-EE50D28FBC8C}"/>
              </a:ext>
            </a:extLst>
          </p:cNvPr>
          <p:cNvSpPr>
            <a:spLocks noGrp="1"/>
          </p:cNvSpPr>
          <p:nvPr>
            <p:ph type="title"/>
          </p:nvPr>
        </p:nvSpPr>
        <p:spPr>
          <a:xfrm>
            <a:off x="2209800" y="990600"/>
            <a:ext cx="7772400" cy="801407"/>
          </a:xfrm>
        </p:spPr>
        <p:txBody>
          <a:bodyPr/>
          <a:lstStyle/>
          <a:p>
            <a:r>
              <a:rPr lang="es-NI" altLang="en-US" dirty="0">
                <a:ea typeface="ＭＳ Ｐゴシック" panose="020B0600070205080204" pitchFamily="34" charset="-128"/>
              </a:rPr>
              <a:t>Alto potencial de exposición</a:t>
            </a:r>
            <a:endParaRPr lang="en-US" altLang="en-US" dirty="0">
              <a:ea typeface="ＭＳ Ｐゴシック" panose="020B0600070205080204" pitchFamily="34" charset="-128"/>
            </a:endParaRPr>
          </a:p>
        </p:txBody>
      </p:sp>
      <p:sp>
        <p:nvSpPr>
          <p:cNvPr id="54275" name="Content Placeholder 2">
            <a:extLst>
              <a:ext uri="{FF2B5EF4-FFF2-40B4-BE49-F238E27FC236}">
                <a16:creationId xmlns:a16="http://schemas.microsoft.com/office/drawing/2014/main" id="{9547475B-651B-4F55-8547-C9F6357E425B}"/>
              </a:ext>
            </a:extLst>
          </p:cNvPr>
          <p:cNvSpPr>
            <a:spLocks noGrp="1"/>
          </p:cNvSpPr>
          <p:nvPr>
            <p:ph sz="half" idx="1"/>
          </p:nvPr>
        </p:nvSpPr>
        <p:spPr>
          <a:xfrm>
            <a:off x="646386" y="2711669"/>
            <a:ext cx="5316264" cy="3268724"/>
          </a:xfrm>
        </p:spPr>
        <p:txBody>
          <a:bodyPr/>
          <a:lstStyle/>
          <a:p>
            <a:pPr>
              <a:buFontTx/>
              <a:buNone/>
            </a:pPr>
            <a:r>
              <a:rPr lang="es-NI" altLang="en-US" sz="2400" u="sng" dirty="0">
                <a:ea typeface="ＭＳ Ｐゴシック" panose="020B0600070205080204" pitchFamily="34" charset="-128"/>
              </a:rPr>
              <a:t>Ejemplos de ambientes de trabajo</a:t>
            </a:r>
            <a:endParaRPr lang="es-ES" altLang="en-US" sz="2000" dirty="0">
              <a:ea typeface="ＭＳ Ｐゴシック" panose="020B0600070205080204" pitchFamily="34" charset="-128"/>
            </a:endParaRPr>
          </a:p>
          <a:p>
            <a:r>
              <a:rPr lang="es-ES" altLang="en-US" sz="2000" dirty="0">
                <a:ea typeface="ＭＳ Ｐゴシック" panose="020B0600070205080204" pitchFamily="34" charset="-128"/>
              </a:rPr>
              <a:t>Cuidado de la salud</a:t>
            </a:r>
          </a:p>
          <a:p>
            <a:r>
              <a:rPr lang="es-ES" altLang="en-US" sz="2000" dirty="0">
                <a:ea typeface="ＭＳ Ｐゴシック" panose="020B0600070205080204" pitchFamily="34" charset="-128"/>
              </a:rPr>
              <a:t>Laboratorios</a:t>
            </a:r>
          </a:p>
          <a:p>
            <a:r>
              <a:rPr lang="es-ES" altLang="en-US" sz="2000" dirty="0">
                <a:ea typeface="ＭＳ Ｐゴシック" panose="020B0600070205080204" pitchFamily="34" charset="-128"/>
              </a:rPr>
              <a:t>Salas de autopsia</a:t>
            </a:r>
            <a:endParaRPr lang="en-US" altLang="en-US" sz="2000" dirty="0">
              <a:ea typeface="ＭＳ Ｐゴシック" panose="020B0600070205080204" pitchFamily="34" charset="-128"/>
            </a:endParaRP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54276" name="Content Placeholder 3">
            <a:extLst>
              <a:ext uri="{FF2B5EF4-FFF2-40B4-BE49-F238E27FC236}">
                <a16:creationId xmlns:a16="http://schemas.microsoft.com/office/drawing/2014/main" id="{09FE64B0-1562-43D8-AAD3-E6F1A7BE0EF3}"/>
              </a:ext>
            </a:extLst>
          </p:cNvPr>
          <p:cNvSpPr>
            <a:spLocks noGrp="1"/>
          </p:cNvSpPr>
          <p:nvPr>
            <p:ph sz="half" idx="2"/>
          </p:nvPr>
        </p:nvSpPr>
        <p:spPr>
          <a:xfrm>
            <a:off x="6172200" y="2783030"/>
            <a:ext cx="3810000" cy="2093769"/>
          </a:xfrm>
        </p:spPr>
        <p:txBody>
          <a:bodyPr/>
          <a:lstStyle/>
          <a:p>
            <a:pPr>
              <a:buFontTx/>
              <a:buNone/>
            </a:pPr>
            <a:r>
              <a:rPr lang="es-NI" altLang="en-US" sz="2400" u="sng" dirty="0">
                <a:ea typeface="ＭＳ Ｐゴシック" panose="020B0600070205080204" pitchFamily="34" charset="-128"/>
              </a:rPr>
              <a:t>Ejemplos de actividades laborales</a:t>
            </a:r>
            <a:endParaRPr lang="es-NI" altLang="en-US" sz="2400" dirty="0">
              <a:ea typeface="ＭＳ Ｐゴシック" panose="020B0600070205080204" pitchFamily="34" charset="-128"/>
            </a:endParaRPr>
          </a:p>
          <a:p>
            <a:r>
              <a:rPr lang="es-ES" altLang="en-US" sz="2000" dirty="0">
                <a:ea typeface="ＭＳ Ｐゴシック" panose="020B0600070205080204" pitchFamily="34" charset="-128"/>
              </a:rPr>
              <a:t>broncoscopía</a:t>
            </a:r>
          </a:p>
          <a:p>
            <a:r>
              <a:rPr lang="es-ES" altLang="en-US" sz="2000" dirty="0">
                <a:ea typeface="ＭＳ Ｐゴシック" panose="020B0600070205080204" pitchFamily="34" charset="-128"/>
              </a:rPr>
              <a:t>inducción de esputo</a:t>
            </a:r>
          </a:p>
          <a:p>
            <a:r>
              <a:rPr lang="es-ES" altLang="en-US" sz="2000" dirty="0">
                <a:ea typeface="ＭＳ Ｐゴシック" panose="020B0600070205080204" pitchFamily="34" charset="-128"/>
              </a:rPr>
              <a:t>trabajo con muestras en laboratorios</a:t>
            </a:r>
          </a:p>
          <a:p>
            <a:r>
              <a:rPr lang="es-ES" altLang="en-US" sz="2000" dirty="0">
                <a:ea typeface="ＭＳ Ｐゴシック" panose="020B0600070205080204" pitchFamily="34" charset="-128"/>
              </a:rPr>
              <a:t>algunos procedimientos dentales</a:t>
            </a:r>
          </a:p>
          <a:p>
            <a:r>
              <a:rPr lang="es-ES" altLang="en-US" sz="2000" dirty="0">
                <a:ea typeface="ＭＳ Ｐゴシック" panose="020B0600070205080204" pitchFamily="34" charset="-128"/>
              </a:rPr>
              <a:t>algunos procedimientos de autopsia</a:t>
            </a:r>
            <a:endParaRPr lang="es-NI" altLang="en-US" sz="2200" dirty="0">
              <a:ea typeface="ＭＳ Ｐゴシック" panose="020B0600070205080204" pitchFamily="34" charset="-128"/>
            </a:endParaRPr>
          </a:p>
        </p:txBody>
      </p:sp>
      <p:sp>
        <p:nvSpPr>
          <p:cNvPr id="3" name="Slide Number Placeholder 2">
            <a:extLst>
              <a:ext uri="{FF2B5EF4-FFF2-40B4-BE49-F238E27FC236}">
                <a16:creationId xmlns:a16="http://schemas.microsoft.com/office/drawing/2014/main" id="{0ECF453C-9475-4868-937F-9F1E799434B4}"/>
              </a:ext>
            </a:extLst>
          </p:cNvPr>
          <p:cNvSpPr>
            <a:spLocks noGrp="1"/>
          </p:cNvSpPr>
          <p:nvPr>
            <p:ph type="sldNum" sz="quarter" idx="10"/>
          </p:nvPr>
        </p:nvSpPr>
        <p:spPr/>
        <p:txBody>
          <a:bodyPr/>
          <a:lstStyle/>
          <a:p>
            <a:fld id="{644431DD-724F-4159-B395-C12D4FF15CA8}" type="slidenum">
              <a:rPr lang="en-US" altLang="en-US" smtClean="0"/>
              <a:pPr/>
              <a:t>20</a:t>
            </a:fld>
            <a:endParaRPr lang="en-US" altLang="en-US" dirty="0"/>
          </a:p>
        </p:txBody>
      </p:sp>
      <p:sp>
        <p:nvSpPr>
          <p:cNvPr id="7" name="TextBox 6">
            <a:extLst>
              <a:ext uri="{FF2B5EF4-FFF2-40B4-BE49-F238E27FC236}">
                <a16:creationId xmlns:a16="http://schemas.microsoft.com/office/drawing/2014/main" id="{27D3C357-D63B-4C66-97E0-23DE22C7B96C}"/>
              </a:ext>
            </a:extLst>
          </p:cNvPr>
          <p:cNvSpPr txBox="1"/>
          <p:nvPr/>
        </p:nvSpPr>
        <p:spPr>
          <a:xfrm>
            <a:off x="646386" y="1676400"/>
            <a:ext cx="9793014" cy="923330"/>
          </a:xfrm>
          <a:prstGeom prst="rect">
            <a:avLst/>
          </a:prstGeom>
          <a:noFill/>
        </p:spPr>
        <p:txBody>
          <a:bodyPr wrap="square" rtlCol="0">
            <a:spAutoFit/>
          </a:bodyPr>
          <a:lstStyle/>
          <a:p>
            <a:pPr>
              <a:buNone/>
            </a:pPr>
            <a:r>
              <a:rPr lang="es-ES" altLang="en-US" dirty="0"/>
              <a:t>Las ocupaciones de alto riesgo de exposición son aquellas que trabajan con personas con COVID-19 conocido o sospechado, especialmente mientras realizan procedimientos de generación de aerosoles.</a:t>
            </a:r>
            <a:endParaRPr lang="en-US" dirty="0"/>
          </a:p>
        </p:txBody>
      </p:sp>
      <p:pic>
        <p:nvPicPr>
          <p:cNvPr id="9" name="Picture 8" descr="Lab worker doing test">
            <a:extLst>
              <a:ext uri="{FF2B5EF4-FFF2-40B4-BE49-F238E27FC236}">
                <a16:creationId xmlns:a16="http://schemas.microsoft.com/office/drawing/2014/main" id="{87BAAEEF-EE4D-4321-8655-FCEBFE2CF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091" y="4343402"/>
            <a:ext cx="3200854" cy="21335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6C04BF8-BD55-4E34-BDEB-EE50D28FBC8C}"/>
              </a:ext>
            </a:extLst>
          </p:cNvPr>
          <p:cNvSpPr>
            <a:spLocks noGrp="1"/>
          </p:cNvSpPr>
          <p:nvPr>
            <p:ph type="title"/>
          </p:nvPr>
        </p:nvSpPr>
        <p:spPr>
          <a:xfrm>
            <a:off x="2209800" y="990600"/>
            <a:ext cx="7772400" cy="801407"/>
          </a:xfrm>
        </p:spPr>
        <p:txBody>
          <a:bodyPr/>
          <a:lstStyle/>
          <a:p>
            <a:r>
              <a:rPr lang="es-NI" altLang="en-US" dirty="0">
                <a:ea typeface="ＭＳ Ｐゴシック" panose="020B0600070205080204" pitchFamily="34" charset="-128"/>
              </a:rPr>
              <a:t>Alto potencial de exposición</a:t>
            </a:r>
            <a:endParaRPr lang="en-US" altLang="en-US" dirty="0">
              <a:ea typeface="ＭＳ Ｐゴシック" panose="020B0600070205080204" pitchFamily="34" charset="-128"/>
            </a:endParaRPr>
          </a:p>
        </p:txBody>
      </p:sp>
      <p:sp>
        <p:nvSpPr>
          <p:cNvPr id="54275" name="Content Placeholder 2">
            <a:extLst>
              <a:ext uri="{FF2B5EF4-FFF2-40B4-BE49-F238E27FC236}">
                <a16:creationId xmlns:a16="http://schemas.microsoft.com/office/drawing/2014/main" id="{9547475B-651B-4F55-8547-C9F6357E425B}"/>
              </a:ext>
            </a:extLst>
          </p:cNvPr>
          <p:cNvSpPr>
            <a:spLocks noGrp="1"/>
          </p:cNvSpPr>
          <p:nvPr>
            <p:ph sz="half" idx="1"/>
          </p:nvPr>
        </p:nvSpPr>
        <p:spPr>
          <a:xfrm>
            <a:off x="2152650" y="1792007"/>
            <a:ext cx="3810000" cy="4188386"/>
          </a:xfrm>
        </p:spPr>
        <p:txBody>
          <a:bodyPr/>
          <a:lstStyle/>
          <a:p>
            <a:pPr>
              <a:buFontTx/>
              <a:buNone/>
            </a:pPr>
            <a:r>
              <a:rPr lang="es-NI" altLang="en-US" sz="2400" u="sng" dirty="0">
                <a:ea typeface="ＭＳ Ｐゴシック" panose="020B0600070205080204" pitchFamily="34" charset="-128"/>
              </a:rPr>
              <a:t>Ejemplos de ambientes de trabajo</a:t>
            </a:r>
            <a:endParaRPr lang="es-NI" altLang="en-US" sz="2400" dirty="0">
              <a:ea typeface="ＭＳ Ｐゴシック" panose="020B0600070205080204" pitchFamily="34" charset="-128"/>
            </a:endParaRPr>
          </a:p>
          <a:p>
            <a:r>
              <a:rPr lang="es-NI" altLang="en-US" sz="2000" dirty="0">
                <a:ea typeface="ＭＳ Ｐゴシック" panose="020B0600070205080204" pitchFamily="34" charset="-128"/>
              </a:rPr>
              <a:t>hospitales y otros tipos de establecimientos de salud</a:t>
            </a:r>
          </a:p>
          <a:p>
            <a:r>
              <a:rPr lang="es-NI" altLang="en-US" sz="2000" dirty="0">
                <a:ea typeface="ＭＳ Ｐゴシック" panose="020B0600070205080204" pitchFamily="34" charset="-128"/>
              </a:rPr>
              <a:t>transporte médico</a:t>
            </a:r>
          </a:p>
          <a:p>
            <a:r>
              <a:rPr lang="es-NI" altLang="en-US" sz="2000" dirty="0">
                <a:ea typeface="ＭＳ Ｐゴシック" panose="020B0600070205080204" pitchFamily="34" charset="-128"/>
              </a:rPr>
              <a:t>centros correccionales</a:t>
            </a:r>
          </a:p>
          <a:p>
            <a:r>
              <a:rPr lang="es-NI" altLang="en-US" sz="2000" dirty="0">
                <a:ea typeface="ＭＳ Ｐゴシック" panose="020B0600070205080204" pitchFamily="34" charset="-128"/>
              </a:rPr>
              <a:t>centros para el tratamiento de adicciones a drogas</a:t>
            </a:r>
          </a:p>
          <a:p>
            <a:r>
              <a:rPr lang="es-NI" altLang="en-US" sz="2000" dirty="0">
                <a:ea typeface="ＭＳ Ｐゴシック" panose="020B0600070205080204" pitchFamily="34" charset="-128"/>
              </a:rPr>
              <a:t>albergues para personas sin techo</a:t>
            </a:r>
          </a:p>
          <a:p>
            <a:r>
              <a:rPr lang="es-NI" altLang="en-US" sz="2000" dirty="0">
                <a:ea typeface="ＭＳ Ｐゴシック" panose="020B0600070205080204" pitchFamily="34" charset="-128"/>
              </a:rPr>
              <a:t>atención médica domiciliaria</a:t>
            </a:r>
          </a:p>
          <a:p>
            <a:r>
              <a:rPr lang="es-NI" altLang="en-US" sz="2000" dirty="0">
                <a:ea typeface="ＭＳ Ｐゴシック" panose="020B0600070205080204" pitchFamily="34" charset="-128"/>
              </a:rPr>
              <a:t>limpieza ambiental de lugares con SARS CoV-2</a:t>
            </a:r>
          </a:p>
          <a:p>
            <a:endParaRPr lang="en-US" altLang="en-US" sz="2000" dirty="0">
              <a:ea typeface="ＭＳ Ｐゴシック" panose="020B0600070205080204" pitchFamily="34" charset="-128"/>
            </a:endParaRP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54276" name="Content Placeholder 3">
            <a:extLst>
              <a:ext uri="{FF2B5EF4-FFF2-40B4-BE49-F238E27FC236}">
                <a16:creationId xmlns:a16="http://schemas.microsoft.com/office/drawing/2014/main" id="{09FE64B0-1562-43D8-AAD3-E6F1A7BE0EF3}"/>
              </a:ext>
            </a:extLst>
          </p:cNvPr>
          <p:cNvSpPr>
            <a:spLocks noGrp="1"/>
          </p:cNvSpPr>
          <p:nvPr>
            <p:ph sz="half" idx="2"/>
          </p:nvPr>
        </p:nvSpPr>
        <p:spPr>
          <a:xfrm>
            <a:off x="6172200" y="1828800"/>
            <a:ext cx="3810000" cy="3048000"/>
          </a:xfrm>
        </p:spPr>
        <p:txBody>
          <a:bodyPr/>
          <a:lstStyle/>
          <a:p>
            <a:pPr>
              <a:buFontTx/>
              <a:buNone/>
            </a:pPr>
            <a:r>
              <a:rPr lang="es-NI" altLang="en-US" sz="2400" u="sng" dirty="0">
                <a:ea typeface="ＭＳ Ｐゴシック" panose="020B0600070205080204" pitchFamily="34" charset="-128"/>
              </a:rPr>
              <a:t>Ejemplos de actividades laborales</a:t>
            </a:r>
            <a:endParaRPr lang="es-NI" altLang="en-US" sz="2400" dirty="0">
              <a:ea typeface="ＭＳ Ｐゴシック" panose="020B0600070205080204" pitchFamily="34" charset="-128"/>
            </a:endParaRPr>
          </a:p>
          <a:p>
            <a:r>
              <a:rPr lang="es-NI" altLang="en-US" sz="2000" dirty="0">
                <a:ea typeface="ＭＳ Ｐゴシック" panose="020B0600070205080204" pitchFamily="34" charset="-128"/>
              </a:rPr>
              <a:t>atención directa al paciente</a:t>
            </a:r>
          </a:p>
          <a:p>
            <a:r>
              <a:rPr lang="es-NI" altLang="en-US" sz="2000" dirty="0">
                <a:ea typeface="ＭＳ Ｐゴシック" panose="020B0600070205080204" pitchFamily="34" charset="-128"/>
              </a:rPr>
              <a:t>servicios médicos de emergencia</a:t>
            </a:r>
          </a:p>
          <a:p>
            <a:r>
              <a:rPr lang="es-NI" altLang="en-US" sz="2000" dirty="0">
                <a:ea typeface="ＭＳ Ｐゴシック" panose="020B0600070205080204" pitchFamily="34" charset="-128"/>
              </a:rPr>
              <a:t>limpieza y mantenimiento en áreas con pacientes</a:t>
            </a:r>
            <a:endParaRPr lang="es-NI" altLang="en-US" sz="2200" dirty="0">
              <a:ea typeface="ＭＳ Ｐゴシック" panose="020B0600070205080204" pitchFamily="34" charset="-128"/>
            </a:endParaRPr>
          </a:p>
        </p:txBody>
      </p:sp>
      <p:sp>
        <p:nvSpPr>
          <p:cNvPr id="3" name="Slide Number Placeholder 2">
            <a:extLst>
              <a:ext uri="{FF2B5EF4-FFF2-40B4-BE49-F238E27FC236}">
                <a16:creationId xmlns:a16="http://schemas.microsoft.com/office/drawing/2014/main" id="{0ECF453C-9475-4868-937F-9F1E799434B4}"/>
              </a:ext>
            </a:extLst>
          </p:cNvPr>
          <p:cNvSpPr>
            <a:spLocks noGrp="1"/>
          </p:cNvSpPr>
          <p:nvPr>
            <p:ph type="sldNum" sz="quarter" idx="10"/>
          </p:nvPr>
        </p:nvSpPr>
        <p:spPr/>
        <p:txBody>
          <a:bodyPr/>
          <a:lstStyle/>
          <a:p>
            <a:fld id="{644431DD-724F-4159-B395-C12D4FF15CA8}" type="slidenum">
              <a:rPr lang="en-US" altLang="en-US" smtClean="0"/>
              <a:pPr/>
              <a:t>21</a:t>
            </a:fld>
            <a:endParaRPr lang="en-US" altLang="en-US" dirty="0"/>
          </a:p>
        </p:txBody>
      </p:sp>
      <p:pic>
        <p:nvPicPr>
          <p:cNvPr id="54277" name="Picture 8" descr="EMS poniendo una camilla en una ambulancia">
            <a:extLst>
              <a:ext uri="{FF2B5EF4-FFF2-40B4-BE49-F238E27FC236}">
                <a16:creationId xmlns:a16="http://schemas.microsoft.com/office/drawing/2014/main" id="{E3A296E4-372F-44B3-BFC6-BAEDCFC17D3A}"/>
              </a:ext>
            </a:extLst>
          </p:cNvPr>
          <p:cNvPicPr>
            <a:picLocks noChangeAspect="1"/>
          </p:cNvPicPr>
          <p:nvPr/>
        </p:nvPicPr>
        <p:blipFill>
          <a:blip r:embed="rId3" cstate="print">
            <a:extLst>
              <a:ext uri="{28A0092B-C50C-407E-A947-70E740481C1C}">
                <a14:useLocalDpi xmlns:a14="http://schemas.microsoft.com/office/drawing/2010/main" val="0"/>
              </a:ext>
            </a:extLst>
          </a:blip>
          <a:srcRect t="13635" b="15909"/>
          <a:stretch>
            <a:fillRect/>
          </a:stretch>
        </p:blipFill>
        <p:spPr bwMode="auto">
          <a:xfrm>
            <a:off x="6591300" y="4383232"/>
            <a:ext cx="2971800" cy="209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6612-D312-4F79-A801-52BA8F9FAA2F}"/>
              </a:ext>
            </a:extLst>
          </p:cNvPr>
          <p:cNvSpPr>
            <a:spLocks noGrp="1"/>
          </p:cNvSpPr>
          <p:nvPr>
            <p:ph type="title"/>
          </p:nvPr>
        </p:nvSpPr>
        <p:spPr/>
        <p:txBody>
          <a:bodyPr/>
          <a:lstStyle/>
          <a:p>
            <a:r>
              <a:rPr lang="en-US" dirty="0"/>
              <a:t>Medio </a:t>
            </a:r>
            <a:r>
              <a:rPr lang="en-US" dirty="0" err="1"/>
              <a:t>potencial</a:t>
            </a:r>
            <a:r>
              <a:rPr lang="en-US" dirty="0"/>
              <a:t> de </a:t>
            </a:r>
            <a:r>
              <a:rPr lang="en-US" dirty="0" err="1"/>
              <a:t>exposición</a:t>
            </a:r>
            <a:r>
              <a:rPr lang="en-US" dirty="0"/>
              <a:t> </a:t>
            </a:r>
          </a:p>
        </p:txBody>
      </p:sp>
      <p:sp>
        <p:nvSpPr>
          <p:cNvPr id="3" name="Content Placeholder 2">
            <a:extLst>
              <a:ext uri="{FF2B5EF4-FFF2-40B4-BE49-F238E27FC236}">
                <a16:creationId xmlns:a16="http://schemas.microsoft.com/office/drawing/2014/main" id="{27AAA558-D066-4C9E-A27D-3D3074513643}"/>
              </a:ext>
            </a:extLst>
          </p:cNvPr>
          <p:cNvSpPr>
            <a:spLocks noGrp="1"/>
          </p:cNvSpPr>
          <p:nvPr>
            <p:ph sz="half" idx="1"/>
          </p:nvPr>
        </p:nvSpPr>
        <p:spPr>
          <a:xfrm>
            <a:off x="432391" y="2057400"/>
            <a:ext cx="5080000" cy="3429000"/>
          </a:xfrm>
        </p:spPr>
        <p:txBody>
          <a:bodyPr/>
          <a:lstStyle/>
          <a:p>
            <a:pPr marL="0" indent="0">
              <a:buNone/>
            </a:pPr>
            <a:r>
              <a:rPr lang="es-ES" sz="2400" u="sng" dirty="0"/>
              <a:t>Ejemplos de entornos de trabajo.</a:t>
            </a:r>
          </a:p>
          <a:p>
            <a:r>
              <a:rPr lang="es-ES" sz="2400" dirty="0"/>
              <a:t>Tiendas minoristas</a:t>
            </a:r>
          </a:p>
          <a:p>
            <a:r>
              <a:rPr lang="es-ES" sz="2400" dirty="0"/>
              <a:t>Transporte público</a:t>
            </a:r>
          </a:p>
          <a:p>
            <a:r>
              <a:rPr lang="es-ES" sz="2400" dirty="0"/>
              <a:t>Ocupaciones de visitas domiciliarias</a:t>
            </a:r>
          </a:p>
          <a:p>
            <a:r>
              <a:rPr lang="es-ES" sz="2400" dirty="0"/>
              <a:t>Trabajadores postales y de almacenes.</a:t>
            </a:r>
          </a:p>
          <a:p>
            <a:r>
              <a:rPr lang="es-ES" sz="2400" dirty="0"/>
              <a:t>Servicios públicos</a:t>
            </a:r>
            <a:endParaRPr lang="en-US" sz="2400" dirty="0"/>
          </a:p>
        </p:txBody>
      </p:sp>
      <p:sp>
        <p:nvSpPr>
          <p:cNvPr id="5" name="Slide Number Placeholder 4">
            <a:extLst>
              <a:ext uri="{FF2B5EF4-FFF2-40B4-BE49-F238E27FC236}">
                <a16:creationId xmlns:a16="http://schemas.microsoft.com/office/drawing/2014/main" id="{172A6B8B-A144-4AFD-8116-46F91DD0206C}"/>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smtClean="0">
                <a:solidFill>
                  <a:srgbClr val="000000"/>
                </a:solidFill>
              </a:rPr>
              <a:pPr fontAlgn="base">
                <a:spcAft>
                  <a:spcPct val="0"/>
                </a:spcAft>
                <a:defRPr/>
              </a:pPr>
              <a:t>22</a:t>
            </a:fld>
            <a:endParaRPr lang="en-US" altLang="en-US" dirty="0">
              <a:solidFill>
                <a:srgbClr val="000000"/>
              </a:solidFill>
            </a:endParaRPr>
          </a:p>
        </p:txBody>
      </p:sp>
      <p:sp>
        <p:nvSpPr>
          <p:cNvPr id="7" name="Content Placeholder 3">
            <a:extLst>
              <a:ext uri="{FF2B5EF4-FFF2-40B4-BE49-F238E27FC236}">
                <a16:creationId xmlns:a16="http://schemas.microsoft.com/office/drawing/2014/main" id="{CDB46336-6880-4C82-BF6F-658AE09535DD}"/>
              </a:ext>
            </a:extLst>
          </p:cNvPr>
          <p:cNvSpPr>
            <a:spLocks noGrp="1"/>
          </p:cNvSpPr>
          <p:nvPr>
            <p:ph sz="half" idx="2"/>
          </p:nvPr>
        </p:nvSpPr>
        <p:spPr>
          <a:xfrm>
            <a:off x="6679609" y="2057400"/>
            <a:ext cx="5080000" cy="3810000"/>
          </a:xfrm>
        </p:spPr>
        <p:txBody>
          <a:bodyPr/>
          <a:lstStyle/>
          <a:p>
            <a:pPr marL="0" indent="0">
              <a:buNone/>
            </a:pPr>
            <a:r>
              <a:rPr lang="en-US" sz="2400" u="sng" dirty="0" err="1"/>
              <a:t>Ejemplos</a:t>
            </a:r>
            <a:r>
              <a:rPr lang="en-US" sz="2400" u="sng" dirty="0"/>
              <a:t> de </a:t>
            </a:r>
            <a:r>
              <a:rPr lang="en-US" sz="2400" u="sng" dirty="0" err="1"/>
              <a:t>actividades</a:t>
            </a:r>
            <a:r>
              <a:rPr lang="en-US" sz="2400" u="sng" dirty="0"/>
              <a:t> </a:t>
            </a:r>
            <a:r>
              <a:rPr lang="en-US" sz="2400" u="sng" dirty="0" err="1"/>
              <a:t>laborales</a:t>
            </a:r>
            <a:endParaRPr lang="en-US" sz="2400" u="sng" dirty="0"/>
          </a:p>
          <a:p>
            <a:r>
              <a:rPr lang="en-US" sz="2400" dirty="0" err="1"/>
              <a:t>Abastecimiento</a:t>
            </a:r>
            <a:r>
              <a:rPr lang="en-US" sz="2400" dirty="0"/>
              <a:t> de </a:t>
            </a:r>
            <a:r>
              <a:rPr lang="en-US" sz="2400" dirty="0" err="1"/>
              <a:t>estantes</a:t>
            </a:r>
            <a:endParaRPr lang="en-US" sz="2400" dirty="0"/>
          </a:p>
          <a:p>
            <a:r>
              <a:rPr lang="en-US" sz="2400" dirty="0" err="1"/>
              <a:t>Atender</a:t>
            </a:r>
            <a:r>
              <a:rPr lang="en-US" sz="2400" dirty="0"/>
              <a:t> a </a:t>
            </a:r>
            <a:r>
              <a:rPr lang="en-US" sz="2400" dirty="0" err="1"/>
              <a:t>clientes</a:t>
            </a:r>
            <a:r>
              <a:rPr lang="en-US" sz="2400" dirty="0"/>
              <a:t> </a:t>
            </a:r>
            <a:r>
              <a:rPr lang="en-US" sz="2400" dirty="0" err="1"/>
              <a:t>en</a:t>
            </a:r>
            <a:r>
              <a:rPr lang="en-US" sz="2400" dirty="0"/>
              <a:t> </a:t>
            </a:r>
            <a:r>
              <a:rPr lang="en-US" sz="2400" dirty="0" err="1"/>
              <a:t>caja</a:t>
            </a:r>
            <a:endParaRPr lang="en-US" sz="2400" dirty="0"/>
          </a:p>
          <a:p>
            <a:r>
              <a:rPr lang="es-ES" sz="2400" dirty="0"/>
              <a:t>Reparaciones de emergencia en el hogar</a:t>
            </a:r>
          </a:p>
          <a:p>
            <a:r>
              <a:rPr lang="es-ES" sz="2400" dirty="0"/>
              <a:t>Manejo de correo y bienes</a:t>
            </a:r>
          </a:p>
          <a:p>
            <a:r>
              <a:rPr lang="en-US" sz="2400" dirty="0" err="1"/>
              <a:t>Procesamiento</a:t>
            </a:r>
            <a:r>
              <a:rPr lang="en-US" sz="2400" dirty="0"/>
              <a:t> de </a:t>
            </a:r>
            <a:r>
              <a:rPr lang="en-US" sz="2400" dirty="0" err="1"/>
              <a:t>beneficios</a:t>
            </a:r>
            <a:r>
              <a:rPr lang="en-US" sz="2400" dirty="0"/>
              <a:t> </a:t>
            </a:r>
            <a:r>
              <a:rPr lang="en-US" sz="2400" dirty="0" err="1"/>
              <a:t>públicos</a:t>
            </a:r>
            <a:endParaRPr lang="en-US" sz="2400" dirty="0"/>
          </a:p>
        </p:txBody>
      </p:sp>
      <p:pic>
        <p:nvPicPr>
          <p:cNvPr id="10" name="Picture 9" descr="Empty grocery store shelf">
            <a:extLst>
              <a:ext uri="{FF2B5EF4-FFF2-40B4-BE49-F238E27FC236}">
                <a16:creationId xmlns:a16="http://schemas.microsoft.com/office/drawing/2014/main" id="{3EC99054-38AF-445C-82A0-A7A14EE84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242" y="4686301"/>
            <a:ext cx="2876698" cy="1904999"/>
          </a:xfrm>
          <a:prstGeom prst="rect">
            <a:avLst/>
          </a:prstGeom>
        </p:spPr>
      </p:pic>
    </p:spTree>
    <p:extLst>
      <p:ext uri="{BB962C8B-B14F-4D97-AF65-F5344CB8AC3E}">
        <p14:creationId xmlns:p14="http://schemas.microsoft.com/office/powerpoint/2010/main" val="282447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11AA349-D031-4C9E-A0D1-75D3A34E4A8B}"/>
              </a:ext>
            </a:extLst>
          </p:cNvPr>
          <p:cNvSpPr>
            <a:spLocks noGrp="1"/>
          </p:cNvSpPr>
          <p:nvPr>
            <p:ph type="title"/>
          </p:nvPr>
        </p:nvSpPr>
        <p:spPr>
          <a:xfrm>
            <a:off x="2047461" y="1066800"/>
            <a:ext cx="7772400" cy="914400"/>
          </a:xfrm>
        </p:spPr>
        <p:txBody>
          <a:bodyPr/>
          <a:lstStyle/>
          <a:p>
            <a:r>
              <a:rPr lang="es-NI" altLang="en-US" dirty="0">
                <a:ea typeface="ＭＳ Ｐゴシック" panose="020B0600070205080204" pitchFamily="34" charset="-128"/>
              </a:rPr>
              <a:t>Bajo potencial de exposición</a:t>
            </a:r>
          </a:p>
        </p:txBody>
      </p:sp>
      <p:pic>
        <p:nvPicPr>
          <p:cNvPr id="58371" name="Content Placeholder 4" descr="officina">
            <a:extLst>
              <a:ext uri="{FF2B5EF4-FFF2-40B4-BE49-F238E27FC236}">
                <a16:creationId xmlns:a16="http://schemas.microsoft.com/office/drawing/2014/main" id="{0942105A-54D2-4B1B-BE03-B1B5E94EB74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98411" y="3901142"/>
            <a:ext cx="5270500" cy="2589219"/>
          </a:xfrm>
        </p:spPr>
      </p:pic>
      <p:sp>
        <p:nvSpPr>
          <p:cNvPr id="3" name="Slide Number Placeholder 2">
            <a:extLst>
              <a:ext uri="{FF2B5EF4-FFF2-40B4-BE49-F238E27FC236}">
                <a16:creationId xmlns:a16="http://schemas.microsoft.com/office/drawing/2014/main" id="{1D2B4F66-E8B3-4FE8-A932-2325214C3479}"/>
              </a:ext>
            </a:extLst>
          </p:cNvPr>
          <p:cNvSpPr>
            <a:spLocks noGrp="1"/>
          </p:cNvSpPr>
          <p:nvPr>
            <p:ph type="sldNum" sz="quarter" idx="10"/>
          </p:nvPr>
        </p:nvSpPr>
        <p:spPr/>
        <p:txBody>
          <a:bodyPr/>
          <a:lstStyle/>
          <a:p>
            <a:fld id="{E4D25CCA-84D6-4E84-B1C7-B334DD86A6AB}" type="slidenum">
              <a:rPr lang="en-US" altLang="en-US" smtClean="0"/>
              <a:pPr/>
              <a:t>23</a:t>
            </a:fld>
            <a:endParaRPr lang="en-US" altLang="en-US" dirty="0"/>
          </a:p>
        </p:txBody>
      </p:sp>
      <p:sp>
        <p:nvSpPr>
          <p:cNvPr id="2" name="TextBox 1">
            <a:extLst>
              <a:ext uri="{FF2B5EF4-FFF2-40B4-BE49-F238E27FC236}">
                <a16:creationId xmlns:a16="http://schemas.microsoft.com/office/drawing/2014/main" id="{56A909A9-337E-4AF5-BF57-A93792E35058}"/>
              </a:ext>
            </a:extLst>
          </p:cNvPr>
          <p:cNvSpPr txBox="1"/>
          <p:nvPr/>
        </p:nvSpPr>
        <p:spPr>
          <a:xfrm>
            <a:off x="2057400" y="2087940"/>
            <a:ext cx="8077200" cy="1569660"/>
          </a:xfrm>
          <a:prstGeom prst="rect">
            <a:avLst/>
          </a:prstGeom>
          <a:noFill/>
        </p:spPr>
        <p:txBody>
          <a:bodyPr wrap="square" rtlCol="0">
            <a:spAutoFit/>
          </a:bodyPr>
          <a:lstStyle/>
          <a:p>
            <a:pPr>
              <a:buNone/>
            </a:pPr>
            <a:r>
              <a:rPr lang="es-NI" altLang="en-US" sz="2400" dirty="0"/>
              <a:t>Las ocupaciones con un </a:t>
            </a:r>
            <a:r>
              <a:rPr lang="es-NI" altLang="en-US" sz="2400" u="sng" dirty="0"/>
              <a:t>bajo potencial de exposició</a:t>
            </a:r>
            <a:r>
              <a:rPr lang="es-NI" altLang="en-US" sz="2400" dirty="0"/>
              <a:t>n son aquellas que no requieren el contacto con personas que se conoce están infectadas ni requieren contacto frecuente con el público. </a:t>
            </a:r>
            <a:endParaRPr lang="es-NI"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086F-F57D-47BC-A334-65FB35422878}"/>
              </a:ext>
            </a:extLst>
          </p:cNvPr>
          <p:cNvSpPr>
            <a:spLocks noGrp="1"/>
          </p:cNvSpPr>
          <p:nvPr>
            <p:ph type="title"/>
          </p:nvPr>
        </p:nvSpPr>
        <p:spPr/>
        <p:txBody>
          <a:bodyPr/>
          <a:lstStyle/>
          <a:p>
            <a:r>
              <a:rPr lang="en-US" dirty="0" err="1"/>
              <a:t>Revisión</a:t>
            </a:r>
            <a:endParaRPr lang="en-US" dirty="0"/>
          </a:p>
        </p:txBody>
      </p:sp>
      <p:sp>
        <p:nvSpPr>
          <p:cNvPr id="3" name="Content Placeholder 2">
            <a:extLst>
              <a:ext uri="{FF2B5EF4-FFF2-40B4-BE49-F238E27FC236}">
                <a16:creationId xmlns:a16="http://schemas.microsoft.com/office/drawing/2014/main" id="{825D6861-975B-4484-84FE-DD57A69C1905}"/>
              </a:ext>
            </a:extLst>
          </p:cNvPr>
          <p:cNvSpPr>
            <a:spLocks noGrp="1"/>
          </p:cNvSpPr>
          <p:nvPr>
            <p:ph idx="1"/>
          </p:nvPr>
        </p:nvSpPr>
        <p:spPr/>
        <p:txBody>
          <a:bodyPr/>
          <a:lstStyle/>
          <a:p>
            <a:r>
              <a:rPr lang="es-ES" sz="2800" dirty="0"/>
              <a:t>¿Puede una exposición en el lugar de trabajo cambiar de baja a media exposición o viceversa?</a:t>
            </a:r>
          </a:p>
          <a:p>
            <a:r>
              <a:rPr lang="es-ES" sz="2800" dirty="0"/>
              <a:t>Si</a:t>
            </a:r>
          </a:p>
          <a:p>
            <a:r>
              <a:rPr lang="es-ES" sz="2800" dirty="0"/>
              <a:t>Dar un ejemplo.</a:t>
            </a:r>
          </a:p>
          <a:p>
            <a:r>
              <a:rPr lang="es-ES" sz="2800" dirty="0"/>
              <a:t>Una oficina con controles administrativos en el lugar, por ejemplo no reuniones de personal en persona, comienza a realizar reuniones en la sala de conferencias durante la pandemia.</a:t>
            </a:r>
            <a:endParaRPr lang="en-US" sz="2800" dirty="0"/>
          </a:p>
        </p:txBody>
      </p:sp>
      <p:sp>
        <p:nvSpPr>
          <p:cNvPr id="4" name="Slide Number Placeholder 3">
            <a:extLst>
              <a:ext uri="{FF2B5EF4-FFF2-40B4-BE49-F238E27FC236}">
                <a16:creationId xmlns:a16="http://schemas.microsoft.com/office/drawing/2014/main" id="{9ED1B11C-7BAF-48F6-81FE-A3B28FFCCA9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24</a:t>
            </a:fld>
            <a:endParaRPr lang="en-US" altLang="en-US" dirty="0">
              <a:solidFill>
                <a:srgbClr val="000000"/>
              </a:solidFill>
            </a:endParaRPr>
          </a:p>
        </p:txBody>
      </p:sp>
    </p:spTree>
    <p:extLst>
      <p:ext uri="{BB962C8B-B14F-4D97-AF65-F5344CB8AC3E}">
        <p14:creationId xmlns:p14="http://schemas.microsoft.com/office/powerpoint/2010/main" val="167838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EBEB8D79-F1A5-4B62-BA1E-4F821124ED3B}"/>
              </a:ext>
            </a:extLst>
          </p:cNvPr>
          <p:cNvSpPr>
            <a:spLocks noGrp="1"/>
          </p:cNvSpPr>
          <p:nvPr>
            <p:ph type="title"/>
          </p:nvPr>
        </p:nvSpPr>
        <p:spPr>
          <a:xfrm>
            <a:off x="1905000" y="1676400"/>
            <a:ext cx="8001000" cy="1589088"/>
          </a:xfrm>
        </p:spPr>
        <p:txBody>
          <a:bodyPr/>
          <a:lstStyle/>
          <a:p>
            <a:r>
              <a:rPr lang="es-NI" altLang="en-US" sz="3600" dirty="0">
                <a:ea typeface="ＭＳ Ｐゴシック" panose="020B0600070205080204" pitchFamily="34" charset="-128"/>
              </a:rPr>
              <a:t>MÓDULO 3:</a:t>
            </a:r>
            <a:br>
              <a:rPr lang="es-NI" sz="3600" dirty="0"/>
            </a:br>
            <a:r>
              <a:rPr lang="es-NI" altLang="en-US" sz="3600" dirty="0">
                <a:ea typeface="ＭＳ Ｐゴシック" panose="020B0600070205080204" pitchFamily="34" charset="-128"/>
              </a:rPr>
              <a:t>MÉTODOS PARA PREVENIR EL COVID-19 En EL LUGAR DE TRABAJO </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 </a:t>
            </a:r>
          </a:p>
        </p:txBody>
      </p:sp>
      <p:sp>
        <p:nvSpPr>
          <p:cNvPr id="3" name="Slide Number Placeholder 2">
            <a:extLst>
              <a:ext uri="{FF2B5EF4-FFF2-40B4-BE49-F238E27FC236}">
                <a16:creationId xmlns:a16="http://schemas.microsoft.com/office/drawing/2014/main" id="{993C1807-6518-4645-8DEA-08492C368EB6}"/>
              </a:ext>
            </a:extLst>
          </p:cNvPr>
          <p:cNvSpPr>
            <a:spLocks noGrp="1"/>
          </p:cNvSpPr>
          <p:nvPr>
            <p:ph type="sldNum" sz="quarter" idx="10"/>
          </p:nvPr>
        </p:nvSpPr>
        <p:spPr/>
        <p:txBody>
          <a:bodyPr/>
          <a:lstStyle/>
          <a:p>
            <a:fld id="{0E834B45-6E73-43A0-B9C8-FCE158605DCB}" type="slidenum">
              <a:rPr lang="en-US" altLang="en-US" smtClean="0"/>
              <a:pPr/>
              <a:t>25</a:t>
            </a:fld>
            <a:endParaRPr lang="en-US" altLang="en-US" dirty="0"/>
          </a:p>
        </p:txBody>
      </p:sp>
      <p:pic>
        <p:nvPicPr>
          <p:cNvPr id="70659" name="Content Placeholder 4" descr="cama en la hospital">
            <a:extLst>
              <a:ext uri="{FF2B5EF4-FFF2-40B4-BE49-F238E27FC236}">
                <a16:creationId xmlns:a16="http://schemas.microsoft.com/office/drawing/2014/main" id="{32DA90AF-7B95-4130-B78B-B4CB52E6BD2A}"/>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9696" r="30777"/>
          <a:stretch/>
        </p:blipFill>
        <p:spPr>
          <a:xfrm>
            <a:off x="8394700" y="3429001"/>
            <a:ext cx="2273300" cy="293211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6B0490-986E-4453-81A6-AFEC989CC55E}"/>
              </a:ext>
            </a:extLst>
          </p:cNvPr>
          <p:cNvSpPr>
            <a:spLocks noGrp="1"/>
          </p:cNvSpPr>
          <p:nvPr>
            <p:ph type="title"/>
          </p:nvPr>
        </p:nvSpPr>
        <p:spPr/>
        <p:txBody>
          <a:bodyPr/>
          <a:lstStyle/>
          <a:p>
            <a:r>
              <a:rPr lang="es-NI" sz="2400" dirty="0"/>
              <a:t>Pasos clave para manejar epidemias en el lugar de trabajo. </a:t>
            </a:r>
          </a:p>
        </p:txBody>
      </p:sp>
      <p:sp>
        <p:nvSpPr>
          <p:cNvPr id="6" name="Content Placeholder 5">
            <a:extLst>
              <a:ext uri="{FF2B5EF4-FFF2-40B4-BE49-F238E27FC236}">
                <a16:creationId xmlns:a16="http://schemas.microsoft.com/office/drawing/2014/main" id="{61BCC69F-6AB5-4364-8A0E-3139989B2C96}"/>
              </a:ext>
            </a:extLst>
          </p:cNvPr>
          <p:cNvSpPr>
            <a:spLocks noGrp="1"/>
          </p:cNvSpPr>
          <p:nvPr>
            <p:ph sz="half" idx="1"/>
          </p:nvPr>
        </p:nvSpPr>
        <p:spPr>
          <a:xfrm>
            <a:off x="2133600" y="1828800"/>
            <a:ext cx="8153400" cy="3810000"/>
          </a:xfrm>
        </p:spPr>
        <p:txBody>
          <a:bodyPr/>
          <a:lstStyle/>
          <a:p>
            <a:r>
              <a:rPr lang="es-NI" sz="2600" dirty="0"/>
              <a:t>Prepararse para la amenaza.</a:t>
            </a:r>
          </a:p>
          <a:p>
            <a:r>
              <a:rPr lang="es-NI" sz="2600" dirty="0"/>
              <a:t>Implementar medidas de prevención.</a:t>
            </a:r>
          </a:p>
          <a:p>
            <a:r>
              <a:rPr lang="es-NI" sz="2600" dirty="0"/>
              <a:t>Implementar el plan de continuidad de las operaciones.</a:t>
            </a:r>
          </a:p>
          <a:p>
            <a:r>
              <a:rPr lang="es-NI" sz="2600" dirty="0"/>
              <a:t>Manejar la recuperación del negocio </a:t>
            </a:r>
            <a:r>
              <a:rPr lang="es-NI" sz="2600" dirty="0" err="1"/>
              <a:t>postepidemia</a:t>
            </a:r>
            <a:r>
              <a:rPr lang="es-NI" sz="2600" dirty="0"/>
              <a:t>.</a:t>
            </a:r>
          </a:p>
        </p:txBody>
      </p:sp>
      <p:pic>
        <p:nvPicPr>
          <p:cNvPr id="8" name="Content Placeholder 7" descr="persona estornudando en el codo">
            <a:extLst>
              <a:ext uri="{FF2B5EF4-FFF2-40B4-BE49-F238E27FC236}">
                <a16:creationId xmlns:a16="http://schemas.microsoft.com/office/drawing/2014/main" id="{63DEC49D-F0B7-4276-983A-D1794155161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58000" y="4207784"/>
            <a:ext cx="1993988" cy="2314858"/>
          </a:xfrm>
        </p:spPr>
      </p:pic>
      <p:sp>
        <p:nvSpPr>
          <p:cNvPr id="4" name="Slide Number Placeholder 3">
            <a:extLst>
              <a:ext uri="{FF2B5EF4-FFF2-40B4-BE49-F238E27FC236}">
                <a16:creationId xmlns:a16="http://schemas.microsoft.com/office/drawing/2014/main" id="{011008D0-74A7-4DAB-BB0D-360D074D7BAD}"/>
              </a:ext>
            </a:extLst>
          </p:cNvPr>
          <p:cNvSpPr>
            <a:spLocks noGrp="1"/>
          </p:cNvSpPr>
          <p:nvPr>
            <p:ph type="sldNum" sz="quarter" idx="10"/>
          </p:nvPr>
        </p:nvSpPr>
        <p:spPr/>
        <p:txBody>
          <a:bodyPr/>
          <a:lstStyle/>
          <a:p>
            <a:fld id="{0E834B45-6E73-43A0-B9C8-FCE158605DCB}" type="slidenum">
              <a:rPr lang="en-US" altLang="en-US" smtClean="0"/>
              <a:pPr/>
              <a:t>26</a:t>
            </a:fld>
            <a:endParaRPr lang="en-US" altLang="en-US" dirty="0"/>
          </a:p>
        </p:txBody>
      </p:sp>
      <p:pic>
        <p:nvPicPr>
          <p:cNvPr id="12" name="Picture 11" descr="lanvando manos">
            <a:extLst>
              <a:ext uri="{FF2B5EF4-FFF2-40B4-BE49-F238E27FC236}">
                <a16:creationId xmlns:a16="http://schemas.microsoft.com/office/drawing/2014/main" id="{AD518471-AD45-48DE-9AE8-5684566FD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3257" y="4196288"/>
            <a:ext cx="2065472" cy="2340479"/>
          </a:xfrm>
          <a:prstGeom prst="rect">
            <a:avLst/>
          </a:prstGeom>
        </p:spPr>
      </p:pic>
      <p:pic>
        <p:nvPicPr>
          <p:cNvPr id="13" name="Picture 12" descr="hombre limpiando">
            <a:extLst>
              <a:ext uri="{FF2B5EF4-FFF2-40B4-BE49-F238E27FC236}">
                <a16:creationId xmlns:a16="http://schemas.microsoft.com/office/drawing/2014/main" id="{ABDADE01-F0A4-44BD-AA5F-2DF539861AC9}"/>
              </a:ext>
            </a:extLst>
          </p:cNvPr>
          <p:cNvPicPr>
            <a:picLocks noChangeAspect="1"/>
          </p:cNvPicPr>
          <p:nvPr/>
        </p:nvPicPr>
        <p:blipFill>
          <a:blip r:embed="rId5" cstate="print"/>
          <a:stretch>
            <a:fillRect/>
          </a:stretch>
        </p:blipFill>
        <p:spPr>
          <a:xfrm>
            <a:off x="4868728" y="4196288"/>
            <a:ext cx="2065472" cy="2326354"/>
          </a:xfrm>
          <a:prstGeom prst="rect">
            <a:avLst/>
          </a:prstGeom>
        </p:spPr>
      </p:pic>
    </p:spTree>
    <p:extLst>
      <p:ext uri="{BB962C8B-B14F-4D97-AF65-F5344CB8AC3E}">
        <p14:creationId xmlns:p14="http://schemas.microsoft.com/office/powerpoint/2010/main" val="1692723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F173-0A54-41DD-9547-E0F5DD1CBA86}"/>
              </a:ext>
            </a:extLst>
          </p:cNvPr>
          <p:cNvSpPr>
            <a:spLocks noGrp="1"/>
          </p:cNvSpPr>
          <p:nvPr>
            <p:ph type="title"/>
          </p:nvPr>
        </p:nvSpPr>
        <p:spPr/>
        <p:txBody>
          <a:bodyPr/>
          <a:lstStyle/>
          <a:p>
            <a:r>
              <a:rPr lang="es-NI" sz="3000" dirty="0"/>
              <a:t>Considere el impacto sobre los trabajadores</a:t>
            </a:r>
          </a:p>
        </p:txBody>
      </p:sp>
      <p:sp>
        <p:nvSpPr>
          <p:cNvPr id="3" name="Content Placeholder 2">
            <a:extLst>
              <a:ext uri="{FF2B5EF4-FFF2-40B4-BE49-F238E27FC236}">
                <a16:creationId xmlns:a16="http://schemas.microsoft.com/office/drawing/2014/main" id="{8F597BAE-9AE8-4124-865B-5D7FC0F59105}"/>
              </a:ext>
            </a:extLst>
          </p:cNvPr>
          <p:cNvSpPr>
            <a:spLocks noGrp="1"/>
          </p:cNvSpPr>
          <p:nvPr>
            <p:ph idx="1"/>
          </p:nvPr>
        </p:nvSpPr>
        <p:spPr/>
        <p:txBody>
          <a:bodyPr/>
          <a:lstStyle/>
          <a:p>
            <a:r>
              <a:rPr lang="es-NI" dirty="0"/>
              <a:t>¿Se le pagará al trabajador si su lugar de trabajo cierra o se les pone en cuarentena?</a:t>
            </a:r>
          </a:p>
          <a:p>
            <a:r>
              <a:rPr lang="es-NI" dirty="0"/>
              <a:t>¿Qué puede hacerse por los trabajadores que están enfermos pero no tienen permiso por enfermedad pagado?</a:t>
            </a:r>
          </a:p>
          <a:p>
            <a:r>
              <a:rPr lang="es-NI" dirty="0"/>
              <a:t>¿Cómo pueden los trabajadores lidiar con el impacto si la escuela de sus hijos cierra o se pone a su hijo en cuarentena? </a:t>
            </a:r>
          </a:p>
          <a:p>
            <a:r>
              <a:rPr lang="es-NI" dirty="0"/>
              <a:t>¿Qué puede hacerse para trabajadores con bajo salario e inmigrantes que no tienen acceso a servicios de salud?</a:t>
            </a:r>
          </a:p>
          <a:p>
            <a:r>
              <a:rPr lang="es-NI" dirty="0"/>
              <a:t>¿Otros impactos?</a:t>
            </a:r>
          </a:p>
        </p:txBody>
      </p:sp>
      <p:sp>
        <p:nvSpPr>
          <p:cNvPr id="4" name="Slide Number Placeholder 3">
            <a:extLst>
              <a:ext uri="{FF2B5EF4-FFF2-40B4-BE49-F238E27FC236}">
                <a16:creationId xmlns:a16="http://schemas.microsoft.com/office/drawing/2014/main" id="{6D542A60-063E-4B61-B00A-D633CA63050A}"/>
              </a:ext>
            </a:extLst>
          </p:cNvPr>
          <p:cNvSpPr>
            <a:spLocks noGrp="1"/>
          </p:cNvSpPr>
          <p:nvPr>
            <p:ph type="sldNum" sz="quarter" idx="10"/>
          </p:nvPr>
        </p:nvSpPr>
        <p:spPr/>
        <p:txBody>
          <a:bodyPr/>
          <a:lstStyle/>
          <a:p>
            <a:fld id="{E4D25CCA-84D6-4E84-B1C7-B334DD86A6AB}" type="slidenum">
              <a:rPr lang="en-US" altLang="en-US" smtClean="0"/>
              <a:pPr/>
              <a:t>27</a:t>
            </a:fld>
            <a:endParaRPr lang="en-US" altLang="en-US" dirty="0"/>
          </a:p>
        </p:txBody>
      </p:sp>
    </p:spTree>
    <p:extLst>
      <p:ext uri="{BB962C8B-B14F-4D97-AF65-F5344CB8AC3E}">
        <p14:creationId xmlns:p14="http://schemas.microsoft.com/office/powerpoint/2010/main" val="3133460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C157EBE-65F3-42C5-AC71-83608ABB4D6A}"/>
              </a:ext>
            </a:extLst>
          </p:cNvPr>
          <p:cNvSpPr>
            <a:spLocks noGrp="1"/>
          </p:cNvSpPr>
          <p:nvPr>
            <p:ph type="title"/>
          </p:nvPr>
        </p:nvSpPr>
        <p:spPr>
          <a:xfrm>
            <a:off x="1991230" y="1141511"/>
            <a:ext cx="8269827" cy="762000"/>
          </a:xfrm>
        </p:spPr>
        <p:txBody>
          <a:bodyPr/>
          <a:lstStyle/>
          <a:p>
            <a:pPr algn="ctr">
              <a:buNone/>
            </a:pPr>
            <a:r>
              <a:rPr lang="es-NI" altLang="en-US" sz="2800" dirty="0"/>
              <a:t>Higiene básica y distanciamiento social</a:t>
            </a:r>
            <a:endParaRPr lang="es-NI" sz="2800" dirty="0"/>
          </a:p>
        </p:txBody>
      </p:sp>
      <p:sp>
        <p:nvSpPr>
          <p:cNvPr id="72707" name="Content Placeholder 4">
            <a:extLst>
              <a:ext uri="{FF2B5EF4-FFF2-40B4-BE49-F238E27FC236}">
                <a16:creationId xmlns:a16="http://schemas.microsoft.com/office/drawing/2014/main" id="{42FF70A9-AEE3-4102-90C1-063CBDB0AEEC}"/>
              </a:ext>
            </a:extLst>
          </p:cNvPr>
          <p:cNvSpPr>
            <a:spLocks noGrp="1"/>
          </p:cNvSpPr>
          <p:nvPr>
            <p:ph idx="1"/>
          </p:nvPr>
        </p:nvSpPr>
        <p:spPr>
          <a:xfrm>
            <a:off x="1513970" y="1730271"/>
            <a:ext cx="8686800" cy="3886200"/>
          </a:xfrm>
        </p:spPr>
        <p:txBody>
          <a:bodyPr/>
          <a:lstStyle/>
          <a:p>
            <a:r>
              <a:rPr lang="es-NI" altLang="en-US" sz="2100" dirty="0">
                <a:ea typeface="ＭＳ Ｐゴシック" panose="020B0600070205080204" pitchFamily="34" charset="-128"/>
              </a:rPr>
              <a:t>Quédese en casa si está enfermo.</a:t>
            </a:r>
          </a:p>
          <a:p>
            <a:r>
              <a:rPr lang="es-NI" altLang="en-US" sz="2100" dirty="0">
                <a:ea typeface="ＭＳ Ｐゴシック" panose="020B0600070205080204" pitchFamily="34" charset="-128"/>
              </a:rPr>
              <a:t>Lávese las manos o use </a:t>
            </a:r>
            <a:r>
              <a:rPr lang="es-NI" altLang="en-US" sz="2100" i="1" dirty="0" err="1">
                <a:ea typeface="ＭＳ Ｐゴシック" panose="020B0600070205080204" pitchFamily="34" charset="-128"/>
              </a:rPr>
              <a:t>hand</a:t>
            </a:r>
            <a:r>
              <a:rPr lang="es-NI" altLang="en-US" sz="2100" i="1" dirty="0">
                <a:ea typeface="ＭＳ Ｐゴシック" panose="020B0600070205080204" pitchFamily="34" charset="-128"/>
              </a:rPr>
              <a:t> </a:t>
            </a:r>
            <a:r>
              <a:rPr lang="es-NI" altLang="en-US" sz="2100" i="1" dirty="0" err="1">
                <a:ea typeface="ＭＳ Ｐゴシック" panose="020B0600070205080204" pitchFamily="34" charset="-128"/>
              </a:rPr>
              <a:t>sanitizer</a:t>
            </a:r>
            <a:r>
              <a:rPr lang="es-NI" altLang="en-US" sz="2100" dirty="0">
                <a:ea typeface="ＭＳ Ｐゴシック" panose="020B0600070205080204" pitchFamily="34" charset="-128"/>
              </a:rPr>
              <a:t> (desinfectante) con frecuencia y después de toser, estornudar, soplarse la nariz y usar el baño.</a:t>
            </a:r>
          </a:p>
          <a:p>
            <a:r>
              <a:rPr lang="es-NI" altLang="en-US" sz="2100" dirty="0">
                <a:ea typeface="ＭＳ Ｐゴシック" panose="020B0600070205080204" pitchFamily="34" charset="-128"/>
              </a:rPr>
              <a:t>Evite tocarse la nariz, boca y ojos. </a:t>
            </a:r>
          </a:p>
          <a:p>
            <a:r>
              <a:rPr lang="es-NI" altLang="en-US" sz="2100" dirty="0">
                <a:ea typeface="ＭＳ Ｐゴシック" panose="020B0600070205080204" pitchFamily="34" charset="-128"/>
              </a:rPr>
              <a:t>Al toser y estornudar cúbrase con pañuelos desechables o hágalo en la manga de su camisa. </a:t>
            </a:r>
          </a:p>
          <a:p>
            <a:r>
              <a:rPr lang="es-NI" altLang="en-US" sz="2100" dirty="0">
                <a:ea typeface="ＭＳ Ｐゴシック" panose="020B0600070205080204" pitchFamily="34" charset="-128"/>
              </a:rPr>
              <a:t>Elimine los pañuelos desechables en recipientes del tipo que no requieren el uso de las manos.</a:t>
            </a:r>
          </a:p>
          <a:p>
            <a:r>
              <a:rPr lang="es-NI" altLang="en-US" sz="2100" dirty="0">
                <a:ea typeface="ＭＳ Ｐゴシック" panose="020B0600070205080204" pitchFamily="34" charset="-128"/>
              </a:rPr>
              <a:t>Evite el contacto cercano con los compañeros de trabajo y clientes.</a:t>
            </a:r>
          </a:p>
          <a:p>
            <a:r>
              <a:rPr lang="es-NI" altLang="en-US" sz="2100" dirty="0">
                <a:ea typeface="ＭＳ Ｐゴシック" panose="020B0600070205080204" pitchFamily="34" charset="-128"/>
              </a:rPr>
              <a:t>Evite saludar dando la mano o lávese las manos después de tener contacto físico con otros.</a:t>
            </a:r>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p:txBody>
      </p:sp>
      <p:sp>
        <p:nvSpPr>
          <p:cNvPr id="3" name="Slide Number Placeholder 2">
            <a:extLst>
              <a:ext uri="{FF2B5EF4-FFF2-40B4-BE49-F238E27FC236}">
                <a16:creationId xmlns:a16="http://schemas.microsoft.com/office/drawing/2014/main" id="{1BE317EF-9DF4-4038-8883-C620B32DDB46}"/>
              </a:ext>
            </a:extLst>
          </p:cNvPr>
          <p:cNvSpPr>
            <a:spLocks noGrp="1"/>
          </p:cNvSpPr>
          <p:nvPr>
            <p:ph type="sldNum" sz="quarter" idx="10"/>
          </p:nvPr>
        </p:nvSpPr>
        <p:spPr/>
        <p:txBody>
          <a:bodyPr/>
          <a:lstStyle/>
          <a:p>
            <a:fld id="{E4D25CCA-84D6-4E84-B1C7-B334DD86A6AB}" type="slidenum">
              <a:rPr lang="en-US" altLang="en-US" smtClean="0"/>
              <a:pPr/>
              <a:t>28</a:t>
            </a:fld>
            <a:endParaRPr lang="en-US" altLang="en-US" dirty="0"/>
          </a:p>
        </p:txBody>
      </p:sp>
      <p:pic>
        <p:nvPicPr>
          <p:cNvPr id="5" name="Picture 4" descr="personal estornudando en el codo">
            <a:extLst>
              <a:ext uri="{FF2B5EF4-FFF2-40B4-BE49-F238E27FC236}">
                <a16:creationId xmlns:a16="http://schemas.microsoft.com/office/drawing/2014/main" id="{61F298FF-25AE-4C35-8926-E86B1F213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142" y="5419933"/>
            <a:ext cx="2865458" cy="13285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F8F0-8383-41CB-B4F5-0C7927B85347}"/>
              </a:ext>
            </a:extLst>
          </p:cNvPr>
          <p:cNvSpPr>
            <a:spLocks noGrp="1"/>
          </p:cNvSpPr>
          <p:nvPr>
            <p:ph type="title"/>
          </p:nvPr>
        </p:nvSpPr>
        <p:spPr/>
        <p:txBody>
          <a:bodyPr/>
          <a:lstStyle/>
          <a:p>
            <a:r>
              <a:rPr lang="es-ES" dirty="0"/>
              <a:t>¡PARE de dar las manos!</a:t>
            </a:r>
            <a:endParaRPr lang="en-US" dirty="0"/>
          </a:p>
        </p:txBody>
      </p:sp>
      <p:sp>
        <p:nvSpPr>
          <p:cNvPr id="4" name="Slide Number Placeholder 3">
            <a:extLst>
              <a:ext uri="{FF2B5EF4-FFF2-40B4-BE49-F238E27FC236}">
                <a16:creationId xmlns:a16="http://schemas.microsoft.com/office/drawing/2014/main" id="{5B3128D2-55EA-4C04-A2A4-13A36BAE9264}"/>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29</a:t>
            </a:fld>
            <a:endParaRPr lang="en-US" altLang="en-US" dirty="0">
              <a:solidFill>
                <a:srgbClr val="000000"/>
              </a:solidFill>
            </a:endParaRPr>
          </a:p>
        </p:txBody>
      </p:sp>
      <p:pic>
        <p:nvPicPr>
          <p:cNvPr id="6" name="Content Placeholder 8" descr="Not allowed symbol">
            <a:extLst>
              <a:ext uri="{FF2B5EF4-FFF2-40B4-BE49-F238E27FC236}">
                <a16:creationId xmlns:a16="http://schemas.microsoft.com/office/drawing/2014/main" id="{4508DC60-E0D8-4CDB-A26E-C21B2C57F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33974" y="1963696"/>
            <a:ext cx="7543426" cy="43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quot;Not Allowed&quot; Symbol 6" descr="Not allowed symbol">
            <a:extLst>
              <a:ext uri="{FF2B5EF4-FFF2-40B4-BE49-F238E27FC236}">
                <a16:creationId xmlns:a16="http://schemas.microsoft.com/office/drawing/2014/main" id="{0DB6F81E-64B9-45FB-9771-0EDF94133239}"/>
              </a:ext>
            </a:extLst>
          </p:cNvPr>
          <p:cNvSpPr/>
          <p:nvPr/>
        </p:nvSpPr>
        <p:spPr bwMode="auto">
          <a:xfrm>
            <a:off x="3962400" y="2269244"/>
            <a:ext cx="4038600" cy="4080167"/>
          </a:xfrm>
          <a:prstGeom prst="noSmoking">
            <a:avLst/>
          </a:prstGeom>
          <a:solidFill>
            <a:srgbClr val="C00000"/>
          </a:solidFill>
          <a:ln>
            <a:noFill/>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sz="2000" dirty="0">
              <a:latin typeface="Arial" charset="0"/>
              <a:ea typeface="ＭＳ Ｐゴシック" pitchFamily="48" charset="-128"/>
            </a:endParaRPr>
          </a:p>
        </p:txBody>
      </p:sp>
    </p:spTree>
    <p:extLst>
      <p:ext uri="{BB962C8B-B14F-4D97-AF65-F5344CB8AC3E}">
        <p14:creationId xmlns:p14="http://schemas.microsoft.com/office/powerpoint/2010/main" val="226966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5"/>
        <p:cNvGrpSpPr/>
        <p:nvPr/>
      </p:nvGrpSpPr>
      <p:grpSpPr>
        <a:xfrm>
          <a:off x="0" y="0"/>
          <a:ext cx="0" cy="0"/>
          <a:chOff x="0" y="0"/>
          <a:chExt cx="0" cy="0"/>
        </a:xfrm>
      </p:grpSpPr>
      <p:sp>
        <p:nvSpPr>
          <p:cNvPr id="226" name="Google Shape;226;p52"/>
          <p:cNvSpPr txBox="1"/>
          <p:nvPr/>
        </p:nvSpPr>
        <p:spPr>
          <a:xfrm>
            <a:off x="662278" y="201364"/>
            <a:ext cx="10998800" cy="1075199"/>
          </a:xfrm>
          <a:prstGeom prst="rect">
            <a:avLst/>
          </a:prstGeom>
          <a:noFill/>
          <a:ln>
            <a:noFill/>
          </a:ln>
        </p:spPr>
        <p:txBody>
          <a:bodyPr spcFirstLastPara="1" wrap="square" lIns="121900" tIns="121900" rIns="121900" bIns="121900" anchor="t" anchorCtr="0">
            <a:noAutofit/>
          </a:bodyPr>
          <a:lstStyle/>
          <a:p>
            <a:pPr lvl="0" defTabSz="1219170">
              <a:buClr>
                <a:srgbClr val="FFFFFF"/>
              </a:buClr>
              <a:buSzPts val="900"/>
              <a:defRPr/>
            </a:pPr>
            <a:r>
              <a:rPr lang="en-US" sz="4800" b="1" kern="0" dirty="0">
                <a:solidFill>
                  <a:srgbClr val="FFFFFF"/>
                </a:solidFill>
                <a:highlight>
                  <a:srgbClr val="000000"/>
                </a:highlight>
                <a:ea typeface="Arial"/>
                <a:cs typeface="Arial"/>
                <a:sym typeface="Arial"/>
              </a:rPr>
              <a:t>Esta </a:t>
            </a:r>
            <a:r>
              <a:rPr lang="en-US" sz="4800" b="1" kern="0" dirty="0" err="1">
                <a:solidFill>
                  <a:srgbClr val="FFFFFF"/>
                </a:solidFill>
                <a:highlight>
                  <a:srgbClr val="000000"/>
                </a:highlight>
                <a:ea typeface="Arial"/>
                <a:cs typeface="Arial"/>
                <a:sym typeface="Arial"/>
              </a:rPr>
              <a:t>capacitación</a:t>
            </a:r>
            <a:r>
              <a:rPr kumimoji="0" lang="en" sz="4800" b="1" i="0" u="none" strike="noStrike" kern="0" cap="none" spc="0" normalizeH="0" baseline="0" noProof="0" dirty="0">
                <a:ln>
                  <a:noFill/>
                </a:ln>
                <a:solidFill>
                  <a:srgbClr val="FFFFFF"/>
                </a:solidFill>
                <a:effectLst/>
                <a:highlight>
                  <a:srgbClr val="000000"/>
                </a:highlight>
                <a:uLnTx/>
                <a:uFillTx/>
                <a:latin typeface="Arial"/>
                <a:ea typeface="Arial"/>
                <a:cs typeface="Arial"/>
                <a:sym typeface="Arial"/>
              </a:rPr>
              <a:t>...</a:t>
            </a:r>
            <a:r>
              <a:rPr kumimoji="0" lang="en" sz="4800"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7" name="Google Shape;227;p52"/>
          <p:cNvSpPr txBox="1"/>
          <p:nvPr/>
        </p:nvSpPr>
        <p:spPr>
          <a:xfrm>
            <a:off x="402265" y="1276563"/>
            <a:ext cx="11387470" cy="5141136"/>
          </a:xfrm>
          <a:prstGeom prst="rect">
            <a:avLst/>
          </a:prstGeom>
          <a:noFill/>
          <a:ln>
            <a:noFill/>
          </a:ln>
        </p:spPr>
        <p:txBody>
          <a:bodyPr spcFirstLastPara="1" wrap="square" lIns="121900" tIns="121900" rIns="121900" bIns="121900" anchor="t" anchorCtr="0">
            <a:noAutofit/>
          </a:bodyPr>
          <a:lstStyle/>
          <a:p>
            <a:pPr lvl="0" defTabSz="1219170">
              <a:lnSpc>
                <a:spcPct val="120000"/>
              </a:lnSpc>
              <a:buClr>
                <a:srgbClr val="000000"/>
              </a:buClr>
              <a:buSzPts val="550"/>
              <a:defRPr/>
            </a:pPr>
            <a:r>
              <a:rPr lang="es-ES" sz="2933" b="1" kern="0" dirty="0">
                <a:solidFill>
                  <a:srgbClr val="000000"/>
                </a:solidFill>
                <a:ea typeface="Arial"/>
                <a:cs typeface="Arial"/>
                <a:sym typeface="Arial"/>
              </a:rPr>
              <a:t>no está destinada a centros de atención médica y asignaciones de trabajo de alto riesgo COVID-19. Es aplicable a lugares de trabajo de riesgo medio y bajo. El personal debe estar capacitado para las políticas y procedimientos </a:t>
            </a:r>
            <a:r>
              <a:rPr lang="es-ES" sz="2930" b="1" kern="0" dirty="0">
                <a:solidFill>
                  <a:srgbClr val="FFFFFF"/>
                </a:solidFill>
                <a:highlight>
                  <a:srgbClr val="000000"/>
                </a:highlight>
                <a:ea typeface="Arial"/>
                <a:cs typeface="Arial"/>
                <a:sym typeface="Arial"/>
              </a:rPr>
              <a:t>específicos del sitio </a:t>
            </a:r>
            <a:r>
              <a:rPr lang="es-ES" sz="2933" b="1" kern="0" dirty="0">
                <a:solidFill>
                  <a:srgbClr val="000000"/>
                </a:solidFill>
                <a:ea typeface="Arial"/>
                <a:cs typeface="Arial"/>
                <a:sym typeface="Arial"/>
              </a:rPr>
              <a:t>de su empleador y las tareas laborales. La capacitación debe incluir la práctica de ponerse y quitarse el equipo de protección personal (EPP) seleccionado por el empleador y utilizado en el lugar de trabajo</a:t>
            </a:r>
            <a:r>
              <a:rPr kumimoji="0" lang="en" sz="2933" b="1" i="0" u="none" strike="noStrike" kern="0" cap="none" spc="0" normalizeH="0" noProof="0" dirty="0">
                <a:ln>
                  <a:noFill/>
                </a:ln>
                <a:solidFill>
                  <a:srgbClr val="000000"/>
                </a:solidFill>
                <a:effectLst/>
                <a:uLnTx/>
                <a:uFillTx/>
                <a:latin typeface="Arial"/>
                <a:ea typeface="Arial"/>
                <a:cs typeface="Arial"/>
                <a:sym typeface="Arial"/>
              </a:rPr>
              <a:t>.</a:t>
            </a:r>
            <a:br>
              <a:rPr kumimoji="0" lang="en" sz="2933" b="1" i="0" u="none" strike="noStrike" kern="0" cap="none" spc="0" normalizeH="0" baseline="0" noProof="0" dirty="0">
                <a:ln>
                  <a:noFill/>
                </a:ln>
                <a:solidFill>
                  <a:srgbClr val="000000"/>
                </a:solidFill>
                <a:effectLst/>
                <a:uLnTx/>
                <a:uFillTx/>
                <a:latin typeface="Arial"/>
                <a:ea typeface="Arial"/>
                <a:cs typeface="Arial"/>
                <a:sym typeface="Arial"/>
              </a:rPr>
            </a:b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800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3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35AD-042A-4A55-A016-8E5E87365C02}"/>
              </a:ext>
            </a:extLst>
          </p:cNvPr>
          <p:cNvSpPr>
            <a:spLocks noGrp="1"/>
          </p:cNvSpPr>
          <p:nvPr>
            <p:ph type="title"/>
          </p:nvPr>
        </p:nvSpPr>
        <p:spPr/>
        <p:txBody>
          <a:bodyPr/>
          <a:lstStyle/>
          <a:p>
            <a:r>
              <a:rPr lang="es-ES" altLang="en-US" dirty="0">
                <a:ea typeface="ＭＳ Ｐゴシック" panose="020B0600070205080204" pitchFamily="34" charset="-128"/>
              </a:rPr>
              <a:t>Prevención en todos los entornos laborales</a:t>
            </a:r>
            <a:endParaRPr lang="en-US" dirty="0"/>
          </a:p>
        </p:txBody>
      </p:sp>
      <p:sp>
        <p:nvSpPr>
          <p:cNvPr id="3" name="Content Placeholder 2">
            <a:extLst>
              <a:ext uri="{FF2B5EF4-FFF2-40B4-BE49-F238E27FC236}">
                <a16:creationId xmlns:a16="http://schemas.microsoft.com/office/drawing/2014/main" id="{8298358E-AAD7-4399-B525-E0282470B53F}"/>
              </a:ext>
            </a:extLst>
          </p:cNvPr>
          <p:cNvSpPr>
            <a:spLocks noGrp="1"/>
          </p:cNvSpPr>
          <p:nvPr>
            <p:ph idx="1"/>
          </p:nvPr>
        </p:nvSpPr>
        <p:spPr/>
        <p:txBody>
          <a:bodyPr/>
          <a:lstStyle/>
          <a:p>
            <a:r>
              <a:rPr lang="es-ES" dirty="0"/>
              <a:t>Lávese las manos después de quitarse los guantes o cuando esté sucio.</a:t>
            </a:r>
          </a:p>
          <a:p>
            <a:r>
              <a:rPr lang="es-ES" dirty="0"/>
              <a:t>Mantenga limpias las superficies comunes, como teléfonos y teclados.</a:t>
            </a:r>
          </a:p>
          <a:p>
            <a:r>
              <a:rPr lang="es-ES" dirty="0"/>
              <a:t>Evite compartir equipo si es posible.</a:t>
            </a:r>
          </a:p>
          <a:p>
            <a:r>
              <a:rPr lang="es-ES" dirty="0"/>
              <a:t>Minimice las reuniones grupales utilizando el teléfono, el correo electrónico y evite el contacto cercano cuando sea necesario.</a:t>
            </a:r>
          </a:p>
          <a:p>
            <a:r>
              <a:rPr lang="es-ES" dirty="0"/>
              <a:t>Considere el teletrabajo.</a:t>
            </a:r>
          </a:p>
          <a:p>
            <a:r>
              <a:rPr lang="es-ES" dirty="0"/>
              <a:t>Limite las visitas innecesarias al lugar de trabajo.</a:t>
            </a:r>
          </a:p>
          <a:p>
            <a:r>
              <a:rPr lang="es-ES" dirty="0"/>
              <a:t>Mantenga su salud física y emocional con descanso, dieta, ejercicio y relajación.</a:t>
            </a:r>
            <a:endParaRPr lang="en-US" dirty="0"/>
          </a:p>
          <a:p>
            <a:endParaRPr lang="en-US" dirty="0"/>
          </a:p>
        </p:txBody>
      </p:sp>
      <p:sp>
        <p:nvSpPr>
          <p:cNvPr id="4" name="Slide Number Placeholder 3">
            <a:extLst>
              <a:ext uri="{FF2B5EF4-FFF2-40B4-BE49-F238E27FC236}">
                <a16:creationId xmlns:a16="http://schemas.microsoft.com/office/drawing/2014/main" id="{C5233789-2C57-40AB-86D2-FCA83B385B08}"/>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30</a:t>
            </a:fld>
            <a:endParaRPr lang="en-US" altLang="en-US" dirty="0">
              <a:solidFill>
                <a:srgbClr val="000000"/>
              </a:solidFill>
            </a:endParaRPr>
          </a:p>
        </p:txBody>
      </p:sp>
    </p:spTree>
    <p:extLst>
      <p:ext uri="{BB962C8B-B14F-4D97-AF65-F5344CB8AC3E}">
        <p14:creationId xmlns:p14="http://schemas.microsoft.com/office/powerpoint/2010/main" val="141026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86C1-C7FA-4AFE-B7C6-34694C7BB722}"/>
              </a:ext>
            </a:extLst>
          </p:cNvPr>
          <p:cNvSpPr>
            <a:spLocks noGrp="1"/>
          </p:cNvSpPr>
          <p:nvPr>
            <p:ph type="title"/>
          </p:nvPr>
        </p:nvSpPr>
        <p:spPr/>
        <p:txBody>
          <a:bodyPr/>
          <a:lstStyle/>
          <a:p>
            <a:r>
              <a:rPr lang="es-ES" dirty="0"/>
              <a:t>Cinco pasos para el lavado de manos de la forma correcta</a:t>
            </a:r>
            <a:endParaRPr lang="en-US" dirty="0"/>
          </a:p>
        </p:txBody>
      </p:sp>
      <p:sp>
        <p:nvSpPr>
          <p:cNvPr id="5" name="Slide Number Placeholder 4">
            <a:extLst>
              <a:ext uri="{FF2B5EF4-FFF2-40B4-BE49-F238E27FC236}">
                <a16:creationId xmlns:a16="http://schemas.microsoft.com/office/drawing/2014/main" id="{5BD2A84F-6E73-4BC4-A873-0EE22E7954B0}"/>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smtClean="0">
                <a:solidFill>
                  <a:srgbClr val="000000"/>
                </a:solidFill>
              </a:rPr>
              <a:pPr fontAlgn="base">
                <a:spcAft>
                  <a:spcPct val="0"/>
                </a:spcAft>
                <a:defRPr/>
              </a:pPr>
              <a:t>31</a:t>
            </a:fld>
            <a:endParaRPr lang="en-US" altLang="en-US" dirty="0">
              <a:solidFill>
                <a:srgbClr val="000000"/>
              </a:solidFill>
            </a:endParaRPr>
          </a:p>
        </p:txBody>
      </p:sp>
      <p:sp>
        <p:nvSpPr>
          <p:cNvPr id="6" name="Content Placeholder 2">
            <a:extLst>
              <a:ext uri="{FF2B5EF4-FFF2-40B4-BE49-F238E27FC236}">
                <a16:creationId xmlns:a16="http://schemas.microsoft.com/office/drawing/2014/main" id="{336ACBE6-0E34-4892-9CF8-0322E6F2C8C5}"/>
              </a:ext>
            </a:extLst>
          </p:cNvPr>
          <p:cNvSpPr>
            <a:spLocks noGrp="1"/>
          </p:cNvSpPr>
          <p:nvPr>
            <p:ph sz="half" idx="1"/>
          </p:nvPr>
        </p:nvSpPr>
        <p:spPr>
          <a:xfrm>
            <a:off x="914400" y="2286000"/>
            <a:ext cx="6258910" cy="3810000"/>
          </a:xfrm>
        </p:spPr>
        <p:txBody>
          <a:bodyPr/>
          <a:lstStyle/>
          <a:p>
            <a:r>
              <a:rPr lang="es-ES" sz="2000" b="1" dirty="0"/>
              <a:t>Mójese</a:t>
            </a:r>
            <a:r>
              <a:rPr lang="es-ES" sz="2000" dirty="0"/>
              <a:t> las manos con agua limpia, (caliente o fría), cierre el grifo y enjabóneselas.</a:t>
            </a:r>
          </a:p>
          <a:p>
            <a:r>
              <a:rPr lang="es-ES" sz="2000" b="1" dirty="0"/>
              <a:t>Frótese</a:t>
            </a:r>
            <a:r>
              <a:rPr lang="es-ES" sz="2000" dirty="0"/>
              <a:t> las manos con el jabón hasta que haga espuma. Frótese la espuma por el dorso de las manos, entre los dedos y debajo de las uñas.</a:t>
            </a:r>
          </a:p>
          <a:p>
            <a:r>
              <a:rPr lang="es-ES" sz="2000" b="1" dirty="0"/>
              <a:t>Restriéguese </a:t>
            </a:r>
            <a:r>
              <a:rPr lang="es-ES" sz="2000" dirty="0"/>
              <a:t>las manos durante al menos 20 segundos. ¿Necesita algo para medir el tiempo? Tararee dos veces la canción de “Feliz cumpleaños” de principio a fin.</a:t>
            </a:r>
          </a:p>
          <a:p>
            <a:r>
              <a:rPr lang="es-ES" sz="2000" b="1" dirty="0"/>
              <a:t>Enjuáguese </a:t>
            </a:r>
            <a:r>
              <a:rPr lang="es-ES" sz="2000" dirty="0"/>
              <a:t>bien las manos con agua limpia.</a:t>
            </a:r>
          </a:p>
          <a:p>
            <a:r>
              <a:rPr lang="es-ES" sz="2000" b="1" dirty="0"/>
              <a:t>Séqueselas</a:t>
            </a:r>
            <a:r>
              <a:rPr lang="es-ES" sz="2000" dirty="0"/>
              <a:t> con una toalla limpia o al aire.</a:t>
            </a:r>
          </a:p>
          <a:p>
            <a:pPr marL="0" indent="0">
              <a:buNone/>
            </a:pPr>
            <a:endParaRPr lang="es-ES" dirty="0"/>
          </a:p>
        </p:txBody>
      </p:sp>
      <p:pic>
        <p:nvPicPr>
          <p:cNvPr id="7" name="Content Placeholder 8" descr="lavar los manos">
            <a:extLst>
              <a:ext uri="{FF2B5EF4-FFF2-40B4-BE49-F238E27FC236}">
                <a16:creationId xmlns:a16="http://schemas.microsoft.com/office/drawing/2014/main" id="{929D0EE5-125F-4BA3-B0B2-F49CBC7BFD9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68781" y="2979874"/>
            <a:ext cx="2137637" cy="2422252"/>
          </a:xfrm>
        </p:spPr>
      </p:pic>
    </p:spTree>
    <p:extLst>
      <p:ext uri="{BB962C8B-B14F-4D97-AF65-F5344CB8AC3E}">
        <p14:creationId xmlns:p14="http://schemas.microsoft.com/office/powerpoint/2010/main" val="3840505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and-washing Steps Using the WHO Technique" descr="Johns Hopkis hand washing video">
            <a:hlinkClick r:id="" action="ppaction://media"/>
            <a:extLst>
              <a:ext uri="{FF2B5EF4-FFF2-40B4-BE49-F238E27FC236}">
                <a16:creationId xmlns:a16="http://schemas.microsoft.com/office/drawing/2014/main" id="{111FB070-76D7-46D5-A103-902EDB5931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6400" y="1219200"/>
            <a:ext cx="8669284" cy="4876800"/>
          </a:xfrm>
        </p:spPr>
      </p:pic>
      <p:sp>
        <p:nvSpPr>
          <p:cNvPr id="5" name="Slide Number Placeholder 4">
            <a:extLst>
              <a:ext uri="{FF2B5EF4-FFF2-40B4-BE49-F238E27FC236}">
                <a16:creationId xmlns:a16="http://schemas.microsoft.com/office/drawing/2014/main" id="{8EBC15EA-0337-4865-B7E1-21CE5B77034F}"/>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a:solidFill>
                  <a:srgbClr val="000000"/>
                </a:solidFill>
                <a:latin typeface="Arial" charset="0"/>
                <a:ea typeface="ＭＳ Ｐゴシック" pitchFamily="48" charset="-128"/>
              </a:rPr>
              <a:pPr fontAlgn="base">
                <a:spcAft>
                  <a:spcPct val="0"/>
                </a:spcAft>
                <a:defRPr/>
              </a:pPr>
              <a:t>32</a:t>
            </a:fld>
            <a:endParaRPr lang="en-US" altLang="en-US" dirty="0">
              <a:solidFill>
                <a:srgbClr val="000000"/>
              </a:solidFill>
              <a:latin typeface="Arial" charset="0"/>
              <a:ea typeface="ＭＳ Ｐゴシック" pitchFamily="48" charset="-128"/>
            </a:endParaRPr>
          </a:p>
        </p:txBody>
      </p:sp>
      <p:sp>
        <p:nvSpPr>
          <p:cNvPr id="2" name="Title 1" hidden="1">
            <a:extLst>
              <a:ext uri="{FF2B5EF4-FFF2-40B4-BE49-F238E27FC236}">
                <a16:creationId xmlns:a16="http://schemas.microsoft.com/office/drawing/2014/main" id="{F207EA93-A0FE-45C4-A5F7-7BDFE9508906}"/>
              </a:ext>
            </a:extLst>
          </p:cNvPr>
          <p:cNvSpPr>
            <a:spLocks noGrp="1"/>
          </p:cNvSpPr>
          <p:nvPr>
            <p:ph type="title"/>
          </p:nvPr>
        </p:nvSpPr>
        <p:spPr/>
        <p:txBody>
          <a:bodyPr/>
          <a:lstStyle/>
          <a:p>
            <a:r>
              <a:rPr lang="en-US" dirty="0"/>
              <a:t>Hand washing steps</a:t>
            </a:r>
          </a:p>
        </p:txBody>
      </p:sp>
    </p:spTree>
    <p:extLst>
      <p:ext uri="{BB962C8B-B14F-4D97-AF65-F5344CB8AC3E}">
        <p14:creationId xmlns:p14="http://schemas.microsoft.com/office/powerpoint/2010/main" val="498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NI" dirty="0"/>
              <a:t>Descontaminación</a:t>
            </a:r>
          </a:p>
        </p:txBody>
      </p:sp>
      <p:sp>
        <p:nvSpPr>
          <p:cNvPr id="3" name="Content Placeholder 2"/>
          <p:cNvSpPr>
            <a:spLocks noGrp="1"/>
          </p:cNvSpPr>
          <p:nvPr>
            <p:ph sz="half" idx="1"/>
          </p:nvPr>
        </p:nvSpPr>
        <p:spPr>
          <a:xfrm>
            <a:off x="1828800" y="1867585"/>
            <a:ext cx="4343400" cy="4191000"/>
          </a:xfrm>
        </p:spPr>
        <p:txBody>
          <a:bodyPr>
            <a:noAutofit/>
          </a:bodyPr>
          <a:lstStyle/>
          <a:p>
            <a:pPr marL="457200" indent="-457200"/>
            <a:r>
              <a:rPr lang="es-NI" sz="2200" dirty="0"/>
              <a:t>Los empleadores deben formular procedimientos de descontaminación específicos al sitio. </a:t>
            </a:r>
          </a:p>
          <a:p>
            <a:pPr marL="457200" indent="-457200"/>
            <a:r>
              <a:rPr lang="es-NI" sz="2200" dirty="0"/>
              <a:t>Según el lugar de trabajo, la descontaminación podría requerir consultar al departamento de salud o el uso de un consultor especialista en limpieza ambiental</a:t>
            </a:r>
            <a:r>
              <a:rPr lang="es-NI" sz="2400" dirty="0"/>
              <a:t>.</a:t>
            </a:r>
          </a:p>
          <a:p>
            <a:pPr marL="457200" indent="-457200"/>
            <a:endParaRPr lang="en-US" sz="2400" dirty="0"/>
          </a:p>
        </p:txBody>
      </p:sp>
      <p:sp>
        <p:nvSpPr>
          <p:cNvPr id="8" name="Content Placeholder 7"/>
          <p:cNvSpPr>
            <a:spLocks noGrp="1"/>
          </p:cNvSpPr>
          <p:nvPr>
            <p:ph sz="half" idx="2"/>
          </p:nvPr>
        </p:nvSpPr>
        <p:spPr>
          <a:xfrm>
            <a:off x="6172200" y="1828800"/>
            <a:ext cx="3962400" cy="4572000"/>
          </a:xfrm>
        </p:spPr>
        <p:txBody>
          <a:bodyPr>
            <a:normAutofit/>
          </a:bodyPr>
          <a:lstStyle/>
          <a:p>
            <a:pPr marL="457200" indent="-457200"/>
            <a:r>
              <a:rPr lang="es-NI" sz="2200" dirty="0"/>
              <a:t>Se recomienda utilizar un desinfectante eficaz registrado por la EPA.</a:t>
            </a:r>
          </a:p>
          <a:p>
            <a:pPr marL="457200" indent="-457200"/>
            <a:r>
              <a:rPr lang="es-NI" sz="2200" dirty="0"/>
              <a:t>Es esencial la protección del trabajador y de los ocupantes del edificio al limpiar y desinfectar superficies contaminadas para proteger contra el virus y los efectos adversos del desinfectante.</a:t>
            </a:r>
          </a:p>
          <a:p>
            <a:endParaRPr lang="en-US" dirty="0"/>
          </a:p>
        </p:txBody>
      </p:sp>
      <p:sp>
        <p:nvSpPr>
          <p:cNvPr id="4" name="Slide Number Placeholder 3"/>
          <p:cNvSpPr>
            <a:spLocks noGrp="1"/>
          </p:cNvSpPr>
          <p:nvPr>
            <p:ph type="sldNum" sz="quarter" idx="10"/>
          </p:nvPr>
        </p:nvSpPr>
        <p:spPr/>
        <p:txBody>
          <a:bodyPr/>
          <a:lstStyle/>
          <a:p>
            <a:pPr fontAlgn="base">
              <a:spcAft>
                <a:spcPct val="0"/>
              </a:spcAft>
              <a:defRPr/>
            </a:pPr>
            <a:fld id="{63BAD099-B316-EE4F-B71B-465B9CC7DC4E}" type="slidenum">
              <a:rPr lang="en-US">
                <a:solidFill>
                  <a:srgbClr val="000000"/>
                </a:solidFill>
                <a:latin typeface="Arial" charset="0"/>
                <a:ea typeface="ＭＳ Ｐゴシック" pitchFamily="48" charset="-128"/>
              </a:rPr>
              <a:pPr fontAlgn="base">
                <a:spcAft>
                  <a:spcPct val="0"/>
                </a:spcAft>
                <a:defRPr/>
              </a:pPr>
              <a:t>33</a:t>
            </a:fld>
            <a:r>
              <a:rPr lang="en-US" dirty="0">
                <a:solidFill>
                  <a:srgbClr val="000000"/>
                </a:solidFill>
                <a:latin typeface="Arial" charset="0"/>
                <a:ea typeface="ＭＳ Ｐゴシック" pitchFamily="48" charset="-128"/>
              </a:rPr>
              <a:t> </a:t>
            </a:r>
          </a:p>
        </p:txBody>
      </p:sp>
      <p:sp>
        <p:nvSpPr>
          <p:cNvPr id="5" name="TextBox 4">
            <a:extLst>
              <a:ext uri="{FF2B5EF4-FFF2-40B4-BE49-F238E27FC236}">
                <a16:creationId xmlns:a16="http://schemas.microsoft.com/office/drawing/2014/main" id="{A47477DE-F4BE-4824-AB0C-532DA8E125AA}"/>
              </a:ext>
            </a:extLst>
          </p:cNvPr>
          <p:cNvSpPr txBox="1"/>
          <p:nvPr/>
        </p:nvSpPr>
        <p:spPr>
          <a:xfrm>
            <a:off x="1752600" y="5983070"/>
            <a:ext cx="8382000" cy="646331"/>
          </a:xfrm>
          <a:prstGeom prst="rect">
            <a:avLst/>
          </a:prstGeom>
          <a:solidFill>
            <a:schemeClr val="bg1">
              <a:lumMod val="85000"/>
            </a:schemeClr>
          </a:solidFill>
        </p:spPr>
        <p:txBody>
          <a:bodyPr wrap="square" rtlCol="0">
            <a:spAutoFit/>
          </a:bodyPr>
          <a:lstStyle/>
          <a:p>
            <a:pPr algn="ctr" fontAlgn="base">
              <a:spcBef>
                <a:spcPct val="20000"/>
              </a:spcBef>
              <a:spcAft>
                <a:spcPct val="0"/>
              </a:spcAft>
            </a:pPr>
            <a:r>
              <a:rPr lang="es-NI" b="1" dirty="0">
                <a:solidFill>
                  <a:srgbClr val="000000"/>
                </a:solidFill>
                <a:latin typeface="Arial" charset="0"/>
                <a:ea typeface="ＭＳ Ｐゴシック" pitchFamily="48" charset="-128"/>
              </a:rPr>
              <a:t>Lista </a:t>
            </a:r>
            <a:r>
              <a:rPr lang="en-US" b="1" dirty="0">
                <a:solidFill>
                  <a:srgbClr val="000000"/>
                </a:solidFill>
                <a:latin typeface="Arial" charset="0"/>
                <a:ea typeface="ＭＳ Ｐゴシック" pitchFamily="48" charset="-128"/>
              </a:rPr>
              <a:t>de la EPA:</a:t>
            </a:r>
            <a:r>
              <a:rPr lang="en-US" dirty="0">
                <a:solidFill>
                  <a:srgbClr val="000000"/>
                </a:solidFill>
                <a:latin typeface="Arial" charset="0"/>
                <a:ea typeface="ＭＳ Ｐゴシック" pitchFamily="48" charset="-128"/>
              </a:rPr>
              <a:t> </a:t>
            </a:r>
            <a:r>
              <a:rPr lang="en-US" dirty="0">
                <a:solidFill>
                  <a:srgbClr val="000000"/>
                </a:solidFill>
                <a:latin typeface="Arial" charset="0"/>
                <a:ea typeface="ＭＳ Ｐゴシック" pitchFamily="48" charset="-128"/>
                <a:hlinkClick r:id="rId3"/>
              </a:rPr>
              <a:t>https://www.epa.gov/pesticide-registration/list-n-disinfectants-use-against-sars-cov-2</a:t>
            </a:r>
            <a:endParaRPr lang="en-US" sz="2400"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2965051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C8CFE7F8-FDDA-451F-97F9-C1106585C624}"/>
              </a:ext>
            </a:extLst>
          </p:cNvPr>
          <p:cNvSpPr>
            <a:spLocks noGrp="1"/>
          </p:cNvSpPr>
          <p:nvPr>
            <p:ph type="title"/>
          </p:nvPr>
        </p:nvSpPr>
        <p:spPr>
          <a:xfrm>
            <a:off x="1752600" y="1219200"/>
            <a:ext cx="8686800" cy="914400"/>
          </a:xfrm>
        </p:spPr>
        <p:txBody>
          <a:bodyPr/>
          <a:lstStyle/>
          <a:p>
            <a:r>
              <a:rPr lang="es-NI" altLang="en-US" dirty="0">
                <a:ea typeface="ＭＳ Ｐゴシック" panose="020B0600070205080204" pitchFamily="34" charset="-128"/>
              </a:rPr>
              <a:t>Norma de comunicación de riesgos de OSHA</a:t>
            </a:r>
          </a:p>
        </p:txBody>
      </p:sp>
      <p:sp>
        <p:nvSpPr>
          <p:cNvPr id="105475" name="Content Placeholder 4">
            <a:extLst>
              <a:ext uri="{FF2B5EF4-FFF2-40B4-BE49-F238E27FC236}">
                <a16:creationId xmlns:a16="http://schemas.microsoft.com/office/drawing/2014/main" id="{0B0A8768-2124-40FF-AED4-1C0F47545E63}"/>
              </a:ext>
            </a:extLst>
          </p:cNvPr>
          <p:cNvSpPr>
            <a:spLocks noGrp="1"/>
          </p:cNvSpPr>
          <p:nvPr>
            <p:ph idx="1"/>
          </p:nvPr>
        </p:nvSpPr>
        <p:spPr>
          <a:xfrm>
            <a:off x="2019300" y="2857938"/>
            <a:ext cx="8153400" cy="4038600"/>
          </a:xfrm>
        </p:spPr>
        <p:txBody>
          <a:bodyPr/>
          <a:lstStyle/>
          <a:p>
            <a:pPr algn="ctr">
              <a:buFontTx/>
              <a:buNone/>
            </a:pPr>
            <a:endParaRPr lang="es-NI" altLang="en-US" sz="2200" b="1" dirty="0">
              <a:ea typeface="ＭＳ Ｐゴシック" panose="020B0600070205080204" pitchFamily="34" charset="-128"/>
            </a:endParaRPr>
          </a:p>
          <a:p>
            <a:pPr>
              <a:buFontTx/>
              <a:buNone/>
            </a:pPr>
            <a:r>
              <a:rPr lang="es-NI" altLang="en-US" sz="1900" dirty="0">
                <a:ea typeface="ＭＳ Ｐゴシック" panose="020B0600070205080204" pitchFamily="34" charset="-128"/>
              </a:rPr>
              <a:t>La norma requiere que los empleadores elaboren: </a:t>
            </a:r>
          </a:p>
          <a:p>
            <a:r>
              <a:rPr lang="es-NI" altLang="en-US" sz="1900" dirty="0">
                <a:ea typeface="ＭＳ Ｐゴシック" panose="020B0600070205080204" pitchFamily="34" charset="-128"/>
              </a:rPr>
              <a:t>Lista de todos los productos químicos de alto riesgo en el lugar de trabajo</a:t>
            </a:r>
          </a:p>
          <a:p>
            <a:r>
              <a:rPr lang="es-NI" altLang="en-US" sz="1900" dirty="0">
                <a:ea typeface="ＭＳ Ｐゴシック" panose="020B0600070205080204" pitchFamily="34" charset="-128"/>
              </a:rPr>
              <a:t>Etiquetas en los envases</a:t>
            </a:r>
          </a:p>
          <a:p>
            <a:r>
              <a:rPr lang="es-NI" altLang="en-US" sz="1900" dirty="0">
                <a:ea typeface="ＭＳ Ｐゴシック" panose="020B0600070205080204" pitchFamily="34" charset="-128"/>
              </a:rPr>
              <a:t>Información química (hojas de datos sobre la seguridad de los materiales)</a:t>
            </a:r>
          </a:p>
          <a:p>
            <a:r>
              <a:rPr lang="es-NI" altLang="en-US" sz="1900" dirty="0">
                <a:ea typeface="ＭＳ Ｐゴシック" panose="020B0600070205080204" pitchFamily="34" charset="-128"/>
              </a:rPr>
              <a:t>Capacitación </a:t>
            </a:r>
          </a:p>
          <a:p>
            <a:r>
              <a:rPr lang="es-NI" altLang="en-US" sz="1900" dirty="0">
                <a:ea typeface="ＭＳ Ｐゴシック" panose="020B0600070205080204" pitchFamily="34" charset="-128"/>
              </a:rPr>
              <a:t>Programa escrito y acceso del trabajador a la información</a:t>
            </a:r>
          </a:p>
          <a:p>
            <a:pPr marL="0" indent="0" algn="ctr">
              <a:buNone/>
            </a:pPr>
            <a:r>
              <a:rPr lang="es-NI" altLang="en-US" sz="1900" b="1" dirty="0">
                <a:ea typeface="ＭＳ Ｐゴシック" panose="020B0600070205080204" pitchFamily="34" charset="-128"/>
              </a:rPr>
              <a:t>Estos derechos podrían ser pertinentes para los productos químicos de limpieza y desinfección</a:t>
            </a:r>
          </a:p>
        </p:txBody>
      </p:sp>
      <p:sp>
        <p:nvSpPr>
          <p:cNvPr id="2" name="Slide Number Placeholder 1">
            <a:extLst>
              <a:ext uri="{FF2B5EF4-FFF2-40B4-BE49-F238E27FC236}">
                <a16:creationId xmlns:a16="http://schemas.microsoft.com/office/drawing/2014/main" id="{B03A7039-1824-4834-9B81-2C94E8468823}"/>
              </a:ext>
            </a:extLst>
          </p:cNvPr>
          <p:cNvSpPr>
            <a:spLocks noGrp="1"/>
          </p:cNvSpPr>
          <p:nvPr>
            <p:ph type="sldNum" sz="quarter" idx="10"/>
          </p:nvPr>
        </p:nvSpPr>
        <p:spPr/>
        <p:txBody>
          <a:bodyPr/>
          <a:lstStyle/>
          <a:p>
            <a:fld id="{E4D25CCA-84D6-4E84-B1C7-B334DD86A6AB}" type="slidenum">
              <a:rPr lang="en-US" altLang="en-US" smtClean="0"/>
              <a:pPr/>
              <a:t>34</a:t>
            </a:fld>
            <a:endParaRPr lang="en-US" altLang="en-US" dirty="0"/>
          </a:p>
        </p:txBody>
      </p:sp>
      <p:sp>
        <p:nvSpPr>
          <p:cNvPr id="3" name="TextBox 2">
            <a:extLst>
              <a:ext uri="{FF2B5EF4-FFF2-40B4-BE49-F238E27FC236}">
                <a16:creationId xmlns:a16="http://schemas.microsoft.com/office/drawing/2014/main" id="{24EE7FA2-C973-489D-8457-3E1BA52EC46F}"/>
              </a:ext>
            </a:extLst>
          </p:cNvPr>
          <p:cNvSpPr txBox="1"/>
          <p:nvPr/>
        </p:nvSpPr>
        <p:spPr>
          <a:xfrm>
            <a:off x="2381250" y="2184737"/>
            <a:ext cx="7429500" cy="923330"/>
          </a:xfrm>
          <a:prstGeom prst="rect">
            <a:avLst/>
          </a:prstGeom>
          <a:noFill/>
        </p:spPr>
        <p:txBody>
          <a:bodyPr wrap="square" rtlCol="0">
            <a:spAutoFit/>
          </a:bodyPr>
          <a:lstStyle/>
          <a:p>
            <a:pPr algn="ctr">
              <a:buNone/>
            </a:pPr>
            <a:r>
              <a:rPr lang="es-NI" altLang="en-US" b="1" dirty="0">
                <a:ea typeface="ＭＳ Ｐゴシック" panose="020B0600070205080204" pitchFamily="34" charset="-128"/>
              </a:rPr>
              <a:t>La norma de comunicación de riesgos, 29 CFR 1910.1200, establece el derecho del trabajador a conocer sobre los productos químicos en el lugar de trabajo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0D0D8BAC-10E5-416B-AB17-6D3847C27C97}"/>
              </a:ext>
            </a:extLst>
          </p:cNvPr>
          <p:cNvSpPr>
            <a:spLocks noGrp="1"/>
          </p:cNvSpPr>
          <p:nvPr>
            <p:ph type="title"/>
          </p:nvPr>
        </p:nvSpPr>
        <p:spPr>
          <a:xfrm>
            <a:off x="2057400" y="1409700"/>
            <a:ext cx="7772400" cy="685800"/>
          </a:xfrm>
        </p:spPr>
        <p:txBody>
          <a:bodyPr/>
          <a:lstStyle/>
          <a:p>
            <a:r>
              <a:rPr lang="es-NI" altLang="en-US" sz="2800" dirty="0">
                <a:ea typeface="ＭＳ Ｐゴシック" panose="020B0600070205080204" pitchFamily="34" charset="-128"/>
              </a:rPr>
              <a:t>Elementos clave: Plan para el COVID-19 en el lugar de trabajo</a:t>
            </a:r>
          </a:p>
        </p:txBody>
      </p:sp>
      <p:sp>
        <p:nvSpPr>
          <p:cNvPr id="3" name="Slide Number Placeholder 2">
            <a:extLst>
              <a:ext uri="{FF2B5EF4-FFF2-40B4-BE49-F238E27FC236}">
                <a16:creationId xmlns:a16="http://schemas.microsoft.com/office/drawing/2014/main" id="{7FBE09BA-25A1-4743-A6A0-DC8D31444D22}"/>
              </a:ext>
            </a:extLst>
          </p:cNvPr>
          <p:cNvSpPr>
            <a:spLocks noGrp="1"/>
          </p:cNvSpPr>
          <p:nvPr>
            <p:ph type="sldNum" sz="quarter" idx="10"/>
          </p:nvPr>
        </p:nvSpPr>
        <p:spPr/>
        <p:txBody>
          <a:bodyPr/>
          <a:lstStyle/>
          <a:p>
            <a:fld id="{E4D25CCA-84D6-4E84-B1C7-B334DD86A6AB}" type="slidenum">
              <a:rPr lang="en-US" altLang="en-US" smtClean="0"/>
              <a:pPr/>
              <a:t>35</a:t>
            </a:fld>
            <a:endParaRPr lang="en-US" altLang="en-US" dirty="0"/>
          </a:p>
        </p:txBody>
      </p:sp>
      <p:sp>
        <p:nvSpPr>
          <p:cNvPr id="8" name="Content Placeholder 2">
            <a:extLst>
              <a:ext uri="{FF2B5EF4-FFF2-40B4-BE49-F238E27FC236}">
                <a16:creationId xmlns:a16="http://schemas.microsoft.com/office/drawing/2014/main" id="{48C01824-1EA4-420B-8BD4-A72F7D9E0443}"/>
              </a:ext>
            </a:extLst>
          </p:cNvPr>
          <p:cNvSpPr>
            <a:spLocks noGrp="1"/>
          </p:cNvSpPr>
          <p:nvPr>
            <p:ph idx="1"/>
          </p:nvPr>
        </p:nvSpPr>
        <p:spPr>
          <a:xfrm>
            <a:off x="304800" y="2781300"/>
            <a:ext cx="11582400" cy="3390900"/>
          </a:xfrm>
        </p:spPr>
        <p:txBody>
          <a:bodyPr/>
          <a:lstStyle/>
          <a:p>
            <a:r>
              <a:rPr lang="es-MX" dirty="0"/>
              <a:t>Liderazgo de los jefes y participación de los empleados.</a:t>
            </a:r>
          </a:p>
          <a:p>
            <a:r>
              <a:rPr lang="es-MX" dirty="0"/>
              <a:t>Identificación y valoración de riesgos.</a:t>
            </a:r>
          </a:p>
          <a:p>
            <a:r>
              <a:rPr lang="es-MX" dirty="0"/>
              <a:t>Prevención y control de riesgos.</a:t>
            </a:r>
          </a:p>
          <a:p>
            <a:r>
              <a:rPr lang="es-MX" dirty="0"/>
              <a:t>Información y capacitación.</a:t>
            </a:r>
          </a:p>
          <a:p>
            <a:r>
              <a:rPr lang="es-MX" dirty="0"/>
              <a:t>Valoración y perfeccionamiento del sistema.</a:t>
            </a:r>
          </a:p>
          <a:p>
            <a:r>
              <a:rPr lang="es-MX" dirty="0"/>
              <a:t>Apoyo a trabajadores que son expuestos.</a:t>
            </a:r>
          </a:p>
          <a:p>
            <a:r>
              <a:rPr lang="es-MX" dirty="0"/>
              <a:t>Apoyo de salud mental para los trabajadores y sus familias. </a:t>
            </a:r>
          </a:p>
          <a:p>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9370AABC-6840-4C2E-9220-477E56B2B699}"/>
              </a:ext>
            </a:extLst>
          </p:cNvPr>
          <p:cNvSpPr>
            <a:spLocks noGrp="1"/>
          </p:cNvSpPr>
          <p:nvPr>
            <p:ph type="title"/>
          </p:nvPr>
        </p:nvSpPr>
        <p:spPr>
          <a:xfrm>
            <a:off x="2209800" y="1128418"/>
            <a:ext cx="7772400" cy="685800"/>
          </a:xfrm>
        </p:spPr>
        <p:txBody>
          <a:bodyPr/>
          <a:lstStyle/>
          <a:p>
            <a:pPr algn="ctr"/>
            <a:r>
              <a:rPr lang="es-NI" altLang="en-US" dirty="0">
                <a:ea typeface="ＭＳ Ｐゴシック" panose="020B0600070205080204" pitchFamily="34" charset="-128"/>
              </a:rPr>
              <a:t>Proteger a los trabajadores</a:t>
            </a:r>
          </a:p>
        </p:txBody>
      </p:sp>
      <p:pic>
        <p:nvPicPr>
          <p:cNvPr id="22" name="Content Placeholder 7" descr="Jerarquia de controless-&#10;El orden de los controles, del más eficaz al menos eficaz es:&#10;Eliminación&#10;Sustitución&#10;Controles de ingeniería&#10;Controles administrativos y prácticas laborales&#10;Equipo de protección personal&#10;">
            <a:extLst>
              <a:ext uri="{FF2B5EF4-FFF2-40B4-BE49-F238E27FC236}">
                <a16:creationId xmlns:a16="http://schemas.microsoft.com/office/drawing/2014/main" id="{E799BA8D-DB38-4FD3-B2F2-D73173C3864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4175" y="2143125"/>
            <a:ext cx="6343650" cy="4248150"/>
          </a:xfrm>
        </p:spPr>
      </p:pic>
      <p:sp>
        <p:nvSpPr>
          <p:cNvPr id="3" name="Slide Number Placeholder 2">
            <a:extLst>
              <a:ext uri="{FF2B5EF4-FFF2-40B4-BE49-F238E27FC236}">
                <a16:creationId xmlns:a16="http://schemas.microsoft.com/office/drawing/2014/main" id="{468D391B-DC3B-449B-88A8-0D627457C885}"/>
              </a:ext>
            </a:extLst>
          </p:cNvPr>
          <p:cNvSpPr>
            <a:spLocks noGrp="1"/>
          </p:cNvSpPr>
          <p:nvPr>
            <p:ph type="sldNum" sz="quarter" idx="10"/>
          </p:nvPr>
        </p:nvSpPr>
        <p:spPr/>
        <p:txBody>
          <a:bodyPr/>
          <a:lstStyle/>
          <a:p>
            <a:fld id="{E4D25CCA-84D6-4E84-B1C7-B334DD86A6AB}" type="slidenum">
              <a:rPr lang="en-US" altLang="en-US" smtClean="0"/>
              <a:pPr/>
              <a:t>36</a:t>
            </a:fld>
            <a:endParaRPr lang="en-US" altLang="en-US" dirty="0"/>
          </a:p>
        </p:txBody>
      </p:sp>
      <p:sp>
        <p:nvSpPr>
          <p:cNvPr id="2" name="TextBox 1">
            <a:extLst>
              <a:ext uri="{FF2B5EF4-FFF2-40B4-BE49-F238E27FC236}">
                <a16:creationId xmlns:a16="http://schemas.microsoft.com/office/drawing/2014/main" id="{36823975-ECA5-4A57-B20C-61CB360E8FBD}"/>
              </a:ext>
            </a:extLst>
          </p:cNvPr>
          <p:cNvSpPr txBox="1"/>
          <p:nvPr/>
        </p:nvSpPr>
        <p:spPr>
          <a:xfrm>
            <a:off x="901262" y="1604872"/>
            <a:ext cx="9693166" cy="461665"/>
          </a:xfrm>
          <a:prstGeom prst="rect">
            <a:avLst/>
          </a:prstGeom>
          <a:noFill/>
        </p:spPr>
        <p:txBody>
          <a:bodyPr wrap="square" rtlCol="0">
            <a:spAutoFit/>
          </a:bodyPr>
          <a:lstStyle/>
          <a:p>
            <a:pPr algn="ctr">
              <a:buNone/>
            </a:pPr>
            <a:r>
              <a:rPr lang="es-NI" altLang="en-US" sz="2200" b="1" dirty="0"/>
              <a:t>Comience con el método más eficaz para proteger a los trabajadores</a:t>
            </a:r>
            <a:r>
              <a:rPr lang="es-NI" altLang="en-US" sz="2400" b="1" dirty="0"/>
              <a:t>.</a:t>
            </a:r>
            <a:endParaRPr lang="es-NI" sz="2400" b="1" dirty="0"/>
          </a:p>
        </p:txBody>
      </p:sp>
      <p:sp>
        <p:nvSpPr>
          <p:cNvPr id="15" name="14 CuadroTexto"/>
          <p:cNvSpPr txBox="1"/>
          <p:nvPr/>
        </p:nvSpPr>
        <p:spPr>
          <a:xfrm>
            <a:off x="4648200" y="5638801"/>
            <a:ext cx="762000" cy="276999"/>
          </a:xfrm>
          <a:prstGeom prst="rect">
            <a:avLst/>
          </a:prstGeom>
          <a:noFill/>
        </p:spPr>
        <p:txBody>
          <a:bodyPr wrap="square" rtlCol="0">
            <a:spAutoFit/>
          </a:bodyPr>
          <a:lstStyle/>
          <a:p>
            <a:pPr>
              <a:buNone/>
            </a:pPr>
            <a:r>
              <a:rPr lang="es-NI" sz="1200" dirty="0"/>
              <a:t>PPE</a:t>
            </a:r>
          </a:p>
        </p:txBody>
      </p:sp>
      <p:sp>
        <p:nvSpPr>
          <p:cNvPr id="7" name="TextBox 6">
            <a:extLst>
              <a:ext uri="{FF2B5EF4-FFF2-40B4-BE49-F238E27FC236}">
                <a16:creationId xmlns:a16="http://schemas.microsoft.com/office/drawing/2014/main" id="{B786C7CA-154D-4C1A-A0B0-AE441B8BAD4F}"/>
              </a:ext>
            </a:extLst>
          </p:cNvPr>
          <p:cNvSpPr txBox="1"/>
          <p:nvPr/>
        </p:nvSpPr>
        <p:spPr>
          <a:xfrm>
            <a:off x="8156028" y="2656545"/>
            <a:ext cx="2438400" cy="646331"/>
          </a:xfrm>
          <a:prstGeom prst="rect">
            <a:avLst/>
          </a:prstGeom>
          <a:solidFill>
            <a:schemeClr val="bg1"/>
          </a:solidFill>
          <a:ln w="38100">
            <a:noFill/>
          </a:ln>
        </p:spPr>
        <p:txBody>
          <a:bodyPr wrap="square" rtlCol="0">
            <a:spAutoFit/>
          </a:bodyPr>
          <a:lstStyle/>
          <a:p>
            <a:pPr>
              <a:buNone/>
            </a:pPr>
            <a:r>
              <a:rPr lang="en-US" b="1" dirty="0" err="1"/>
              <a:t>Eliminar</a:t>
            </a:r>
            <a:r>
              <a:rPr lang="en-US" b="1" dirty="0"/>
              <a:t> </a:t>
            </a:r>
            <a:r>
              <a:rPr lang="en-US" b="1" dirty="0" err="1"/>
              <a:t>físicamente</a:t>
            </a:r>
            <a:r>
              <a:rPr lang="en-US" b="1" dirty="0"/>
              <a:t> el </a:t>
            </a:r>
            <a:r>
              <a:rPr lang="en-US" b="1" dirty="0" err="1"/>
              <a:t>peligro</a:t>
            </a:r>
            <a:endParaRPr lang="en-US" b="1" dirty="0"/>
          </a:p>
        </p:txBody>
      </p:sp>
      <p:sp>
        <p:nvSpPr>
          <p:cNvPr id="8" name="TextBox 7">
            <a:extLst>
              <a:ext uri="{FF2B5EF4-FFF2-40B4-BE49-F238E27FC236}">
                <a16:creationId xmlns:a16="http://schemas.microsoft.com/office/drawing/2014/main" id="{3417633E-BCF6-4E29-9A47-CF23383FDDC9}"/>
              </a:ext>
            </a:extLst>
          </p:cNvPr>
          <p:cNvSpPr txBox="1"/>
          <p:nvPr/>
        </p:nvSpPr>
        <p:spPr>
          <a:xfrm>
            <a:off x="7775028" y="3389587"/>
            <a:ext cx="2819400" cy="369332"/>
          </a:xfrm>
          <a:prstGeom prst="rect">
            <a:avLst/>
          </a:prstGeom>
          <a:solidFill>
            <a:schemeClr val="bg1"/>
          </a:solidFill>
          <a:ln w="38100">
            <a:noFill/>
          </a:ln>
        </p:spPr>
        <p:txBody>
          <a:bodyPr wrap="square" rtlCol="0">
            <a:spAutoFit/>
          </a:bodyPr>
          <a:lstStyle/>
          <a:p>
            <a:pPr>
              <a:buNone/>
            </a:pPr>
            <a:r>
              <a:rPr lang="en-US" b="1" dirty="0" err="1"/>
              <a:t>Reemplazar</a:t>
            </a:r>
            <a:r>
              <a:rPr lang="en-US" b="1" dirty="0"/>
              <a:t> el </a:t>
            </a:r>
            <a:r>
              <a:rPr lang="en-US" b="1" dirty="0" err="1"/>
              <a:t>peligro</a:t>
            </a:r>
            <a:endParaRPr lang="en-US" b="1" dirty="0"/>
          </a:p>
        </p:txBody>
      </p:sp>
      <p:sp>
        <p:nvSpPr>
          <p:cNvPr id="9" name="TextBox 8">
            <a:extLst>
              <a:ext uri="{FF2B5EF4-FFF2-40B4-BE49-F238E27FC236}">
                <a16:creationId xmlns:a16="http://schemas.microsoft.com/office/drawing/2014/main" id="{227BF2DF-0A21-44DE-B591-EEA28705945A}"/>
              </a:ext>
            </a:extLst>
          </p:cNvPr>
          <p:cNvSpPr txBox="1"/>
          <p:nvPr/>
        </p:nvSpPr>
        <p:spPr>
          <a:xfrm>
            <a:off x="7394028" y="3929332"/>
            <a:ext cx="3200400" cy="646331"/>
          </a:xfrm>
          <a:prstGeom prst="rect">
            <a:avLst/>
          </a:prstGeom>
          <a:solidFill>
            <a:schemeClr val="bg1"/>
          </a:solidFill>
          <a:ln w="38100">
            <a:noFill/>
          </a:ln>
        </p:spPr>
        <p:txBody>
          <a:bodyPr wrap="square" rtlCol="0">
            <a:spAutoFit/>
          </a:bodyPr>
          <a:lstStyle/>
          <a:p>
            <a:pPr>
              <a:buNone/>
            </a:pPr>
            <a:r>
              <a:rPr lang="en-US" b="1" dirty="0" err="1"/>
              <a:t>Aislar</a:t>
            </a:r>
            <a:r>
              <a:rPr lang="en-US" b="1" dirty="0"/>
              <a:t> a las personas del </a:t>
            </a:r>
            <a:r>
              <a:rPr lang="en-US" b="1" dirty="0" err="1"/>
              <a:t>peligro</a:t>
            </a:r>
            <a:endParaRPr lang="en-US" sz="1400" b="1" dirty="0"/>
          </a:p>
        </p:txBody>
      </p:sp>
      <p:sp>
        <p:nvSpPr>
          <p:cNvPr id="10" name="TextBox 9">
            <a:extLst>
              <a:ext uri="{FF2B5EF4-FFF2-40B4-BE49-F238E27FC236}">
                <a16:creationId xmlns:a16="http://schemas.microsoft.com/office/drawing/2014/main" id="{07F7550E-0D80-434E-970F-BFFDCB35D207}"/>
              </a:ext>
            </a:extLst>
          </p:cNvPr>
          <p:cNvSpPr txBox="1"/>
          <p:nvPr/>
        </p:nvSpPr>
        <p:spPr>
          <a:xfrm>
            <a:off x="6983520" y="4730733"/>
            <a:ext cx="3610908" cy="646331"/>
          </a:xfrm>
          <a:prstGeom prst="rect">
            <a:avLst/>
          </a:prstGeom>
          <a:solidFill>
            <a:schemeClr val="bg1"/>
          </a:solidFill>
          <a:ln w="38100">
            <a:noFill/>
          </a:ln>
        </p:spPr>
        <p:txBody>
          <a:bodyPr wrap="square" rtlCol="0">
            <a:spAutoFit/>
          </a:bodyPr>
          <a:lstStyle/>
          <a:p>
            <a:pPr>
              <a:buNone/>
            </a:pPr>
            <a:r>
              <a:rPr lang="en-US" b="1" dirty="0" err="1"/>
              <a:t>Cambiar</a:t>
            </a:r>
            <a:r>
              <a:rPr lang="en-US" b="1" dirty="0"/>
              <a:t> la forma de </a:t>
            </a:r>
            <a:r>
              <a:rPr lang="en-US" b="1" dirty="0" err="1"/>
              <a:t>trabajar</a:t>
            </a:r>
            <a:r>
              <a:rPr lang="en-US" b="1" dirty="0"/>
              <a:t> de las personas</a:t>
            </a:r>
          </a:p>
        </p:txBody>
      </p:sp>
      <p:sp>
        <p:nvSpPr>
          <p:cNvPr id="11" name="TextBox 10">
            <a:extLst>
              <a:ext uri="{FF2B5EF4-FFF2-40B4-BE49-F238E27FC236}">
                <a16:creationId xmlns:a16="http://schemas.microsoft.com/office/drawing/2014/main" id="{EE287C38-7D19-49B9-B843-96B27B98E938}"/>
              </a:ext>
            </a:extLst>
          </p:cNvPr>
          <p:cNvSpPr txBox="1"/>
          <p:nvPr/>
        </p:nvSpPr>
        <p:spPr>
          <a:xfrm>
            <a:off x="6632028" y="5334949"/>
            <a:ext cx="3962400" cy="646331"/>
          </a:xfrm>
          <a:prstGeom prst="rect">
            <a:avLst/>
          </a:prstGeom>
          <a:solidFill>
            <a:schemeClr val="bg1"/>
          </a:solidFill>
          <a:ln w="38100">
            <a:noFill/>
          </a:ln>
        </p:spPr>
        <p:txBody>
          <a:bodyPr wrap="square" rtlCol="0">
            <a:spAutoFit/>
          </a:bodyPr>
          <a:lstStyle/>
          <a:p>
            <a:pPr>
              <a:buNone/>
            </a:pPr>
            <a:r>
              <a:rPr lang="es-ES" b="1" dirty="0"/>
              <a:t>Proteger al trabajador con equipo de protección personal</a:t>
            </a:r>
            <a:endParaRPr lang="en-US" sz="1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1">
            <a:extLst>
              <a:ext uri="{FF2B5EF4-FFF2-40B4-BE49-F238E27FC236}">
                <a16:creationId xmlns:a16="http://schemas.microsoft.com/office/drawing/2014/main" id="{722D981D-980E-4EA5-B371-385DC4FAB5D6}"/>
              </a:ext>
            </a:extLst>
          </p:cNvPr>
          <p:cNvSpPr>
            <a:spLocks noGrp="1"/>
          </p:cNvSpPr>
          <p:nvPr>
            <p:ph type="title"/>
          </p:nvPr>
        </p:nvSpPr>
        <p:spPr/>
        <p:txBody>
          <a:bodyPr/>
          <a:lstStyle/>
          <a:p>
            <a:r>
              <a:rPr lang="es-NI" altLang="en-US" dirty="0">
                <a:ea typeface="ＭＳ Ｐゴシック" panose="020B0600070205080204" pitchFamily="34" charset="-128"/>
              </a:rPr>
              <a:t>Controles de ingeniería</a:t>
            </a:r>
          </a:p>
        </p:txBody>
      </p:sp>
      <p:sp>
        <p:nvSpPr>
          <p:cNvPr id="80899" name="Content Placeholder 12">
            <a:extLst>
              <a:ext uri="{FF2B5EF4-FFF2-40B4-BE49-F238E27FC236}">
                <a16:creationId xmlns:a16="http://schemas.microsoft.com/office/drawing/2014/main" id="{77AC5E11-51F0-491B-8E86-83816513CFED}"/>
              </a:ext>
            </a:extLst>
          </p:cNvPr>
          <p:cNvSpPr>
            <a:spLocks noGrp="1"/>
          </p:cNvSpPr>
          <p:nvPr>
            <p:ph sz="half" idx="1"/>
          </p:nvPr>
        </p:nvSpPr>
        <p:spPr/>
        <p:txBody>
          <a:bodyPr/>
          <a:lstStyle/>
          <a:p>
            <a:r>
              <a:rPr lang="es-NI" altLang="en-US" dirty="0">
                <a:ea typeface="ＭＳ Ｐゴシック" panose="020B0600070205080204" pitchFamily="34" charset="-128"/>
              </a:rPr>
              <a:t>Ventilación</a:t>
            </a:r>
          </a:p>
          <a:p>
            <a:r>
              <a:rPr lang="es-NI" altLang="en-US" dirty="0">
                <a:ea typeface="ＭＳ Ｐゴシック" panose="020B0600070205080204" pitchFamily="34" charset="-128"/>
              </a:rPr>
              <a:t>Servicio desde su automóvil (</a:t>
            </a:r>
            <a:r>
              <a:rPr lang="es-NI" altLang="en-US" i="1" dirty="0">
                <a:ea typeface="ＭＳ Ｐゴシック" panose="020B0600070205080204" pitchFamily="34" charset="-128"/>
              </a:rPr>
              <a:t>drive-</a:t>
            </a:r>
            <a:r>
              <a:rPr lang="es-NI" altLang="en-US" i="1" dirty="0" err="1">
                <a:ea typeface="ＭＳ Ｐゴシック" panose="020B0600070205080204" pitchFamily="34" charset="-128"/>
              </a:rPr>
              <a:t>through</a:t>
            </a:r>
            <a:r>
              <a:rPr lang="es-NI" altLang="en-US" dirty="0">
                <a:ea typeface="ＭＳ Ｐゴシック" panose="020B0600070205080204" pitchFamily="34" charset="-128"/>
              </a:rPr>
              <a:t>)</a:t>
            </a:r>
          </a:p>
          <a:p>
            <a:r>
              <a:rPr lang="es-NI" altLang="en-US" dirty="0">
                <a:ea typeface="ＭＳ Ｐゴシック" panose="020B0600070205080204" pitchFamily="34" charset="-128"/>
              </a:rPr>
              <a:t>Pantallas plásticas y otras barreras</a:t>
            </a:r>
          </a:p>
          <a:p>
            <a:r>
              <a:rPr lang="es-NI" altLang="en-US" dirty="0">
                <a:ea typeface="ＭＳ Ｐゴシック" panose="020B0600070205080204" pitchFamily="34" charset="-128"/>
              </a:rPr>
              <a:t>Cubiertas protectoras </a:t>
            </a:r>
            <a:r>
              <a:rPr lang="en-US" altLang="en-US" dirty="0">
                <a:ea typeface="ＭＳ Ｐゴシック" panose="020B0600070205080204" pitchFamily="34" charset="-128"/>
              </a:rPr>
              <a:t>(</a:t>
            </a:r>
            <a:r>
              <a:rPr lang="en-US" altLang="en-US" i="1" dirty="0">
                <a:ea typeface="ＭＳ Ｐゴシック" panose="020B0600070205080204" pitchFamily="34" charset="-128"/>
              </a:rPr>
              <a:t>sneeze guards</a:t>
            </a:r>
            <a:r>
              <a:rPr lang="en-US" altLang="en-US" dirty="0">
                <a:ea typeface="ＭＳ Ｐゴシック" panose="020B0600070205080204" pitchFamily="34" charset="-128"/>
              </a:rPr>
              <a:t>)</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80900" name="Content Placeholder 5" descr="persona trabajando detras de un pantalla plastica">
            <a:extLst>
              <a:ext uri="{FF2B5EF4-FFF2-40B4-BE49-F238E27FC236}">
                <a16:creationId xmlns:a16="http://schemas.microsoft.com/office/drawing/2014/main" id="{72019BBE-FDC6-4833-9A6E-924D3D18570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p:pic>
      <p:sp>
        <p:nvSpPr>
          <p:cNvPr id="2" name="Slide Number Placeholder 1">
            <a:extLst>
              <a:ext uri="{FF2B5EF4-FFF2-40B4-BE49-F238E27FC236}">
                <a16:creationId xmlns:a16="http://schemas.microsoft.com/office/drawing/2014/main" id="{33F18371-6876-4D49-A1E9-AC737E9FC706}"/>
              </a:ext>
            </a:extLst>
          </p:cNvPr>
          <p:cNvSpPr>
            <a:spLocks noGrp="1"/>
          </p:cNvSpPr>
          <p:nvPr>
            <p:ph type="sldNum" sz="quarter" idx="10"/>
          </p:nvPr>
        </p:nvSpPr>
        <p:spPr/>
        <p:txBody>
          <a:bodyPr/>
          <a:lstStyle/>
          <a:p>
            <a:fld id="{644431DD-724F-4159-B395-C12D4FF15CA8}" type="slidenum">
              <a:rPr lang="en-US" altLang="en-US" smtClean="0"/>
              <a:pPr/>
              <a:t>37</a:t>
            </a:fld>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9172-FCA5-4855-BAEE-76D5EA5888CE}"/>
              </a:ext>
            </a:extLst>
          </p:cNvPr>
          <p:cNvSpPr>
            <a:spLocks noGrp="1"/>
          </p:cNvSpPr>
          <p:nvPr>
            <p:ph type="title"/>
          </p:nvPr>
        </p:nvSpPr>
        <p:spPr/>
        <p:txBody>
          <a:bodyPr/>
          <a:lstStyle/>
          <a:p>
            <a:r>
              <a:rPr lang="es-ES" dirty="0"/>
              <a:t>¿Cuáles son ejemplos de controles de ingeniería para COVID-19?</a:t>
            </a:r>
            <a:endParaRPr lang="en-US" dirty="0"/>
          </a:p>
        </p:txBody>
      </p:sp>
      <p:sp>
        <p:nvSpPr>
          <p:cNvPr id="5" name="Slide Number Placeholder 4">
            <a:extLst>
              <a:ext uri="{FF2B5EF4-FFF2-40B4-BE49-F238E27FC236}">
                <a16:creationId xmlns:a16="http://schemas.microsoft.com/office/drawing/2014/main" id="{1285E1FA-1EE5-48A3-93AE-609F9E92738A}"/>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smtClean="0">
                <a:solidFill>
                  <a:srgbClr val="000000"/>
                </a:solidFill>
              </a:rPr>
              <a:pPr fontAlgn="base">
                <a:spcAft>
                  <a:spcPct val="0"/>
                </a:spcAft>
                <a:defRPr/>
              </a:pPr>
              <a:t>38</a:t>
            </a:fld>
            <a:endParaRPr lang="en-US" altLang="en-US" dirty="0">
              <a:solidFill>
                <a:srgbClr val="000000"/>
              </a:solidFill>
            </a:endParaRPr>
          </a:p>
        </p:txBody>
      </p:sp>
      <p:sp>
        <p:nvSpPr>
          <p:cNvPr id="6" name="Content Placeholder 2">
            <a:extLst>
              <a:ext uri="{FF2B5EF4-FFF2-40B4-BE49-F238E27FC236}">
                <a16:creationId xmlns:a16="http://schemas.microsoft.com/office/drawing/2014/main" id="{58E02636-2052-4B0C-9A86-0A352BEB4272}"/>
              </a:ext>
            </a:extLst>
          </p:cNvPr>
          <p:cNvSpPr>
            <a:spLocks noGrp="1"/>
          </p:cNvSpPr>
          <p:nvPr>
            <p:ph sz="half" idx="1"/>
          </p:nvPr>
        </p:nvSpPr>
        <p:spPr>
          <a:xfrm>
            <a:off x="914400" y="2286000"/>
            <a:ext cx="5080000" cy="3810000"/>
          </a:xfrm>
        </p:spPr>
        <p:txBody>
          <a:bodyPr/>
          <a:lstStyle/>
          <a:p>
            <a:r>
              <a:rPr lang="es-MX" dirty="0"/>
              <a:t>Escritorios y estaciones de trabajo al menos a 6 pies de distancia.</a:t>
            </a:r>
          </a:p>
          <a:p>
            <a:r>
              <a:rPr lang="es-MX" dirty="0"/>
              <a:t>Barreras para promover el distanciamiento social.</a:t>
            </a:r>
          </a:p>
          <a:p>
            <a:r>
              <a:rPr lang="es-MX" dirty="0"/>
              <a:t>Aumentar la ventilación general.</a:t>
            </a:r>
          </a:p>
          <a:p>
            <a:r>
              <a:rPr lang="es-MX" dirty="0"/>
              <a:t>Prepago electrónico de productos y servicios.</a:t>
            </a:r>
          </a:p>
        </p:txBody>
      </p:sp>
      <p:pic>
        <p:nvPicPr>
          <p:cNvPr id="7" name="Content Placeholder 6" descr="sign outside of a store that says AT&amp;T Online Order Curbside Service ">
            <a:extLst>
              <a:ext uri="{FF2B5EF4-FFF2-40B4-BE49-F238E27FC236}">
                <a16:creationId xmlns:a16="http://schemas.microsoft.com/office/drawing/2014/main" id="{A903C924-2B66-436C-90EA-7A0154C0B11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31907" y="2921231"/>
            <a:ext cx="3811385" cy="2539538"/>
          </a:xfrm>
        </p:spPr>
      </p:pic>
    </p:spTree>
    <p:extLst>
      <p:ext uri="{BB962C8B-B14F-4D97-AF65-F5344CB8AC3E}">
        <p14:creationId xmlns:p14="http://schemas.microsoft.com/office/powerpoint/2010/main" val="228588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B57FB151-2FE2-4F04-A04A-8BC7C65E7FA2}"/>
              </a:ext>
            </a:extLst>
          </p:cNvPr>
          <p:cNvSpPr>
            <a:spLocks noGrp="1"/>
          </p:cNvSpPr>
          <p:nvPr>
            <p:ph type="title"/>
          </p:nvPr>
        </p:nvSpPr>
        <p:spPr/>
        <p:txBody>
          <a:bodyPr/>
          <a:lstStyle/>
          <a:p>
            <a:pPr algn="ctr"/>
            <a:r>
              <a:rPr lang="es-NI" altLang="en-US" dirty="0">
                <a:ea typeface="ＭＳ Ｐゴシック" panose="020B0600070205080204" pitchFamily="34" charset="-128"/>
              </a:rPr>
              <a:t>Controles administrativos y prácticas de trabajo para reducir la exposición</a:t>
            </a:r>
          </a:p>
        </p:txBody>
      </p:sp>
      <p:pic>
        <p:nvPicPr>
          <p:cNvPr id="84996" name="Content Placeholder 5" descr="lavando manos">
            <a:extLst>
              <a:ext uri="{FF2B5EF4-FFF2-40B4-BE49-F238E27FC236}">
                <a16:creationId xmlns:a16="http://schemas.microsoft.com/office/drawing/2014/main" id="{0CDC25C4-5F0A-42B0-9AB8-C4F1C55CB90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001982" y="2438400"/>
            <a:ext cx="3352800" cy="3352800"/>
          </a:xfrm>
        </p:spPr>
      </p:pic>
      <p:sp>
        <p:nvSpPr>
          <p:cNvPr id="84995" name="Content Placeholder 3">
            <a:extLst>
              <a:ext uri="{FF2B5EF4-FFF2-40B4-BE49-F238E27FC236}">
                <a16:creationId xmlns:a16="http://schemas.microsoft.com/office/drawing/2014/main" id="{C2133905-F85E-4297-B9E4-A817BE6F21AA}"/>
              </a:ext>
            </a:extLst>
          </p:cNvPr>
          <p:cNvSpPr>
            <a:spLocks noGrp="1"/>
          </p:cNvSpPr>
          <p:nvPr>
            <p:ph sz="half" idx="2"/>
          </p:nvPr>
        </p:nvSpPr>
        <p:spPr>
          <a:xfrm>
            <a:off x="5562600" y="2291716"/>
            <a:ext cx="4724400" cy="3804285"/>
          </a:xfrm>
        </p:spPr>
        <p:txBody>
          <a:bodyPr/>
          <a:lstStyle/>
          <a:p>
            <a:r>
              <a:rPr lang="es-NI" altLang="en-US" sz="2200" dirty="0">
                <a:ea typeface="ＭＳ Ｐゴシック" panose="020B0600070205080204" pitchFamily="34" charset="-128"/>
              </a:rPr>
              <a:t>Dejar que los trabajadores enfermos se queden en casa</a:t>
            </a:r>
          </a:p>
          <a:p>
            <a:r>
              <a:rPr lang="es-NI" altLang="en-US" sz="2200" dirty="0">
                <a:ea typeface="ＭＳ Ｐゴシック" panose="020B0600070205080204" pitchFamily="34" charset="-128"/>
              </a:rPr>
              <a:t>Establecer una política para trabajar desde casa</a:t>
            </a:r>
          </a:p>
          <a:p>
            <a:r>
              <a:rPr lang="es-NI" altLang="en-US" sz="2200" dirty="0">
                <a:ea typeface="ＭＳ Ｐゴシック" panose="020B0600070205080204" pitchFamily="34" charset="-128"/>
              </a:rPr>
              <a:t>Reducir al máximo el contacto entre trabajadores y clientes</a:t>
            </a:r>
          </a:p>
          <a:p>
            <a:r>
              <a:rPr lang="es-NI" altLang="en-US" sz="2200" dirty="0">
                <a:ea typeface="ＭＳ Ｐゴシック" panose="020B0600070205080204" pitchFamily="34" charset="-128"/>
              </a:rPr>
              <a:t>Evitar los viajes no esenciales</a:t>
            </a:r>
          </a:p>
          <a:p>
            <a:r>
              <a:rPr lang="es-NI" altLang="en-US" sz="2200" dirty="0">
                <a:ea typeface="ＭＳ Ｐゴシック" panose="020B0600070205080204" pitchFamily="34" charset="-128"/>
              </a:rPr>
              <a:t>Limitar el número de personal presente para tareas de alto potencial de exposición</a:t>
            </a:r>
          </a:p>
          <a:p>
            <a:r>
              <a:rPr lang="es-NI" altLang="en-US" sz="2200" dirty="0">
                <a:ea typeface="ＭＳ Ｐゴシック" panose="020B0600070205080204" pitchFamily="34" charset="-128"/>
              </a:rPr>
              <a:t>Capacitación</a:t>
            </a: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FD6F7594-7D60-4DAD-8798-D1B242217576}"/>
              </a:ext>
            </a:extLst>
          </p:cNvPr>
          <p:cNvSpPr>
            <a:spLocks noGrp="1"/>
          </p:cNvSpPr>
          <p:nvPr>
            <p:ph type="sldNum" sz="quarter" idx="10"/>
          </p:nvPr>
        </p:nvSpPr>
        <p:spPr/>
        <p:txBody>
          <a:bodyPr/>
          <a:lstStyle/>
          <a:p>
            <a:fld id="{644431DD-724F-4159-B395-C12D4FF15CA8}" type="slidenum">
              <a:rPr lang="en-US" altLang="en-US" smtClean="0"/>
              <a:pPr/>
              <a:t>39</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38"/>
          <p:cNvSpPr txBox="1"/>
          <p:nvPr/>
        </p:nvSpPr>
        <p:spPr>
          <a:xfrm>
            <a:off x="415600" y="2740057"/>
            <a:ext cx="11285200" cy="3788334"/>
          </a:xfrm>
          <a:prstGeom prst="rect">
            <a:avLst/>
          </a:prstGeom>
          <a:noFill/>
          <a:ln>
            <a:noFill/>
          </a:ln>
        </p:spPr>
        <p:txBody>
          <a:bodyPr spcFirstLastPara="1" wrap="square" lIns="121900" tIns="121900" rIns="121900" bIns="121900" anchor="t" anchorCtr="0">
            <a:noAutofit/>
          </a:bodyPr>
          <a:lstStyle/>
          <a:p>
            <a:pPr marL="404813" indent="-404813">
              <a:buFont typeface="Arial"/>
              <a:buChar char="•"/>
              <a:defRPr/>
            </a:pPr>
            <a:r>
              <a:rPr lang="en-US" sz="2800" dirty="0" err="1"/>
              <a:t>Explicar</a:t>
            </a:r>
            <a:r>
              <a:rPr lang="en-US" sz="2800" dirty="0"/>
              <a:t> </a:t>
            </a:r>
            <a:r>
              <a:rPr lang="en-US" sz="2800" dirty="0" err="1"/>
              <a:t>hechos</a:t>
            </a:r>
            <a:r>
              <a:rPr lang="en-US" sz="2800" dirty="0"/>
              <a:t> </a:t>
            </a:r>
            <a:r>
              <a:rPr lang="en-US" sz="2800" dirty="0" err="1"/>
              <a:t>básicos</a:t>
            </a:r>
            <a:r>
              <a:rPr lang="en-US" sz="2800" dirty="0"/>
              <a:t> sobre COVID-19.</a:t>
            </a:r>
          </a:p>
          <a:p>
            <a:pPr marL="404813" indent="-404813">
              <a:buFont typeface="Arial"/>
              <a:buChar char="•"/>
              <a:defRPr/>
            </a:pPr>
            <a:r>
              <a:rPr lang="en-US" sz="2800" dirty="0" err="1"/>
              <a:t>Evaluar</a:t>
            </a:r>
            <a:r>
              <a:rPr lang="en-US" sz="2800" dirty="0"/>
              <a:t> el </a:t>
            </a:r>
            <a:r>
              <a:rPr lang="en-US" sz="2800" dirty="0" err="1"/>
              <a:t>riesgo</a:t>
            </a:r>
            <a:r>
              <a:rPr lang="en-US" sz="2800" dirty="0"/>
              <a:t> de </a:t>
            </a:r>
            <a:r>
              <a:rPr lang="en-US" sz="2800" dirty="0" err="1"/>
              <a:t>exposición</a:t>
            </a:r>
            <a:r>
              <a:rPr lang="en-US" sz="2800" dirty="0"/>
              <a:t> a COVID-19 </a:t>
            </a:r>
            <a:r>
              <a:rPr lang="en-US" sz="2800" dirty="0" err="1"/>
              <a:t>en</a:t>
            </a:r>
            <a:r>
              <a:rPr lang="en-US" sz="2800" dirty="0"/>
              <a:t> el </a:t>
            </a:r>
            <a:r>
              <a:rPr lang="en-US" sz="2800" dirty="0" err="1"/>
              <a:t>lugar</a:t>
            </a:r>
            <a:r>
              <a:rPr lang="en-US" sz="2800" dirty="0"/>
              <a:t> de </a:t>
            </a:r>
            <a:r>
              <a:rPr lang="en-US" sz="2800" dirty="0" err="1"/>
              <a:t>trabajo</a:t>
            </a:r>
            <a:r>
              <a:rPr lang="en-US" sz="2800" dirty="0"/>
              <a:t>.</a:t>
            </a:r>
            <a:endParaRPr lang="es-ES" sz="2800" dirty="0"/>
          </a:p>
          <a:p>
            <a:pPr marL="404813" indent="-404813">
              <a:buFont typeface="Arial"/>
              <a:buChar char="•"/>
              <a:defRPr/>
            </a:pPr>
            <a:r>
              <a:rPr lang="es-ES" sz="2800" dirty="0"/>
              <a:t>Definir pasos clave en la protección de los trabajadores y el control de infecciones.</a:t>
            </a:r>
          </a:p>
          <a:p>
            <a:pPr marL="404813" indent="-404813">
              <a:buFont typeface="Arial"/>
              <a:buChar char="•"/>
              <a:defRPr/>
            </a:pPr>
            <a:r>
              <a:rPr lang="es-ES" altLang="en-US" sz="2800" dirty="0">
                <a:ea typeface="ＭＳ Ｐゴシック" panose="020B0600070205080204" pitchFamily="34" charset="-128"/>
              </a:rPr>
              <a:t>Identificar métodos para prevenir y responder a la exposición a COVID-19 en el lugar de trabajo.</a:t>
            </a:r>
            <a:endParaRPr lang="en-US" altLang="en-US" sz="2800" dirty="0">
              <a:ea typeface="ＭＳ Ｐゴシック" panose="020B0600070205080204" pitchFamily="34" charset="-128"/>
            </a:endParaRPr>
          </a:p>
          <a:p>
            <a:pPr marL="404813" indent="-404813">
              <a:buFont typeface="Arial"/>
              <a:buChar char="•"/>
              <a:defRPr/>
            </a:pPr>
            <a:r>
              <a:rPr lang="es-ES" sz="2800" dirty="0">
                <a:ea typeface="ＭＳ Ｐゴシック" panose="020B0600070205080204" pitchFamily="34" charset="-128"/>
              </a:rPr>
              <a:t>Comprender los requisitos aplicables de OSHA y ADOSH</a:t>
            </a:r>
            <a:endParaRPr lang="en-US" sz="2800" dirty="0"/>
          </a:p>
        </p:txBody>
      </p:sp>
      <p:sp>
        <p:nvSpPr>
          <p:cNvPr id="139" name="Google Shape;139;p38"/>
          <p:cNvSpPr txBox="1">
            <a:spLocks noGrp="1"/>
          </p:cNvSpPr>
          <p:nvPr>
            <p:ph type="title"/>
          </p:nvPr>
        </p:nvSpPr>
        <p:spPr>
          <a:xfrm>
            <a:off x="415600" y="185104"/>
            <a:ext cx="11360799" cy="763599"/>
          </a:xfrm>
          <a:prstGeom prst="rect">
            <a:avLst/>
          </a:prstGeom>
          <a:noFill/>
          <a:ln>
            <a:noFill/>
          </a:ln>
        </p:spPr>
        <p:txBody>
          <a:bodyPr spcFirstLastPara="1" wrap="square" lIns="121900" tIns="121900" rIns="121900" bIns="121900" anchor="t" anchorCtr="0">
            <a:noAutofit/>
          </a:bodyPr>
          <a:lstStyle/>
          <a:p>
            <a:pPr>
              <a:buSzPts val="700"/>
            </a:pPr>
            <a:r>
              <a:rPr lang="en-US" sz="3733" dirty="0">
                <a:highlight>
                  <a:srgbClr val="FFC000"/>
                </a:highlight>
              </a:rPr>
              <a:t>Meta</a:t>
            </a:r>
            <a:r>
              <a:rPr lang="en" sz="3733" dirty="0">
                <a:highlight>
                  <a:srgbClr val="FFC000"/>
                </a:highlight>
              </a:rPr>
              <a:t>: </a:t>
            </a:r>
            <a:br>
              <a:rPr lang="en-US" sz="3733" dirty="0">
                <a:highlight>
                  <a:srgbClr val="FFC000"/>
                </a:highlight>
              </a:rPr>
            </a:br>
            <a:endParaRPr dirty="0"/>
          </a:p>
        </p:txBody>
      </p:sp>
      <p:sp>
        <p:nvSpPr>
          <p:cNvPr id="2" name="TextBox 1">
            <a:extLst>
              <a:ext uri="{FF2B5EF4-FFF2-40B4-BE49-F238E27FC236}">
                <a16:creationId xmlns:a16="http://schemas.microsoft.com/office/drawing/2014/main" id="{A4964BBB-3460-46E0-8CB6-033B5B09D0DB}"/>
              </a:ext>
            </a:extLst>
          </p:cNvPr>
          <p:cNvSpPr txBox="1"/>
          <p:nvPr/>
        </p:nvSpPr>
        <p:spPr>
          <a:xfrm>
            <a:off x="469692" y="948703"/>
            <a:ext cx="11056001" cy="954107"/>
          </a:xfrm>
          <a:prstGeom prst="rect">
            <a:avLst/>
          </a:prstGeom>
          <a:noFill/>
        </p:spPr>
        <p:txBody>
          <a:bodyPr wrap="square" rtlCol="0">
            <a:spAutoFit/>
          </a:bodyPr>
          <a:lstStyle/>
          <a:p>
            <a:r>
              <a:rPr lang="es-ES" sz="2800" dirty="0"/>
              <a:t>Aumentar el conocimiento de salud y seguridad para empleadores y empleados.</a:t>
            </a:r>
            <a:endParaRPr lang="en-US" sz="2800" dirty="0"/>
          </a:p>
        </p:txBody>
      </p:sp>
      <p:sp>
        <p:nvSpPr>
          <p:cNvPr id="4" name="TextBox 3">
            <a:extLst>
              <a:ext uri="{FF2B5EF4-FFF2-40B4-BE49-F238E27FC236}">
                <a16:creationId xmlns:a16="http://schemas.microsoft.com/office/drawing/2014/main" id="{54B60D9C-9D20-44A8-BDAD-A9CA791A0F5B}"/>
              </a:ext>
            </a:extLst>
          </p:cNvPr>
          <p:cNvSpPr txBox="1"/>
          <p:nvPr/>
        </p:nvSpPr>
        <p:spPr>
          <a:xfrm flipH="1">
            <a:off x="469692" y="2016981"/>
            <a:ext cx="3740691" cy="666786"/>
          </a:xfrm>
          <a:prstGeom prst="rect">
            <a:avLst/>
          </a:prstGeom>
          <a:noFill/>
        </p:spPr>
        <p:txBody>
          <a:bodyPr wrap="square" rtlCol="0">
            <a:spAutoFit/>
          </a:bodyPr>
          <a:lstStyle/>
          <a:p>
            <a:r>
              <a:rPr lang="en" sz="3600" b="1" dirty="0">
                <a:solidFill>
                  <a:schemeClr val="dk1"/>
                </a:solidFill>
                <a:highlight>
                  <a:srgbClr val="FFC000"/>
                </a:highlight>
                <a:latin typeface="Arial"/>
                <a:cs typeface="Arial"/>
                <a:sym typeface="Arial"/>
              </a:rPr>
              <a:t>Objetiv</a:t>
            </a:r>
            <a:r>
              <a:rPr lang="en-US" sz="3600" b="1" dirty="0">
                <a:solidFill>
                  <a:schemeClr val="dk1"/>
                </a:solidFill>
                <a:highlight>
                  <a:srgbClr val="FFC000"/>
                </a:highlight>
                <a:latin typeface="Arial"/>
                <a:cs typeface="Arial"/>
                <a:sym typeface="Arial"/>
              </a:rPr>
              <a:t>o</a:t>
            </a:r>
            <a:r>
              <a:rPr lang="en" sz="3600" b="1" dirty="0">
                <a:solidFill>
                  <a:schemeClr val="dk1"/>
                </a:solidFill>
                <a:highlight>
                  <a:srgbClr val="FFC000"/>
                </a:highlight>
                <a:latin typeface="Arial"/>
                <a:cs typeface="Arial"/>
                <a:sym typeface="Arial"/>
              </a:rPr>
              <a:t>s:</a:t>
            </a:r>
            <a:endParaRPr lang="en-US" sz="3600" b="1" dirty="0">
              <a:solidFill>
                <a:schemeClr val="dk1"/>
              </a:solidFill>
              <a:highlight>
                <a:srgbClr val="FFC000"/>
              </a:highlight>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3E10-8B01-4B5B-AE1E-5033583219AF}"/>
              </a:ext>
            </a:extLst>
          </p:cNvPr>
          <p:cNvSpPr>
            <a:spLocks noGrp="1"/>
          </p:cNvSpPr>
          <p:nvPr>
            <p:ph type="title"/>
          </p:nvPr>
        </p:nvSpPr>
        <p:spPr/>
        <p:txBody>
          <a:bodyPr/>
          <a:lstStyle/>
          <a:p>
            <a:r>
              <a:rPr lang="es-NI" dirty="0"/>
              <a:t>Controles administrativos adicionales</a:t>
            </a:r>
          </a:p>
        </p:txBody>
      </p:sp>
      <p:sp>
        <p:nvSpPr>
          <p:cNvPr id="3" name="Content Placeholder 2">
            <a:extLst>
              <a:ext uri="{FF2B5EF4-FFF2-40B4-BE49-F238E27FC236}">
                <a16:creationId xmlns:a16="http://schemas.microsoft.com/office/drawing/2014/main" id="{4516A549-B2CC-48FC-BBE8-6228AC766998}"/>
              </a:ext>
            </a:extLst>
          </p:cNvPr>
          <p:cNvSpPr>
            <a:spLocks noGrp="1"/>
          </p:cNvSpPr>
          <p:nvPr>
            <p:ph sz="half" idx="1"/>
          </p:nvPr>
        </p:nvSpPr>
        <p:spPr>
          <a:xfrm>
            <a:off x="2247900" y="4953000"/>
            <a:ext cx="7696200" cy="1752600"/>
          </a:xfrm>
        </p:spPr>
        <p:txBody>
          <a:bodyPr/>
          <a:lstStyle/>
          <a:p>
            <a:pPr marL="0" indent="0" algn="ctr">
              <a:buNone/>
            </a:pPr>
            <a:r>
              <a:rPr lang="es-NI" dirty="0"/>
              <a:t>Las barreras suaves incluyen el uso de mesas, cuerdas, rótulos y marcas en el piso para mantener el distanciamiento social.</a:t>
            </a:r>
          </a:p>
        </p:txBody>
      </p:sp>
      <p:pic>
        <p:nvPicPr>
          <p:cNvPr id="9" name="Content Placeholder 8" descr="Carter de precausiones para visitantes durante COVID-19">
            <a:extLst>
              <a:ext uri="{FF2B5EF4-FFF2-40B4-BE49-F238E27FC236}">
                <a16:creationId xmlns:a16="http://schemas.microsoft.com/office/drawing/2014/main" id="{F370792D-D420-4F97-9F80-7F6E18F5200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52800" y="1981200"/>
            <a:ext cx="5275384" cy="2743200"/>
          </a:xfrm>
          <a:ln w="19050">
            <a:solidFill>
              <a:schemeClr val="tx1"/>
            </a:solidFill>
          </a:ln>
        </p:spPr>
      </p:pic>
      <p:sp>
        <p:nvSpPr>
          <p:cNvPr id="4" name="Slide Number Placeholder 3">
            <a:extLst>
              <a:ext uri="{FF2B5EF4-FFF2-40B4-BE49-F238E27FC236}">
                <a16:creationId xmlns:a16="http://schemas.microsoft.com/office/drawing/2014/main" id="{DE5EEE82-4468-4894-A64F-C5938493DF1B}"/>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a:solidFill>
                  <a:srgbClr val="000000"/>
                </a:solidFill>
                <a:latin typeface="Arial" charset="0"/>
                <a:ea typeface="ＭＳ Ｐゴシック" pitchFamily="48" charset="-128"/>
              </a:rPr>
              <a:pPr fontAlgn="base">
                <a:spcAft>
                  <a:spcPct val="0"/>
                </a:spcAft>
                <a:defRPr/>
              </a:pPr>
              <a:t>40</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323638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1C794BA2-C59E-4016-82C0-0726FBC41C45}"/>
              </a:ext>
            </a:extLst>
          </p:cNvPr>
          <p:cNvSpPr>
            <a:spLocks noGrp="1"/>
          </p:cNvSpPr>
          <p:nvPr>
            <p:ph type="title"/>
          </p:nvPr>
        </p:nvSpPr>
        <p:spPr/>
        <p:txBody>
          <a:bodyPr/>
          <a:lstStyle/>
          <a:p>
            <a:r>
              <a:rPr lang="es-NI" altLang="en-US" dirty="0">
                <a:ea typeface="ＭＳ Ｐゴシック" panose="020B0600070205080204" pitchFamily="34" charset="-128"/>
              </a:rPr>
              <a:t>Ajustar políticas para reducir exposiciones</a:t>
            </a:r>
          </a:p>
        </p:txBody>
      </p:sp>
      <p:sp>
        <p:nvSpPr>
          <p:cNvPr id="87043" name="Content Placeholder 2">
            <a:extLst>
              <a:ext uri="{FF2B5EF4-FFF2-40B4-BE49-F238E27FC236}">
                <a16:creationId xmlns:a16="http://schemas.microsoft.com/office/drawing/2014/main" id="{B3E475F8-6E62-4C7E-AD61-CA485804E4DA}"/>
              </a:ext>
            </a:extLst>
          </p:cNvPr>
          <p:cNvSpPr>
            <a:spLocks noGrp="1"/>
          </p:cNvSpPr>
          <p:nvPr>
            <p:ph sz="half" idx="1"/>
          </p:nvPr>
        </p:nvSpPr>
        <p:spPr>
          <a:xfrm>
            <a:off x="1924050" y="2057400"/>
            <a:ext cx="4419600" cy="3810000"/>
          </a:xfrm>
        </p:spPr>
        <p:txBody>
          <a:bodyPr/>
          <a:lstStyle/>
          <a:p>
            <a:pPr>
              <a:buFontTx/>
              <a:buNone/>
            </a:pPr>
            <a:r>
              <a:rPr lang="es-NI" altLang="en-US" sz="2400" dirty="0">
                <a:ea typeface="ＭＳ Ｐゴシック" panose="020B0600070205080204" pitchFamily="34" charset="-128"/>
              </a:rPr>
              <a:t>Las políticas que pueden ayudar a reducir la exposición al COVID-19 incluyen:</a:t>
            </a:r>
          </a:p>
          <a:p>
            <a:r>
              <a:rPr lang="es-NI" altLang="en-US" sz="2400" dirty="0">
                <a:ea typeface="ＭＳ Ｐゴシック" panose="020B0600070205080204" pitchFamily="34" charset="-128"/>
              </a:rPr>
              <a:t>Alentar a los trabajadores enfermos a quedarse en casa sin temor a represalias o pérdida de pago o beneficios</a:t>
            </a:r>
          </a:p>
          <a:p>
            <a:r>
              <a:rPr lang="es-NI" altLang="en-US" sz="2400" dirty="0">
                <a:ea typeface="ＭＳ Ｐゴシック" panose="020B0600070205080204" pitchFamily="34" charset="-128"/>
              </a:rPr>
              <a:t>Usar correo electrónico, teléfono, teleconferencias en lugar de contacto cara a cara</a:t>
            </a:r>
          </a:p>
          <a:p>
            <a:pPr>
              <a:buFontTx/>
              <a:buNone/>
            </a:pPr>
            <a:endParaRPr lang="en-US" altLang="en-US" sz="2000" dirty="0">
              <a:ea typeface="ＭＳ Ｐゴシック" panose="020B0600070205080204" pitchFamily="34" charset="-128"/>
            </a:endParaRPr>
          </a:p>
        </p:txBody>
      </p:sp>
      <p:pic>
        <p:nvPicPr>
          <p:cNvPr id="87044" name="Content Placeholder 5" descr="Persona trabajando en ordinador ">
            <a:extLst>
              <a:ext uri="{FF2B5EF4-FFF2-40B4-BE49-F238E27FC236}">
                <a16:creationId xmlns:a16="http://schemas.microsoft.com/office/drawing/2014/main" id="{22132828-FD86-4AFA-9A07-F2FDBA3AF92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10350" y="2286000"/>
            <a:ext cx="3657600" cy="3657600"/>
          </a:xfrm>
        </p:spPr>
      </p:pic>
      <p:sp>
        <p:nvSpPr>
          <p:cNvPr id="2" name="Slide Number Placeholder 1">
            <a:extLst>
              <a:ext uri="{FF2B5EF4-FFF2-40B4-BE49-F238E27FC236}">
                <a16:creationId xmlns:a16="http://schemas.microsoft.com/office/drawing/2014/main" id="{2B106873-DB41-4816-899E-68A74EC4A62F}"/>
              </a:ext>
            </a:extLst>
          </p:cNvPr>
          <p:cNvSpPr>
            <a:spLocks noGrp="1"/>
          </p:cNvSpPr>
          <p:nvPr>
            <p:ph type="sldNum" sz="quarter" idx="10"/>
          </p:nvPr>
        </p:nvSpPr>
        <p:spPr/>
        <p:txBody>
          <a:bodyPr/>
          <a:lstStyle/>
          <a:p>
            <a:fld id="{644431DD-724F-4159-B395-C12D4FF15CA8}" type="slidenum">
              <a:rPr lang="en-US" altLang="en-US" smtClean="0"/>
              <a:pPr/>
              <a:t>41</a:t>
            </a:fld>
            <a:endParaRPr lang="en-US"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2243BD-14F0-4F34-A337-8ABDC3C23E51}"/>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smtClean="0">
                <a:solidFill>
                  <a:srgbClr val="000000"/>
                </a:solidFill>
              </a:rPr>
              <a:pPr fontAlgn="base">
                <a:spcAft>
                  <a:spcPct val="0"/>
                </a:spcAft>
                <a:defRPr/>
              </a:pPr>
              <a:t>42</a:t>
            </a:fld>
            <a:endParaRPr lang="en-US" altLang="en-US" dirty="0">
              <a:solidFill>
                <a:srgbClr val="000000"/>
              </a:solidFill>
            </a:endParaRPr>
          </a:p>
        </p:txBody>
      </p:sp>
      <p:sp>
        <p:nvSpPr>
          <p:cNvPr id="9" name="Title 1">
            <a:extLst>
              <a:ext uri="{FF2B5EF4-FFF2-40B4-BE49-F238E27FC236}">
                <a16:creationId xmlns:a16="http://schemas.microsoft.com/office/drawing/2014/main" id="{E35FEC1E-8D59-4469-BBB9-518904E31828}"/>
              </a:ext>
            </a:extLst>
          </p:cNvPr>
          <p:cNvSpPr>
            <a:spLocks noGrp="1"/>
          </p:cNvSpPr>
          <p:nvPr>
            <p:ph type="title"/>
          </p:nvPr>
        </p:nvSpPr>
        <p:spPr>
          <a:xfrm>
            <a:off x="304800" y="1143000"/>
            <a:ext cx="11582400" cy="914400"/>
          </a:xfrm>
        </p:spPr>
        <p:txBody>
          <a:bodyPr/>
          <a:lstStyle/>
          <a:p>
            <a:r>
              <a:rPr lang="en-US" dirty="0" err="1"/>
              <a:t>Identificar</a:t>
            </a:r>
            <a:r>
              <a:rPr lang="en-US" dirty="0"/>
              <a:t> puntos de </a:t>
            </a:r>
            <a:r>
              <a:rPr lang="en-US" dirty="0" err="1"/>
              <a:t>proximidad</a:t>
            </a:r>
            <a:endParaRPr lang="en-US" dirty="0"/>
          </a:p>
        </p:txBody>
      </p:sp>
      <p:sp>
        <p:nvSpPr>
          <p:cNvPr id="10" name="Content Placeholder 2">
            <a:extLst>
              <a:ext uri="{FF2B5EF4-FFF2-40B4-BE49-F238E27FC236}">
                <a16:creationId xmlns:a16="http://schemas.microsoft.com/office/drawing/2014/main" id="{E7F50380-AA36-4B4C-A5B0-F4EFC8ACF877}"/>
              </a:ext>
            </a:extLst>
          </p:cNvPr>
          <p:cNvSpPr>
            <a:spLocks noGrp="1"/>
          </p:cNvSpPr>
          <p:nvPr>
            <p:ph sz="half" idx="1"/>
          </p:nvPr>
        </p:nvSpPr>
        <p:spPr>
          <a:xfrm>
            <a:off x="867103" y="2286000"/>
            <a:ext cx="5204051" cy="3810000"/>
          </a:xfrm>
        </p:spPr>
        <p:txBody>
          <a:bodyPr/>
          <a:lstStyle/>
          <a:p>
            <a:r>
              <a:rPr lang="es-ES" dirty="0"/>
              <a:t>Identifique los puntos de proximidad donde los trabajadores se ven obligados a permanecer juntos, como pasillos, montacargas y ascensores, áreas de descanso y autobuses, y controlarlos para mantener el distanciamiento social.</a:t>
            </a:r>
            <a:endParaRPr lang="en-US" dirty="0"/>
          </a:p>
        </p:txBody>
      </p:sp>
      <p:pic>
        <p:nvPicPr>
          <p:cNvPr id="11" name="Content Placeholder 4" descr="Construction workers should stay 6 feet apart.">
            <a:extLst>
              <a:ext uri="{FF2B5EF4-FFF2-40B4-BE49-F238E27FC236}">
                <a16:creationId xmlns:a16="http://schemas.microsoft.com/office/drawing/2014/main" id="{E31D19E3-1FB4-428B-94DA-70412E822BE2}"/>
              </a:ext>
            </a:extLst>
          </p:cNvPr>
          <p:cNvPicPr>
            <a:picLocks noGrp="1" noChangeAspect="1"/>
          </p:cNvPicPr>
          <p:nvPr>
            <p:ph sz="half" idx="2"/>
          </p:nvPr>
        </p:nvPicPr>
        <p:blipFill rotWithShape="1">
          <a:blip r:embed="rId3"/>
          <a:srcRect l="24553" t="20586" r="28572" b="7143"/>
          <a:stretch/>
        </p:blipFill>
        <p:spPr>
          <a:xfrm>
            <a:off x="6292914" y="2362200"/>
            <a:ext cx="4129577" cy="3581400"/>
          </a:xfrm>
        </p:spPr>
      </p:pic>
    </p:spTree>
    <p:extLst>
      <p:ext uri="{BB962C8B-B14F-4D97-AF65-F5344CB8AC3E}">
        <p14:creationId xmlns:p14="http://schemas.microsoft.com/office/powerpoint/2010/main" val="3990597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1257301"/>
            <a:ext cx="8686800" cy="914400"/>
          </a:xfrm>
        </p:spPr>
        <p:txBody>
          <a:bodyPr/>
          <a:lstStyle/>
          <a:p>
            <a:r>
              <a:rPr lang="es-NI" sz="3000" dirty="0"/>
              <a:t>Norma de OSHA sobre PPE</a:t>
            </a:r>
          </a:p>
        </p:txBody>
      </p:sp>
      <p:sp>
        <p:nvSpPr>
          <p:cNvPr id="3" name="Content Placeholder 2"/>
          <p:cNvSpPr>
            <a:spLocks noGrp="1"/>
          </p:cNvSpPr>
          <p:nvPr>
            <p:ph idx="1"/>
          </p:nvPr>
        </p:nvSpPr>
        <p:spPr>
          <a:xfrm>
            <a:off x="536028" y="2286000"/>
            <a:ext cx="9903372" cy="4419600"/>
          </a:xfrm>
          <a:solidFill>
            <a:schemeClr val="bg1"/>
          </a:solidFill>
        </p:spPr>
        <p:txBody>
          <a:bodyPr/>
          <a:lstStyle/>
          <a:p>
            <a:pPr marL="457200" indent="-457200"/>
            <a:r>
              <a:rPr lang="es-MX" dirty="0"/>
              <a:t>Cuando corresponda, la norma de OSHA respecto al PPE exige que los empleadores:</a:t>
            </a:r>
            <a:endParaRPr lang="es-NI" dirty="0"/>
          </a:p>
          <a:p>
            <a:pPr marL="736600" lvl="1" indent="-457200"/>
            <a:r>
              <a:rPr lang="es-NI" dirty="0"/>
              <a:t>Hagan una evaluación del Equipo de Protección Personal (PPE) </a:t>
            </a:r>
          </a:p>
          <a:p>
            <a:pPr marL="736600" lvl="1" indent="-457200"/>
            <a:r>
              <a:rPr lang="es-NI" dirty="0"/>
              <a:t>Proporcione PPE sin costo, apropiado para el riesgo</a:t>
            </a:r>
          </a:p>
          <a:p>
            <a:pPr marL="736600" lvl="1" indent="-457200"/>
            <a:r>
              <a:rPr lang="es-NI" dirty="0"/>
              <a:t>Capacite a los empleados en cómo ponerse (</a:t>
            </a:r>
            <a:r>
              <a:rPr lang="es-NI" i="1" dirty="0"/>
              <a:t>don</a:t>
            </a:r>
            <a:r>
              <a:rPr lang="es-NI" dirty="0"/>
              <a:t>) y cómo quitarse (</a:t>
            </a:r>
            <a:r>
              <a:rPr lang="es-NI" i="1" dirty="0" err="1"/>
              <a:t>doff</a:t>
            </a:r>
            <a:r>
              <a:rPr lang="es-NI" dirty="0"/>
              <a:t>) el PPE</a:t>
            </a:r>
          </a:p>
          <a:p>
            <a:pPr marL="736600" lvl="1" indent="-457200"/>
            <a:r>
              <a:rPr lang="es-NI" dirty="0"/>
              <a:t>Capacite a los trabajadores para que aprendan a dar mantenimiento, almacenar y reemplazar el PPE</a:t>
            </a:r>
          </a:p>
          <a:p>
            <a:pPr marL="736600" lvl="1" indent="-457200"/>
            <a:r>
              <a:rPr lang="es-NI" dirty="0"/>
              <a:t>Proporcionar evaluación médica y prueba de ajuste</a:t>
            </a:r>
          </a:p>
        </p:txBody>
      </p:sp>
      <p:sp>
        <p:nvSpPr>
          <p:cNvPr id="4" name="Slide Number Placeholder 3"/>
          <p:cNvSpPr>
            <a:spLocks noGrp="1"/>
          </p:cNvSpPr>
          <p:nvPr>
            <p:ph type="sldNum" sz="quarter" idx="10"/>
          </p:nvPr>
        </p:nvSpPr>
        <p:spPr/>
        <p:txBody>
          <a:bodyPr/>
          <a:lstStyle/>
          <a:p>
            <a:pPr>
              <a:defRPr/>
            </a:pPr>
            <a:fld id="{63BAD099-B316-EE4F-B71B-465B9CC7DC4E}" type="slidenum">
              <a:rPr lang="en-US" smtClean="0"/>
              <a:pPr>
                <a:defRPr/>
              </a:pPr>
              <a:t>43</a:t>
            </a:fld>
            <a:r>
              <a:rPr lang="en-US" dirty="0"/>
              <a:t> </a:t>
            </a:r>
          </a:p>
        </p:txBody>
      </p:sp>
      <p:pic>
        <p:nvPicPr>
          <p:cNvPr id="5" name="Picture 4" descr="OSHA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7600" y="1387688"/>
            <a:ext cx="2743200" cy="787522"/>
          </a:xfrm>
          <a:prstGeom prst="rect">
            <a:avLst/>
          </a:prstGeom>
        </p:spPr>
      </p:pic>
      <p:sp>
        <p:nvSpPr>
          <p:cNvPr id="6" name="Rectangle 5"/>
          <p:cNvSpPr/>
          <p:nvPr/>
        </p:nvSpPr>
        <p:spPr>
          <a:xfrm>
            <a:off x="2171700" y="6283524"/>
            <a:ext cx="7848600" cy="307777"/>
          </a:xfrm>
          <a:prstGeom prst="rect">
            <a:avLst/>
          </a:prstGeom>
        </p:spPr>
        <p:txBody>
          <a:bodyPr wrap="square">
            <a:spAutoFit/>
          </a:bodyPr>
          <a:lstStyle/>
          <a:p>
            <a:pPr>
              <a:buNone/>
            </a:pPr>
            <a:r>
              <a:rPr lang="en-US" sz="1400" dirty="0">
                <a:hlinkClick r:id="rId4"/>
              </a:rPr>
              <a:t>https://www.osha.gov/pls/oshaweb/owadisp.show_document?p_id=9777&amp;p_table=STANDARDS</a:t>
            </a:r>
            <a:r>
              <a:rPr lang="en-US" sz="1400" dirty="0"/>
              <a:t> </a:t>
            </a:r>
          </a:p>
        </p:txBody>
      </p:sp>
    </p:spTree>
    <p:extLst>
      <p:ext uri="{BB962C8B-B14F-4D97-AF65-F5344CB8AC3E}">
        <p14:creationId xmlns:p14="http://schemas.microsoft.com/office/powerpoint/2010/main" val="3836992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7C278-96D5-4D0A-8447-E08F89C3FD2A}"/>
              </a:ext>
            </a:extLst>
          </p:cNvPr>
          <p:cNvSpPr>
            <a:spLocks noGrp="1"/>
          </p:cNvSpPr>
          <p:nvPr>
            <p:ph type="title"/>
          </p:nvPr>
        </p:nvSpPr>
        <p:spPr/>
        <p:txBody>
          <a:bodyPr/>
          <a:lstStyle/>
          <a:p>
            <a:r>
              <a:rPr lang="en-US" dirty="0" err="1"/>
              <a:t>Respiradores</a:t>
            </a:r>
            <a:endParaRPr lang="en-US" dirty="0"/>
          </a:p>
        </p:txBody>
      </p:sp>
      <p:sp>
        <p:nvSpPr>
          <p:cNvPr id="4" name="Slide Number Placeholder 3">
            <a:extLst>
              <a:ext uri="{FF2B5EF4-FFF2-40B4-BE49-F238E27FC236}">
                <a16:creationId xmlns:a16="http://schemas.microsoft.com/office/drawing/2014/main" id="{C7FEB172-1030-4ACA-845C-7E1C39DA3C73}"/>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44</a:t>
            </a:fld>
            <a:endParaRPr lang="en-US" altLang="en-US" dirty="0">
              <a:solidFill>
                <a:srgbClr val="000000"/>
              </a:solidFill>
            </a:endParaRPr>
          </a:p>
        </p:txBody>
      </p:sp>
      <p:pic>
        <p:nvPicPr>
          <p:cNvPr id="5" name="Content Placeholder 7" descr="N95 respirator">
            <a:extLst>
              <a:ext uri="{FF2B5EF4-FFF2-40B4-BE49-F238E27FC236}">
                <a16:creationId xmlns:a16="http://schemas.microsoft.com/office/drawing/2014/main" id="{AFC492F3-ACAB-4BEC-B1AC-947C4A01EE9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958" b="16268"/>
          <a:stretch/>
        </p:blipFill>
        <p:spPr>
          <a:xfrm>
            <a:off x="1709752" y="3663094"/>
            <a:ext cx="4386248" cy="2813905"/>
          </a:xfrm>
        </p:spPr>
      </p:pic>
      <p:pic>
        <p:nvPicPr>
          <p:cNvPr id="6" name="Content Placeholder 8" descr="Person wearing surgical mask">
            <a:extLst>
              <a:ext uri="{FF2B5EF4-FFF2-40B4-BE49-F238E27FC236}">
                <a16:creationId xmlns:a16="http://schemas.microsoft.com/office/drawing/2014/main" id="{12406E81-F8C7-47EA-AF8A-B63DED864B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348765" y="3101191"/>
            <a:ext cx="3508998" cy="3048000"/>
          </a:xfrm>
          <a:prstGeom prst="rect">
            <a:avLst/>
          </a:prstGeom>
        </p:spPr>
      </p:pic>
      <p:sp>
        <p:nvSpPr>
          <p:cNvPr id="7" name="Slide Number Placeholder 2">
            <a:extLst>
              <a:ext uri="{FF2B5EF4-FFF2-40B4-BE49-F238E27FC236}">
                <a16:creationId xmlns:a16="http://schemas.microsoft.com/office/drawing/2014/main" id="{126AB6A3-51D3-4541-A84F-73338680035D}"/>
              </a:ext>
            </a:extLst>
          </p:cNvPr>
          <p:cNvSpPr txBox="1">
            <a:spLocks/>
          </p:cNvSpPr>
          <p:nvPr/>
        </p:nvSpPr>
        <p:spPr bwMode="auto">
          <a:xfrm>
            <a:off x="10015734" y="6477000"/>
            <a:ext cx="1871466"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0" latinLnBrk="0" hangingPunct="0">
              <a:spcBef>
                <a:spcPct val="0"/>
              </a:spcBef>
              <a:buFontTx/>
              <a:buNone/>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4431DD-724F-4159-B395-C12D4FF15CA8}" type="slidenum">
              <a:rPr lang="en-US" altLang="en-US" smtClean="0"/>
              <a:pPr/>
              <a:t>44</a:t>
            </a:fld>
            <a:endParaRPr lang="en-US" altLang="en-US" dirty="0"/>
          </a:p>
        </p:txBody>
      </p:sp>
      <p:sp>
        <p:nvSpPr>
          <p:cNvPr id="8" name="TextBox 17">
            <a:extLst>
              <a:ext uri="{FF2B5EF4-FFF2-40B4-BE49-F238E27FC236}">
                <a16:creationId xmlns:a16="http://schemas.microsoft.com/office/drawing/2014/main" id="{CC82D133-83EE-42BB-82F7-BAFD1A224301}"/>
              </a:ext>
            </a:extLst>
          </p:cNvPr>
          <p:cNvSpPr txBox="1">
            <a:spLocks noChangeArrowheads="1"/>
          </p:cNvSpPr>
          <p:nvPr/>
        </p:nvSpPr>
        <p:spPr bwMode="auto">
          <a:xfrm>
            <a:off x="1686702" y="3174423"/>
            <a:ext cx="45616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buNone/>
            </a:pPr>
            <a:r>
              <a:rPr lang="es-ES" altLang="en-US" sz="2000" baseline="0" dirty="0"/>
              <a:t>Un respirador N95 es el nivel mínimo de protección para evitar la inhalación de coronavirus.</a:t>
            </a:r>
            <a:endParaRPr lang="en-US" altLang="en-US" sz="2000" dirty="0"/>
          </a:p>
        </p:txBody>
      </p:sp>
      <p:sp>
        <p:nvSpPr>
          <p:cNvPr id="9" name="TextBox 8">
            <a:extLst>
              <a:ext uri="{FF2B5EF4-FFF2-40B4-BE49-F238E27FC236}">
                <a16:creationId xmlns:a16="http://schemas.microsoft.com/office/drawing/2014/main" id="{9CF2E567-BFD5-484C-B47D-C111C1C3B107}"/>
              </a:ext>
            </a:extLst>
          </p:cNvPr>
          <p:cNvSpPr txBox="1"/>
          <p:nvPr/>
        </p:nvSpPr>
        <p:spPr>
          <a:xfrm>
            <a:off x="388571" y="1894080"/>
            <a:ext cx="11277912" cy="1384995"/>
          </a:xfrm>
          <a:prstGeom prst="rect">
            <a:avLst/>
          </a:prstGeom>
          <a:noFill/>
        </p:spPr>
        <p:txBody>
          <a:bodyPr wrap="square" rtlCol="0">
            <a:spAutoFit/>
          </a:bodyPr>
          <a:lstStyle/>
          <a:p>
            <a:pPr>
              <a:buNone/>
            </a:pPr>
            <a:r>
              <a:rPr lang="es-ES" altLang="en-US" sz="2800" dirty="0"/>
              <a:t>Los respiradores evitan que la mayoría de las partículas de virus sean inhaladas. Los revestimientos faciales y las mascarillas quirúrgicas no.</a:t>
            </a:r>
            <a:endParaRPr lang="en-US" altLang="en-US" sz="2800" dirty="0"/>
          </a:p>
        </p:txBody>
      </p:sp>
      <p:sp>
        <p:nvSpPr>
          <p:cNvPr id="10" name="TextBox 9">
            <a:extLst>
              <a:ext uri="{FF2B5EF4-FFF2-40B4-BE49-F238E27FC236}">
                <a16:creationId xmlns:a16="http://schemas.microsoft.com/office/drawing/2014/main" id="{0863CC0E-DA69-48BD-B2A9-024EC56E88CE}"/>
              </a:ext>
            </a:extLst>
          </p:cNvPr>
          <p:cNvSpPr txBox="1"/>
          <p:nvPr/>
        </p:nvSpPr>
        <p:spPr>
          <a:xfrm>
            <a:off x="609387" y="6224153"/>
            <a:ext cx="9982413" cy="461665"/>
          </a:xfrm>
          <a:prstGeom prst="rect">
            <a:avLst/>
          </a:prstGeom>
          <a:noFill/>
        </p:spPr>
        <p:txBody>
          <a:bodyPr wrap="square" rtlCol="0">
            <a:spAutoFit/>
          </a:bodyPr>
          <a:lstStyle/>
          <a:p>
            <a:r>
              <a:rPr lang="es-ES" sz="2400" dirty="0"/>
              <a:t>El empleador debe determinar si se necesita un respirador</a:t>
            </a:r>
            <a:r>
              <a:rPr lang="en-US" dirty="0"/>
              <a:t>.</a:t>
            </a:r>
          </a:p>
        </p:txBody>
      </p:sp>
    </p:spTree>
    <p:extLst>
      <p:ext uri="{BB962C8B-B14F-4D97-AF65-F5344CB8AC3E}">
        <p14:creationId xmlns:p14="http://schemas.microsoft.com/office/powerpoint/2010/main" val="655104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4">
            <a:extLst>
              <a:ext uri="{FF2B5EF4-FFF2-40B4-BE49-F238E27FC236}">
                <a16:creationId xmlns:a16="http://schemas.microsoft.com/office/drawing/2014/main" id="{996E42D0-1480-4D89-B6F5-EAB669FD0CC7}"/>
              </a:ext>
            </a:extLst>
          </p:cNvPr>
          <p:cNvSpPr>
            <a:spLocks noGrp="1"/>
          </p:cNvSpPr>
          <p:nvPr>
            <p:ph type="title"/>
          </p:nvPr>
        </p:nvSpPr>
        <p:spPr/>
        <p:txBody>
          <a:bodyPr/>
          <a:lstStyle/>
          <a:p>
            <a:r>
              <a:rPr lang="es-NI" altLang="en-US" dirty="0">
                <a:ea typeface="ＭＳ Ｐゴシック" panose="020B0600070205080204" pitchFamily="34" charset="-128"/>
              </a:rPr>
              <a:t>Norma sobre protección respiratoria</a:t>
            </a:r>
          </a:p>
        </p:txBody>
      </p:sp>
      <p:sp>
        <p:nvSpPr>
          <p:cNvPr id="6" name="Content Placeholder 5">
            <a:extLst>
              <a:ext uri="{FF2B5EF4-FFF2-40B4-BE49-F238E27FC236}">
                <a16:creationId xmlns:a16="http://schemas.microsoft.com/office/drawing/2014/main" id="{65DA3B36-706C-4DA7-9C81-1B8AD72A9B8C}"/>
              </a:ext>
            </a:extLst>
          </p:cNvPr>
          <p:cNvSpPr>
            <a:spLocks noGrp="1"/>
          </p:cNvSpPr>
          <p:nvPr>
            <p:ph idx="1"/>
          </p:nvPr>
        </p:nvSpPr>
        <p:spPr>
          <a:xfrm>
            <a:off x="304801" y="3131606"/>
            <a:ext cx="11361682" cy="3345394"/>
          </a:xfrm>
          <a:ln>
            <a:miter lim="800000"/>
            <a:headEnd/>
            <a:tailEnd/>
          </a:ln>
        </p:spPr>
        <p:txBody>
          <a:bodyPr numCol="2"/>
          <a:lstStyle/>
          <a:p>
            <a:pPr>
              <a:defRPr/>
            </a:pPr>
            <a:r>
              <a:rPr lang="es-NI" sz="2000" dirty="0"/>
              <a:t>Programa escrito</a:t>
            </a:r>
          </a:p>
          <a:p>
            <a:pPr>
              <a:defRPr/>
            </a:pPr>
            <a:r>
              <a:rPr lang="es-NI" sz="2000" dirty="0"/>
              <a:t>Selección según el riesgo</a:t>
            </a:r>
          </a:p>
          <a:p>
            <a:pPr>
              <a:defRPr/>
            </a:pPr>
            <a:r>
              <a:rPr lang="es-NI" sz="2000" dirty="0"/>
              <a:t>Persona clínicamente apta para usarlo</a:t>
            </a:r>
          </a:p>
          <a:p>
            <a:pPr>
              <a:defRPr/>
            </a:pPr>
            <a:r>
              <a:rPr lang="es-NI" sz="2000" dirty="0"/>
              <a:t>Prueba de ajuste</a:t>
            </a:r>
          </a:p>
          <a:p>
            <a:pPr>
              <a:defRPr/>
            </a:pPr>
            <a:r>
              <a:rPr lang="es-NI" sz="2000" dirty="0"/>
              <a:t>Asegurar uso apropiado de respiradores</a:t>
            </a:r>
          </a:p>
          <a:p>
            <a:pPr>
              <a:defRPr/>
            </a:pPr>
            <a:endParaRPr lang="es-NI" sz="2000" dirty="0"/>
          </a:p>
          <a:p>
            <a:pPr>
              <a:defRPr/>
            </a:pPr>
            <a:endParaRPr lang="es-NI" sz="2000" dirty="0"/>
          </a:p>
          <a:p>
            <a:pPr>
              <a:defRPr/>
            </a:pPr>
            <a:endParaRPr lang="es-NI" sz="2000" dirty="0"/>
          </a:p>
          <a:p>
            <a:pPr marL="0" indent="0">
              <a:buNone/>
              <a:defRPr/>
            </a:pPr>
            <a:endParaRPr lang="es-NI" sz="2000" dirty="0"/>
          </a:p>
          <a:p>
            <a:pPr>
              <a:defRPr/>
            </a:pPr>
            <a:r>
              <a:rPr lang="es-NI" sz="2000" dirty="0"/>
              <a:t>Mantenimiento de respiradores</a:t>
            </a:r>
          </a:p>
          <a:p>
            <a:pPr>
              <a:defRPr/>
            </a:pPr>
            <a:r>
              <a:rPr lang="es-NI" sz="2000" dirty="0"/>
              <a:t>Etiquetado/código de color para filtros</a:t>
            </a:r>
          </a:p>
          <a:p>
            <a:pPr>
              <a:defRPr/>
            </a:pPr>
            <a:r>
              <a:rPr lang="es-NI" sz="2000" dirty="0"/>
              <a:t>Capacitación para empleados</a:t>
            </a:r>
          </a:p>
          <a:p>
            <a:pPr>
              <a:defRPr/>
            </a:pPr>
            <a:r>
              <a:rPr lang="es-NI" sz="2000" dirty="0"/>
              <a:t>Evaluación de programa</a:t>
            </a:r>
          </a:p>
          <a:p>
            <a:pPr>
              <a:defRPr/>
            </a:pPr>
            <a:r>
              <a:rPr lang="es-NI" sz="2200" dirty="0"/>
              <a:t>Llevar registro</a:t>
            </a:r>
          </a:p>
          <a:p>
            <a:pPr>
              <a:defRPr/>
            </a:pPr>
            <a:endParaRPr lang="en-US" sz="2200" dirty="0"/>
          </a:p>
        </p:txBody>
      </p:sp>
      <p:sp>
        <p:nvSpPr>
          <p:cNvPr id="3" name="Slide Number Placeholder 2">
            <a:extLst>
              <a:ext uri="{FF2B5EF4-FFF2-40B4-BE49-F238E27FC236}">
                <a16:creationId xmlns:a16="http://schemas.microsoft.com/office/drawing/2014/main" id="{B80BDADE-A77B-408C-A493-34968EE570E7}"/>
              </a:ext>
            </a:extLst>
          </p:cNvPr>
          <p:cNvSpPr>
            <a:spLocks noGrp="1"/>
          </p:cNvSpPr>
          <p:nvPr>
            <p:ph type="sldNum" sz="quarter" idx="10"/>
          </p:nvPr>
        </p:nvSpPr>
        <p:spPr/>
        <p:txBody>
          <a:bodyPr/>
          <a:lstStyle/>
          <a:p>
            <a:fld id="{E4D25CCA-84D6-4E84-B1C7-B334DD86A6AB}" type="slidenum">
              <a:rPr lang="en-US" altLang="en-US" smtClean="0"/>
              <a:pPr/>
              <a:t>45</a:t>
            </a:fld>
            <a:endParaRPr lang="en-US" altLang="en-US" dirty="0"/>
          </a:p>
        </p:txBody>
      </p:sp>
      <p:sp>
        <p:nvSpPr>
          <p:cNvPr id="2" name="TextBox 1">
            <a:extLst>
              <a:ext uri="{FF2B5EF4-FFF2-40B4-BE49-F238E27FC236}">
                <a16:creationId xmlns:a16="http://schemas.microsoft.com/office/drawing/2014/main" id="{019AE4FA-AD57-43FF-96DD-B433CF51AB84}"/>
              </a:ext>
            </a:extLst>
          </p:cNvPr>
          <p:cNvSpPr txBox="1"/>
          <p:nvPr/>
        </p:nvSpPr>
        <p:spPr>
          <a:xfrm>
            <a:off x="1752600" y="1931277"/>
            <a:ext cx="9157138" cy="830997"/>
          </a:xfrm>
          <a:prstGeom prst="rect">
            <a:avLst/>
          </a:prstGeom>
          <a:noFill/>
        </p:spPr>
        <p:txBody>
          <a:bodyPr wrap="square" rtlCol="0">
            <a:spAutoFit/>
          </a:bodyPr>
          <a:lstStyle/>
          <a:p>
            <a:pPr algn="ctr">
              <a:buNone/>
            </a:pPr>
            <a:r>
              <a:rPr lang="es-NI" altLang="en-US" sz="2400" b="1" dirty="0"/>
              <a:t>Los programas de protección respiratoria deben cumplir con todos los elementos de la norma  OSHA 29 CFR 1910.134 </a:t>
            </a:r>
            <a:endParaRPr lang="es-NI" sz="2400" b="1" dirty="0"/>
          </a:p>
        </p:txBody>
      </p:sp>
      <p:pic>
        <p:nvPicPr>
          <p:cNvPr id="4" name="Picture 3" descr="&quot;&quot;">
            <a:extLst>
              <a:ext uri="{FF2B5EF4-FFF2-40B4-BE49-F238E27FC236}">
                <a16:creationId xmlns:a16="http://schemas.microsoft.com/office/drawing/2014/main" id="{3F08C443-FDE8-4A7E-827F-FCC58D870911}"/>
              </a:ext>
            </a:extLst>
          </p:cNvPr>
          <p:cNvPicPr>
            <a:picLocks noChangeAspect="1"/>
          </p:cNvPicPr>
          <p:nvPr/>
        </p:nvPicPr>
        <p:blipFill>
          <a:blip r:embed="rId3" cstate="print"/>
          <a:stretch>
            <a:fillRect/>
          </a:stretch>
        </p:blipFill>
        <p:spPr>
          <a:xfrm>
            <a:off x="6629400" y="5728546"/>
            <a:ext cx="2590800" cy="74845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C62E3643-46CF-48F1-8F86-ADDBB39FEAA4}"/>
              </a:ext>
            </a:extLst>
          </p:cNvPr>
          <p:cNvSpPr>
            <a:spLocks noGrp="1"/>
          </p:cNvSpPr>
          <p:nvPr>
            <p:ph type="title"/>
          </p:nvPr>
        </p:nvSpPr>
        <p:spPr>
          <a:xfrm>
            <a:off x="507946" y="1123322"/>
            <a:ext cx="8686800" cy="914400"/>
          </a:xfrm>
        </p:spPr>
        <p:txBody>
          <a:bodyPr/>
          <a:lstStyle/>
          <a:p>
            <a:r>
              <a:rPr lang="es-NI" altLang="en-US" dirty="0">
                <a:ea typeface="ＭＳ Ｐゴシック" panose="020B0600070205080204" pitchFamily="34" charset="-128"/>
              </a:rPr>
              <a:t>Respiradores (continuación)</a:t>
            </a:r>
          </a:p>
        </p:txBody>
      </p:sp>
      <p:sp>
        <p:nvSpPr>
          <p:cNvPr id="95235" name="Content Placeholder 2">
            <a:extLst>
              <a:ext uri="{FF2B5EF4-FFF2-40B4-BE49-F238E27FC236}">
                <a16:creationId xmlns:a16="http://schemas.microsoft.com/office/drawing/2014/main" id="{A85372B7-C103-416E-B1B8-57C6DE67024B}"/>
              </a:ext>
            </a:extLst>
          </p:cNvPr>
          <p:cNvSpPr>
            <a:spLocks noGrp="1"/>
          </p:cNvSpPr>
          <p:nvPr>
            <p:ph sz="half" idx="1"/>
          </p:nvPr>
        </p:nvSpPr>
        <p:spPr>
          <a:xfrm>
            <a:off x="507946" y="2141484"/>
            <a:ext cx="4962688" cy="2667000"/>
          </a:xfrm>
        </p:spPr>
        <p:txBody>
          <a:bodyPr/>
          <a:lstStyle/>
          <a:p>
            <a:pPr marL="0" indent="0">
              <a:buNone/>
            </a:pPr>
            <a:r>
              <a:rPr lang="es-NI" altLang="en-US" sz="2200" dirty="0">
                <a:ea typeface="ＭＳ Ｐゴシック" panose="020B0600070205080204" pitchFamily="34" charset="-128"/>
              </a:rPr>
              <a:t>Ventajas de los respiradores reutilizables:</a:t>
            </a:r>
          </a:p>
          <a:p>
            <a:pPr lvl="1"/>
            <a:r>
              <a:rPr lang="es-NI" altLang="en-US" sz="1800" dirty="0">
                <a:ea typeface="ＭＳ Ｐゴシック" panose="020B0600070205080204" pitchFamily="34" charset="-128"/>
              </a:rPr>
              <a:t>Durabilidad</a:t>
            </a:r>
          </a:p>
          <a:p>
            <a:pPr lvl="1"/>
            <a:r>
              <a:rPr lang="es-NI" altLang="en-US" sz="1800" dirty="0">
                <a:ea typeface="ＭＳ Ｐゴシック" panose="020B0600070205080204" pitchFamily="34" charset="-128"/>
              </a:rPr>
              <a:t>Soportan limpieza y desinfección repetidas</a:t>
            </a:r>
          </a:p>
          <a:p>
            <a:pPr lvl="1"/>
            <a:r>
              <a:rPr lang="es-NI" altLang="en-US" sz="1800" dirty="0">
                <a:ea typeface="ＭＳ Ｐゴシック" panose="020B0600070205080204" pitchFamily="34" charset="-128"/>
              </a:rPr>
              <a:t>Mantienen el ajuste con el tiempo</a:t>
            </a:r>
          </a:p>
          <a:p>
            <a:pPr lvl="1"/>
            <a:r>
              <a:rPr lang="es-NI" altLang="en-US" sz="1800" dirty="0">
                <a:ea typeface="ＭＳ Ｐゴシック" panose="020B0600070205080204" pitchFamily="34" charset="-128"/>
              </a:rPr>
              <a:t>Ahorro de costos</a:t>
            </a:r>
          </a:p>
          <a:p>
            <a:r>
              <a:rPr lang="es-NI" altLang="en-US" sz="2200" dirty="0">
                <a:ea typeface="ＭＳ Ｐゴシック" panose="020B0600070205080204" pitchFamily="34" charset="-128"/>
              </a:rPr>
              <a:t>Respirador con purificador de aire motorizado (PAPR)</a:t>
            </a:r>
          </a:p>
          <a:p>
            <a:r>
              <a:rPr lang="es-NI" altLang="en-US" sz="2200" dirty="0">
                <a:ea typeface="ＭＳ Ｐゴシック" panose="020B0600070205080204" pitchFamily="34" charset="-128"/>
              </a:rPr>
              <a:t>Respiradores </a:t>
            </a:r>
            <a:r>
              <a:rPr lang="es-NI" altLang="en-US" sz="2200" dirty="0" err="1">
                <a:ea typeface="ＭＳ Ｐゴシック" panose="020B0600070205080204" pitchFamily="34" charset="-128"/>
              </a:rPr>
              <a:t>elastoméricos</a:t>
            </a:r>
            <a:r>
              <a:rPr lang="es-NI" altLang="en-US" sz="2200" dirty="0">
                <a:ea typeface="ＭＳ Ｐゴシック" panose="020B0600070205080204" pitchFamily="34" charset="-128"/>
              </a:rPr>
              <a:t> de media máscara o máscara completa</a:t>
            </a:r>
          </a:p>
        </p:txBody>
      </p:sp>
      <p:pic>
        <p:nvPicPr>
          <p:cNvPr id="10" name="Content Placeholder 9" descr="Respirador con purificador de aire motorizado">
            <a:extLst>
              <a:ext uri="{FF2B5EF4-FFF2-40B4-BE49-F238E27FC236}">
                <a16:creationId xmlns:a16="http://schemas.microsoft.com/office/drawing/2014/main" id="{35B290CC-DDED-4122-9429-CA1EF9F01C8E}"/>
              </a:ext>
            </a:extLst>
          </p:cNvPr>
          <p:cNvPicPr>
            <a:picLocks noGrp="1" noChangeAspect="1"/>
          </p:cNvPicPr>
          <p:nvPr>
            <p:ph sz="half" idx="2"/>
          </p:nvPr>
        </p:nvPicPr>
        <p:blipFill>
          <a:blip r:embed="rId3" cstate="print"/>
          <a:stretch>
            <a:fillRect/>
          </a:stretch>
        </p:blipFill>
        <p:spPr>
          <a:xfrm>
            <a:off x="5962449" y="3255224"/>
            <a:ext cx="2222680" cy="2057402"/>
          </a:xfrm>
          <a:prstGeom prst="rect">
            <a:avLst/>
          </a:prstGeom>
        </p:spPr>
      </p:pic>
      <p:sp>
        <p:nvSpPr>
          <p:cNvPr id="2" name="Slide Number Placeholder 1">
            <a:extLst>
              <a:ext uri="{FF2B5EF4-FFF2-40B4-BE49-F238E27FC236}">
                <a16:creationId xmlns:a16="http://schemas.microsoft.com/office/drawing/2014/main" id="{9A3EA034-2B7B-4BA2-9143-438F4C201438}"/>
              </a:ext>
            </a:extLst>
          </p:cNvPr>
          <p:cNvSpPr>
            <a:spLocks noGrp="1"/>
          </p:cNvSpPr>
          <p:nvPr>
            <p:ph type="sldNum" sz="quarter" idx="10"/>
          </p:nvPr>
        </p:nvSpPr>
        <p:spPr/>
        <p:txBody>
          <a:bodyPr/>
          <a:lstStyle/>
          <a:p>
            <a:fld id="{644431DD-724F-4159-B395-C12D4FF15CA8}" type="slidenum">
              <a:rPr lang="en-US" altLang="en-US" smtClean="0"/>
              <a:pPr/>
              <a:t>46</a:t>
            </a:fld>
            <a:endParaRPr lang="en-US" altLang="en-US" dirty="0"/>
          </a:p>
        </p:txBody>
      </p:sp>
      <p:pic>
        <p:nvPicPr>
          <p:cNvPr id="9" name="Picture 8" descr="respirador elastomerico de mascara completa">
            <a:extLst>
              <a:ext uri="{FF2B5EF4-FFF2-40B4-BE49-F238E27FC236}">
                <a16:creationId xmlns:a16="http://schemas.microsoft.com/office/drawing/2014/main" id="{28D6DC85-A3CD-4A82-8F82-C52648918481}"/>
              </a:ext>
            </a:extLst>
          </p:cNvPr>
          <p:cNvPicPr>
            <a:picLocks noChangeAspect="1"/>
          </p:cNvPicPr>
          <p:nvPr/>
        </p:nvPicPr>
        <p:blipFill>
          <a:blip r:embed="rId4" cstate="print"/>
          <a:stretch>
            <a:fillRect/>
          </a:stretch>
        </p:blipFill>
        <p:spPr>
          <a:xfrm>
            <a:off x="8485476" y="4366468"/>
            <a:ext cx="2070142" cy="2006770"/>
          </a:xfrm>
          <a:prstGeom prst="rect">
            <a:avLst/>
          </a:prstGeom>
        </p:spPr>
      </p:pic>
      <p:pic>
        <p:nvPicPr>
          <p:cNvPr id="8" name="Picture 7" descr="Respiradores elastoméricos de media máscara con HEPA&#10;">
            <a:extLst>
              <a:ext uri="{FF2B5EF4-FFF2-40B4-BE49-F238E27FC236}">
                <a16:creationId xmlns:a16="http://schemas.microsoft.com/office/drawing/2014/main" id="{3D4BD472-7149-458D-A4E9-88ED1FA56EA0}"/>
              </a:ext>
            </a:extLst>
          </p:cNvPr>
          <p:cNvPicPr>
            <a:picLocks noChangeAspect="1"/>
          </p:cNvPicPr>
          <p:nvPr/>
        </p:nvPicPr>
        <p:blipFill>
          <a:blip r:embed="rId5" cstate="print"/>
          <a:stretch>
            <a:fillRect/>
          </a:stretch>
        </p:blipFill>
        <p:spPr>
          <a:xfrm>
            <a:off x="8334772" y="1488147"/>
            <a:ext cx="2371550" cy="20653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C535233-B1F0-499B-B824-BA11C9265996}"/>
              </a:ext>
            </a:extLst>
          </p:cNvPr>
          <p:cNvSpPr>
            <a:spLocks noGrp="1"/>
          </p:cNvSpPr>
          <p:nvPr>
            <p:ph type="title"/>
          </p:nvPr>
        </p:nvSpPr>
        <p:spPr>
          <a:xfrm>
            <a:off x="255078" y="1287706"/>
            <a:ext cx="7772400" cy="838200"/>
          </a:xfrm>
        </p:spPr>
        <p:txBody>
          <a:bodyPr/>
          <a:lstStyle/>
          <a:p>
            <a:r>
              <a:rPr lang="es-NI" altLang="en-US" dirty="0">
                <a:ea typeface="ＭＳ Ｐゴシック" panose="020B0600070205080204" pitchFamily="34" charset="-128"/>
              </a:rPr>
              <a:t>Respiradores (continuación)</a:t>
            </a:r>
          </a:p>
        </p:txBody>
      </p:sp>
      <p:sp>
        <p:nvSpPr>
          <p:cNvPr id="97283" name="Content Placeholder 2">
            <a:extLst>
              <a:ext uri="{FF2B5EF4-FFF2-40B4-BE49-F238E27FC236}">
                <a16:creationId xmlns:a16="http://schemas.microsoft.com/office/drawing/2014/main" id="{8D8172D5-A50C-4776-AB51-E579767F8D87}"/>
              </a:ext>
            </a:extLst>
          </p:cNvPr>
          <p:cNvSpPr>
            <a:spLocks noGrp="1"/>
          </p:cNvSpPr>
          <p:nvPr>
            <p:ph sz="half" idx="1"/>
          </p:nvPr>
        </p:nvSpPr>
        <p:spPr>
          <a:xfrm>
            <a:off x="1067003" y="2781300"/>
            <a:ext cx="3867604" cy="3810000"/>
          </a:xfrm>
        </p:spPr>
        <p:txBody>
          <a:bodyPr/>
          <a:lstStyle/>
          <a:p>
            <a:pPr>
              <a:buFontTx/>
              <a:buNone/>
            </a:pPr>
            <a:r>
              <a:rPr lang="es-NI" altLang="en-US" sz="2200" dirty="0">
                <a:ea typeface="ＭＳ Ｐゴシック" panose="020B0600070205080204" pitchFamily="34" charset="-128"/>
              </a:rPr>
              <a:t>Las mascarillas quirúrgicas </a:t>
            </a:r>
            <a:r>
              <a:rPr lang="en-US" altLang="en-US" sz="2200" b="1" u="sng" dirty="0">
                <a:ea typeface="ＭＳ Ｐゴシック" panose="020B0600070205080204" pitchFamily="34" charset="-128"/>
              </a:rPr>
              <a:t>no</a:t>
            </a:r>
            <a:r>
              <a:rPr lang="en-US" altLang="en-US" sz="2200" dirty="0">
                <a:ea typeface="ＭＳ Ｐゴシック" panose="020B0600070205080204" pitchFamily="34" charset="-128"/>
              </a:rPr>
              <a:t>:</a:t>
            </a:r>
          </a:p>
          <a:p>
            <a:r>
              <a:rPr lang="es-NI" altLang="en-US" sz="2200" dirty="0">
                <a:ea typeface="ＭＳ Ｐゴシック" panose="020B0600070205080204" pitchFamily="34" charset="-128"/>
              </a:rPr>
              <a:t>Tienen un ajuste ceñido contra la piel para formar un sello</a:t>
            </a:r>
          </a:p>
          <a:p>
            <a:r>
              <a:rPr lang="es-NI" altLang="en-US" sz="2200" dirty="0">
                <a:ea typeface="ＭＳ Ｐゴシック" panose="020B0600070205080204" pitchFamily="34" charset="-128"/>
              </a:rPr>
              <a:t>Filtran partículas diminutas, como las de los virus o bacterias que están en el aire</a:t>
            </a:r>
          </a:p>
        </p:txBody>
      </p:sp>
      <p:pic>
        <p:nvPicPr>
          <p:cNvPr id="97284" name="Content Placeholder 5" descr="mujer con mascarilla quirurgicas">
            <a:extLst>
              <a:ext uri="{FF2B5EF4-FFF2-40B4-BE49-F238E27FC236}">
                <a16:creationId xmlns:a16="http://schemas.microsoft.com/office/drawing/2014/main" id="{E384F45F-4A23-48B3-B029-B865DBDE88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92831" y="2473434"/>
            <a:ext cx="4232166" cy="4232166"/>
          </a:xfrm>
        </p:spPr>
      </p:pic>
      <p:sp>
        <p:nvSpPr>
          <p:cNvPr id="3" name="Slide Number Placeholder 2">
            <a:extLst>
              <a:ext uri="{FF2B5EF4-FFF2-40B4-BE49-F238E27FC236}">
                <a16:creationId xmlns:a16="http://schemas.microsoft.com/office/drawing/2014/main" id="{78CC43F9-F448-485D-AD9B-F904C03663AA}"/>
              </a:ext>
            </a:extLst>
          </p:cNvPr>
          <p:cNvSpPr>
            <a:spLocks noGrp="1"/>
          </p:cNvSpPr>
          <p:nvPr>
            <p:ph type="sldNum" sz="quarter" idx="10"/>
          </p:nvPr>
        </p:nvSpPr>
        <p:spPr/>
        <p:txBody>
          <a:bodyPr/>
          <a:lstStyle/>
          <a:p>
            <a:fld id="{644431DD-724F-4159-B395-C12D4FF15CA8}" type="slidenum">
              <a:rPr lang="en-US" altLang="en-US" smtClean="0"/>
              <a:pPr/>
              <a:t>47</a:t>
            </a:fld>
            <a:endParaRPr lang="en-US" altLang="en-US" dirty="0"/>
          </a:p>
        </p:txBody>
      </p:sp>
      <p:sp>
        <p:nvSpPr>
          <p:cNvPr id="2" name="TextBox 1">
            <a:extLst>
              <a:ext uri="{FF2B5EF4-FFF2-40B4-BE49-F238E27FC236}">
                <a16:creationId xmlns:a16="http://schemas.microsoft.com/office/drawing/2014/main" id="{864FC69A-11BC-4203-B129-7E98E2CD0CA4}"/>
              </a:ext>
            </a:extLst>
          </p:cNvPr>
          <p:cNvSpPr txBox="1"/>
          <p:nvPr/>
        </p:nvSpPr>
        <p:spPr>
          <a:xfrm>
            <a:off x="2209800" y="1885147"/>
            <a:ext cx="7467600" cy="954107"/>
          </a:xfrm>
          <a:prstGeom prst="rect">
            <a:avLst/>
          </a:prstGeom>
          <a:noFill/>
        </p:spPr>
        <p:txBody>
          <a:bodyPr wrap="square" rtlCol="0">
            <a:spAutoFit/>
          </a:bodyPr>
          <a:lstStyle/>
          <a:p>
            <a:pPr algn="ctr">
              <a:buNone/>
            </a:pPr>
            <a:r>
              <a:rPr lang="es-NI" altLang="en-US" sz="2800" b="1" dirty="0"/>
              <a:t>Las mascarillas quirúrgicas no son respiradores</a:t>
            </a:r>
            <a:endParaRPr lang="es-NI" sz="28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1CB2D6-1ED0-43DA-AA7C-1AC578D256EA}"/>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smtClean="0">
                <a:solidFill>
                  <a:srgbClr val="000000"/>
                </a:solidFill>
              </a:rPr>
              <a:pPr fontAlgn="base">
                <a:spcAft>
                  <a:spcPct val="0"/>
                </a:spcAft>
                <a:defRPr/>
              </a:pPr>
              <a:t>48</a:t>
            </a:fld>
            <a:endParaRPr lang="en-US" altLang="en-US" dirty="0">
              <a:solidFill>
                <a:srgbClr val="000000"/>
              </a:solidFill>
            </a:endParaRPr>
          </a:p>
        </p:txBody>
      </p:sp>
      <p:pic>
        <p:nvPicPr>
          <p:cNvPr id="6" name="Google Shape;345;p51" descr="cloth masks">
            <a:extLst>
              <a:ext uri="{FF2B5EF4-FFF2-40B4-BE49-F238E27FC236}">
                <a16:creationId xmlns:a16="http://schemas.microsoft.com/office/drawing/2014/main" id="{7C590EF8-FE6B-41FD-9F54-73418A67C7A1}"/>
              </a:ext>
            </a:extLst>
          </p:cNvPr>
          <p:cNvPicPr preferRelativeResize="0"/>
          <p:nvPr/>
        </p:nvPicPr>
        <p:blipFill>
          <a:blip r:embed="rId3">
            <a:alphaModFix/>
          </a:blip>
          <a:stretch>
            <a:fillRect/>
          </a:stretch>
        </p:blipFill>
        <p:spPr>
          <a:xfrm>
            <a:off x="6705600" y="2962680"/>
            <a:ext cx="4876788" cy="2609040"/>
          </a:xfrm>
          <a:prstGeom prst="rect">
            <a:avLst/>
          </a:prstGeom>
          <a:noFill/>
          <a:ln w="38100" cap="flat" cmpd="sng">
            <a:noFill/>
            <a:prstDash val="solid"/>
            <a:round/>
            <a:headEnd type="none" w="sm" len="sm"/>
            <a:tailEnd type="none" w="sm" len="sm"/>
          </a:ln>
        </p:spPr>
      </p:pic>
      <p:sp>
        <p:nvSpPr>
          <p:cNvPr id="7" name="Title 3">
            <a:extLst>
              <a:ext uri="{FF2B5EF4-FFF2-40B4-BE49-F238E27FC236}">
                <a16:creationId xmlns:a16="http://schemas.microsoft.com/office/drawing/2014/main" id="{A4AAFC54-F7DC-43FB-B3C0-C019920FBFB5}"/>
              </a:ext>
            </a:extLst>
          </p:cNvPr>
          <p:cNvSpPr>
            <a:spLocks noGrp="1"/>
          </p:cNvSpPr>
          <p:nvPr>
            <p:ph type="title"/>
          </p:nvPr>
        </p:nvSpPr>
        <p:spPr>
          <a:xfrm>
            <a:off x="457200" y="1295400"/>
            <a:ext cx="11582400" cy="914400"/>
          </a:xfrm>
        </p:spPr>
        <p:txBody>
          <a:bodyPr/>
          <a:lstStyle/>
          <a:p>
            <a:r>
              <a:rPr lang="es-ES" dirty="0">
                <a:sym typeface="Calibri"/>
              </a:rPr>
              <a:t>¿Qué pasa con la recomendación de la CDC de usar revestimientos faciales de tela en lugares públicos?</a:t>
            </a:r>
            <a:endParaRPr lang="en-US" dirty="0"/>
          </a:p>
        </p:txBody>
      </p:sp>
      <p:sp>
        <p:nvSpPr>
          <p:cNvPr id="8" name="Text Placeholder 4">
            <a:extLst>
              <a:ext uri="{FF2B5EF4-FFF2-40B4-BE49-F238E27FC236}">
                <a16:creationId xmlns:a16="http://schemas.microsoft.com/office/drawing/2014/main" id="{D9AE802B-B4EB-41FF-BD42-5D6A1E5030D2}"/>
              </a:ext>
            </a:extLst>
          </p:cNvPr>
          <p:cNvSpPr>
            <a:spLocks noGrp="1"/>
          </p:cNvSpPr>
          <p:nvPr>
            <p:ph idx="1"/>
          </p:nvPr>
        </p:nvSpPr>
        <p:spPr>
          <a:xfrm>
            <a:off x="304800" y="2362200"/>
            <a:ext cx="6400800" cy="4419600"/>
          </a:xfrm>
        </p:spPr>
        <p:txBody>
          <a:bodyPr/>
          <a:lstStyle/>
          <a:p>
            <a:r>
              <a:rPr lang="es-ES" sz="2200" dirty="0"/>
              <a:t>No son EPP</a:t>
            </a:r>
          </a:p>
          <a:p>
            <a:r>
              <a:rPr lang="es-ES" sz="2200" dirty="0"/>
              <a:t>No hay sello en la cara.</a:t>
            </a:r>
          </a:p>
          <a:p>
            <a:r>
              <a:rPr lang="es-ES" sz="2200" dirty="0"/>
              <a:t>Factores como la humedad en la tela pueden concentrar gotas.</a:t>
            </a:r>
          </a:p>
          <a:p>
            <a:r>
              <a:rPr lang="es-ES" sz="2200" dirty="0"/>
              <a:t>Las cubiertas faciales capturarán o ralentizarán algunas gotas cuando una persona habla, tose o estornuda. Esto reduce el riesgo de exposición pero no lo elimina.</a:t>
            </a:r>
          </a:p>
          <a:p>
            <a:r>
              <a:rPr lang="es-ES" sz="2200" dirty="0"/>
              <a:t>La CDC recomiendan usar una cubierta facial en entornos donde el distanciamiento social es difícil de mantener.</a:t>
            </a:r>
            <a:endParaRPr lang="en-US" sz="2200" dirty="0"/>
          </a:p>
        </p:txBody>
      </p:sp>
    </p:spTree>
    <p:extLst>
      <p:ext uri="{BB962C8B-B14F-4D97-AF65-F5344CB8AC3E}">
        <p14:creationId xmlns:p14="http://schemas.microsoft.com/office/powerpoint/2010/main" val="1620742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
            <a:ext cx="12192000" cy="1515533"/>
          </a:xfrm>
          <a:custGeom>
            <a:avLst/>
            <a:gdLst/>
            <a:ahLst/>
            <a:cxnLst/>
            <a:rect l="l" t="t" r="r" b="b"/>
            <a:pathLst>
              <a:path w="9144000" h="1136650">
                <a:moveTo>
                  <a:pt x="0" y="0"/>
                </a:moveTo>
                <a:lnTo>
                  <a:pt x="9144000" y="0"/>
                </a:lnTo>
                <a:lnTo>
                  <a:pt x="9144000" y="1136467"/>
                </a:lnTo>
                <a:lnTo>
                  <a:pt x="0" y="1136467"/>
                </a:lnTo>
                <a:lnTo>
                  <a:pt x="0" y="0"/>
                </a:lnTo>
                <a:close/>
              </a:path>
            </a:pathLst>
          </a:custGeom>
          <a:solidFill>
            <a:srgbClr val="FFC627"/>
          </a:solidFill>
        </p:spPr>
        <p:txBody>
          <a:bodyPr wrap="square" lIns="0" tIns="0" rIns="0" bIns="0" rtlCol="0"/>
          <a:lstStyle/>
          <a:p>
            <a:endParaRPr sz="2400"/>
          </a:p>
        </p:txBody>
      </p:sp>
      <p:sp>
        <p:nvSpPr>
          <p:cNvPr id="3" name="object 3"/>
          <p:cNvSpPr txBox="1">
            <a:spLocks noGrp="1"/>
          </p:cNvSpPr>
          <p:nvPr>
            <p:ph type="title"/>
          </p:nvPr>
        </p:nvSpPr>
        <p:spPr>
          <a:xfrm>
            <a:off x="520567" y="470503"/>
            <a:ext cx="9483512" cy="673753"/>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4267" dirty="0"/>
              <a:t>Dr. </a:t>
            </a:r>
            <a:r>
              <a:rPr sz="4267" spc="-7" dirty="0"/>
              <a:t>Jerome Adams, </a:t>
            </a:r>
            <a:r>
              <a:rPr lang="en-US" sz="4267" spc="-7" dirty="0" err="1"/>
              <a:t>Cirujano</a:t>
            </a:r>
            <a:r>
              <a:rPr lang="en-US" sz="4267" spc="-7" dirty="0"/>
              <a:t> General</a:t>
            </a:r>
            <a:endParaRPr sz="4267" dirty="0"/>
          </a:p>
        </p:txBody>
      </p:sp>
      <p:sp>
        <p:nvSpPr>
          <p:cNvPr id="4" name="object 4"/>
          <p:cNvSpPr txBox="1"/>
          <p:nvPr/>
        </p:nvSpPr>
        <p:spPr>
          <a:xfrm>
            <a:off x="4165598" y="6274137"/>
            <a:ext cx="3861647" cy="386430"/>
          </a:xfrm>
          <a:prstGeom prst="rect">
            <a:avLst/>
          </a:prstGeom>
        </p:spPr>
        <p:txBody>
          <a:bodyPr vert="horz" wrap="square" lIns="0" tIns="16933" rIns="0" bIns="0" rtlCol="0">
            <a:spAutoFit/>
          </a:bodyPr>
          <a:lstStyle/>
          <a:p>
            <a:pPr marL="16933">
              <a:spcBef>
                <a:spcPts val="133"/>
              </a:spcBef>
            </a:pPr>
            <a:r>
              <a:rPr sz="2400" u="sng" spc="-7" dirty="0">
                <a:solidFill>
                  <a:srgbClr val="951D40"/>
                </a:solidFill>
                <a:uFill>
                  <a:solidFill>
                    <a:srgbClr val="951D40"/>
                  </a:solidFill>
                </a:uFill>
                <a:latin typeface="Arial"/>
                <a:cs typeface="Arial"/>
              </a:rPr>
              <a:t>https://youtu.be/tPx1yqvJgf4</a:t>
            </a:r>
            <a:endParaRPr sz="2400">
              <a:latin typeface="Arial"/>
              <a:cs typeface="Arial"/>
            </a:endParaRPr>
          </a:p>
        </p:txBody>
      </p:sp>
      <p:sp>
        <p:nvSpPr>
          <p:cNvPr id="5" name="object 5"/>
          <p:cNvSpPr/>
          <p:nvPr/>
        </p:nvSpPr>
        <p:spPr>
          <a:xfrm>
            <a:off x="2071853" y="1703949"/>
            <a:ext cx="8058769" cy="4532401"/>
          </a:xfrm>
          <a:prstGeom prst="rect">
            <a:avLst/>
          </a:prstGeom>
          <a:blipFill>
            <a:blip r:embed="rId2" cstate="print"/>
            <a:stretch>
              <a:fillRect/>
            </a:stretch>
          </a:blipFill>
        </p:spPr>
        <p:txBody>
          <a:bodyPr wrap="square" lIns="0" tIns="0" rIns="0" bIns="0" rtlCol="0"/>
          <a:lstStyle/>
          <a:p>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Contenido</a:t>
            </a:r>
            <a:endParaRPr dirty="0"/>
          </a:p>
        </p:txBody>
      </p:sp>
      <p:sp>
        <p:nvSpPr>
          <p:cNvPr id="185" name="Google Shape;185;p46"/>
          <p:cNvSpPr txBox="1">
            <a:spLocks noGrp="1"/>
          </p:cNvSpPr>
          <p:nvPr>
            <p:ph type="body" idx="1"/>
          </p:nvPr>
        </p:nvSpPr>
        <p:spPr>
          <a:xfrm>
            <a:off x="341172" y="1068801"/>
            <a:ext cx="11360799" cy="4720398"/>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pt-BR" sz="3200" dirty="0">
                <a:solidFill>
                  <a:schemeClr val="dk1"/>
                </a:solidFill>
              </a:rPr>
              <a:t>Módulo 1 Conceptos básicos de COVID-19  </a:t>
            </a:r>
            <a:endParaRPr lang="pt-BR" sz="3200" dirty="0"/>
          </a:p>
          <a:p>
            <a:pPr indent="-457189">
              <a:spcBef>
                <a:spcPts val="2133"/>
              </a:spcBef>
              <a:buClr>
                <a:schemeClr val="dk1"/>
              </a:buClr>
              <a:buSzPts val="1800"/>
              <a:buFont typeface="Arial"/>
              <a:buChar char="●"/>
            </a:pPr>
            <a:r>
              <a:rPr lang="en-US" sz="3200" dirty="0" err="1">
                <a:solidFill>
                  <a:schemeClr val="dk1"/>
                </a:solidFill>
              </a:rPr>
              <a:t>Módulo</a:t>
            </a:r>
            <a:r>
              <a:rPr lang="en-US" sz="3200" dirty="0">
                <a:solidFill>
                  <a:schemeClr val="dk1"/>
                </a:solidFill>
              </a:rPr>
              <a:t> 2</a:t>
            </a:r>
            <a:r>
              <a:rPr lang="en" sz="3200" dirty="0">
                <a:solidFill>
                  <a:schemeClr val="dk1"/>
                </a:solidFill>
              </a:rPr>
              <a:t> </a:t>
            </a:r>
            <a:r>
              <a:rPr lang="en-US" sz="3200" dirty="0" err="1"/>
              <a:t>Evaluación</a:t>
            </a:r>
            <a:r>
              <a:rPr lang="en-US" sz="3200" dirty="0"/>
              <a:t> del </a:t>
            </a:r>
            <a:r>
              <a:rPr lang="en-US" sz="3200" dirty="0" err="1"/>
              <a:t>potencial</a:t>
            </a:r>
            <a:r>
              <a:rPr lang="en-US" sz="3200" dirty="0"/>
              <a:t> de </a:t>
            </a:r>
            <a:r>
              <a:rPr lang="en-US" sz="3200" dirty="0" err="1"/>
              <a:t>exposición</a:t>
            </a:r>
            <a:r>
              <a:rPr lang="en-US" sz="3200" dirty="0"/>
              <a:t> a COVID-19 </a:t>
            </a:r>
            <a:r>
              <a:rPr lang="en-US" sz="3200" dirty="0" err="1"/>
              <a:t>en</a:t>
            </a:r>
            <a:r>
              <a:rPr lang="en-US" sz="3200" dirty="0"/>
              <a:t> el </a:t>
            </a:r>
            <a:r>
              <a:rPr lang="en-US" sz="3200" dirty="0" err="1"/>
              <a:t>lugar</a:t>
            </a:r>
            <a:r>
              <a:rPr lang="en-US" sz="3200" dirty="0"/>
              <a:t> de </a:t>
            </a:r>
            <a:r>
              <a:rPr lang="en-US" sz="3200" dirty="0" err="1"/>
              <a:t>trabajo</a:t>
            </a:r>
            <a:endParaRPr lang="en-US" sz="3200" dirty="0"/>
          </a:p>
          <a:p>
            <a:pPr indent="-457189">
              <a:spcBef>
                <a:spcPts val="2133"/>
              </a:spcBef>
              <a:buClr>
                <a:schemeClr val="dk1"/>
              </a:buClr>
              <a:buSzPts val="1800"/>
              <a:buFont typeface="Arial"/>
              <a:buChar char="●"/>
            </a:pPr>
            <a:r>
              <a:rPr lang="en-US" altLang="en-US" sz="3200" dirty="0" err="1">
                <a:ea typeface="ＭＳ Ｐゴシック" panose="020B0600070205080204" pitchFamily="34" charset="-128"/>
              </a:rPr>
              <a:t>Módulo</a:t>
            </a:r>
            <a:r>
              <a:rPr lang="en-US" altLang="en-US" sz="3200" dirty="0">
                <a:ea typeface="ＭＳ Ｐゴシック" panose="020B0600070205080204" pitchFamily="34" charset="-128"/>
              </a:rPr>
              <a:t> 3 </a:t>
            </a:r>
            <a:r>
              <a:rPr lang="es-CO" altLang="en-US" sz="3200" dirty="0">
                <a:ea typeface="ＭＳ Ｐゴシック" panose="020B0600070205080204" pitchFamily="34" charset="-128"/>
              </a:rPr>
              <a:t>Métodos</a:t>
            </a:r>
            <a:r>
              <a:rPr lang="en-US" altLang="en-US" sz="3200" dirty="0">
                <a:ea typeface="ＭＳ Ｐゴシック" panose="020B0600070205080204" pitchFamily="34" charset="-128"/>
              </a:rPr>
              <a:t> para </a:t>
            </a:r>
            <a:r>
              <a:rPr lang="en-US" altLang="en-US" sz="3200" dirty="0" err="1">
                <a:ea typeface="ＭＳ Ｐゴシック" panose="020B0600070205080204" pitchFamily="34" charset="-128"/>
              </a:rPr>
              <a:t>prevenir</a:t>
            </a:r>
            <a:r>
              <a:rPr lang="en-US" altLang="en-US" sz="3200" dirty="0">
                <a:ea typeface="ＭＳ Ｐゴシック" panose="020B0600070205080204" pitchFamily="34" charset="-128"/>
              </a:rPr>
              <a:t> COVID-19 </a:t>
            </a:r>
            <a:r>
              <a:rPr lang="en-US" altLang="en-US" sz="3200" dirty="0" err="1">
                <a:ea typeface="ＭＳ Ｐゴシック" panose="020B0600070205080204" pitchFamily="34" charset="-128"/>
              </a:rPr>
              <a:t>en</a:t>
            </a:r>
            <a:r>
              <a:rPr lang="en-US" altLang="en-US" sz="3200" dirty="0">
                <a:ea typeface="ＭＳ Ｐゴシック" panose="020B0600070205080204" pitchFamily="34" charset="-128"/>
              </a:rPr>
              <a:t> el </a:t>
            </a:r>
            <a:r>
              <a:rPr lang="en-US" altLang="en-US" sz="3200" dirty="0" err="1">
                <a:ea typeface="ＭＳ Ｐゴシック" panose="020B0600070205080204" pitchFamily="34" charset="-128"/>
              </a:rPr>
              <a:t>lugar</a:t>
            </a:r>
            <a:r>
              <a:rPr lang="en-US" altLang="en-US" sz="3200" dirty="0">
                <a:ea typeface="ＭＳ Ｐゴシック" panose="020B0600070205080204" pitchFamily="34" charset="-128"/>
              </a:rPr>
              <a:t> de </a:t>
            </a:r>
            <a:r>
              <a:rPr lang="en-US" altLang="en-US" sz="3200" dirty="0" err="1">
                <a:ea typeface="ＭＳ Ｐゴシック" panose="020B0600070205080204" pitchFamily="34" charset="-128"/>
              </a:rPr>
              <a:t>trabajo</a:t>
            </a:r>
            <a:r>
              <a:rPr lang="en-US" altLang="en-US" sz="3200" dirty="0">
                <a:ea typeface="ＭＳ Ｐゴシック" panose="020B0600070205080204" pitchFamily="34" charset="-128"/>
              </a:rPr>
              <a:t> y </a:t>
            </a:r>
            <a:r>
              <a:rPr lang="en-US" altLang="en-US" sz="3200" dirty="0" err="1">
                <a:ea typeface="ＭＳ Ｐゴシック" panose="020B0600070205080204" pitchFamily="34" charset="-128"/>
              </a:rPr>
              <a:t>Estándars</a:t>
            </a:r>
            <a:r>
              <a:rPr lang="en-US" altLang="en-US" sz="3200" dirty="0">
                <a:ea typeface="ＭＳ Ｐゴシック" panose="020B0600070205080204" pitchFamily="34" charset="-128"/>
              </a:rPr>
              <a:t> OSHA</a:t>
            </a:r>
            <a:endParaRPr sz="3200" dirty="0"/>
          </a:p>
        </p:txBody>
      </p:sp>
    </p:spTree>
    <p:extLst>
      <p:ext uri="{BB962C8B-B14F-4D97-AF65-F5344CB8AC3E}">
        <p14:creationId xmlns:p14="http://schemas.microsoft.com/office/powerpoint/2010/main" val="4272022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7488316" cy="673753"/>
          </a:xfrm>
          <a:prstGeom prst="rect">
            <a:avLst/>
          </a:prstGeom>
        </p:spPr>
        <p:txBody>
          <a:bodyPr vert="horz" wrap="square" lIns="0" tIns="16933" rIns="0" bIns="0" rtlCol="0">
            <a:spAutoFit/>
          </a:bodyPr>
          <a:lstStyle/>
          <a:p>
            <a:pPr marL="16933">
              <a:spcBef>
                <a:spcPts val="133"/>
              </a:spcBef>
            </a:pPr>
            <a:r>
              <a:rPr lang="en-US" sz="4267" spc="-7" dirty="0"/>
              <a:t>Kits de </a:t>
            </a:r>
            <a:r>
              <a:rPr lang="en-US" sz="4267" spc="-7" dirty="0" err="1"/>
              <a:t>cuidado</a:t>
            </a:r>
            <a:r>
              <a:rPr lang="en-US" sz="4267" spc="-7" dirty="0"/>
              <a:t> </a:t>
            </a:r>
            <a:r>
              <a:rPr sz="4267" spc="-7" dirty="0"/>
              <a:t>COVID-19</a:t>
            </a:r>
            <a:endParaRPr sz="4267" dirty="0"/>
          </a:p>
        </p:txBody>
      </p:sp>
      <p:sp>
        <p:nvSpPr>
          <p:cNvPr id="3" name="object 3"/>
          <p:cNvSpPr/>
          <p:nvPr/>
        </p:nvSpPr>
        <p:spPr>
          <a:xfrm>
            <a:off x="5810187" y="1617548"/>
            <a:ext cx="3644169" cy="4858892"/>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grpSp>
        <p:nvGrpSpPr>
          <p:cNvPr id="17" name="Group 16">
            <a:extLst>
              <a:ext uri="{FF2B5EF4-FFF2-40B4-BE49-F238E27FC236}">
                <a16:creationId xmlns:a16="http://schemas.microsoft.com/office/drawing/2014/main" id="{240037AF-6FD4-4D1F-B61D-0A4300B4AB01}"/>
              </a:ext>
            </a:extLst>
          </p:cNvPr>
          <p:cNvGrpSpPr/>
          <p:nvPr/>
        </p:nvGrpSpPr>
        <p:grpSpPr>
          <a:xfrm>
            <a:off x="3418447" y="2189490"/>
            <a:ext cx="2868817" cy="832822"/>
            <a:chOff x="4035972" y="2131095"/>
            <a:chExt cx="2868817" cy="832822"/>
          </a:xfrm>
        </p:grpSpPr>
        <p:sp>
          <p:nvSpPr>
            <p:cNvPr id="6" name="object 6"/>
            <p:cNvSpPr/>
            <p:nvPr/>
          </p:nvSpPr>
          <p:spPr>
            <a:xfrm>
              <a:off x="4035972" y="2131095"/>
              <a:ext cx="2868817" cy="832822"/>
            </a:xfrm>
            <a:custGeom>
              <a:avLst/>
              <a:gdLst/>
              <a:ahLst/>
              <a:cxnLst/>
              <a:rect l="l" t="t" r="r" b="b"/>
              <a:pathLst>
                <a:path w="1809114" h="537210">
                  <a:moveTo>
                    <a:pt x="1540567" y="0"/>
                  </a:moveTo>
                  <a:lnTo>
                    <a:pt x="1540567" y="134178"/>
                  </a:lnTo>
                  <a:lnTo>
                    <a:pt x="0" y="134178"/>
                  </a:lnTo>
                  <a:lnTo>
                    <a:pt x="0" y="402535"/>
                  </a:lnTo>
                  <a:lnTo>
                    <a:pt x="1540567" y="402535"/>
                  </a:lnTo>
                  <a:lnTo>
                    <a:pt x="1540567" y="536713"/>
                  </a:lnTo>
                  <a:lnTo>
                    <a:pt x="1808921" y="268357"/>
                  </a:lnTo>
                  <a:lnTo>
                    <a:pt x="1540567" y="0"/>
                  </a:lnTo>
                  <a:close/>
                </a:path>
              </a:pathLst>
            </a:custGeom>
            <a:solidFill>
              <a:srgbClr val="FFC627"/>
            </a:solidFill>
          </p:spPr>
          <p:txBody>
            <a:bodyPr wrap="square" lIns="0" tIns="0" rIns="0" bIns="0" rtlCol="0"/>
            <a:lstStyle/>
            <a:p>
              <a:pPr defTabSz="1219170"/>
              <a:endParaRPr sz="2400">
                <a:solidFill>
                  <a:prstClr val="black"/>
                </a:solidFill>
                <a:latin typeface="Calibri"/>
              </a:endParaRPr>
            </a:p>
          </p:txBody>
        </p:sp>
        <p:sp>
          <p:nvSpPr>
            <p:cNvPr id="8" name="object 8"/>
            <p:cNvSpPr txBox="1"/>
            <p:nvPr/>
          </p:nvSpPr>
          <p:spPr>
            <a:xfrm>
              <a:off x="4157984" y="2309030"/>
              <a:ext cx="2412151" cy="345330"/>
            </a:xfrm>
            <a:prstGeom prst="rect">
              <a:avLst/>
            </a:prstGeom>
          </p:spPr>
          <p:txBody>
            <a:bodyPr vert="horz" wrap="square" lIns="0" tIns="16933" rIns="0" bIns="0" rtlCol="0">
              <a:spAutoFit/>
            </a:bodyPr>
            <a:lstStyle/>
            <a:p>
              <a:pPr marL="16933" defTabSz="1219170">
                <a:spcBef>
                  <a:spcPts val="133"/>
                </a:spcBef>
              </a:pPr>
              <a:r>
                <a:rPr lang="en-US" sz="2133" spc="-7" dirty="0" err="1">
                  <a:solidFill>
                    <a:prstClr val="black"/>
                  </a:solidFill>
                  <a:latin typeface="Arial"/>
                  <a:cs typeface="Arial"/>
                </a:rPr>
                <a:t>Máscara</a:t>
              </a:r>
              <a:r>
                <a:rPr lang="en-US" sz="2133" spc="-7" dirty="0">
                  <a:solidFill>
                    <a:prstClr val="black"/>
                  </a:solidFill>
                  <a:latin typeface="Arial"/>
                  <a:cs typeface="Arial"/>
                </a:rPr>
                <a:t> </a:t>
              </a:r>
              <a:r>
                <a:rPr lang="en-US" sz="2133" spc="-7" dirty="0" err="1">
                  <a:solidFill>
                    <a:prstClr val="black"/>
                  </a:solidFill>
                  <a:latin typeface="Arial"/>
                  <a:cs typeface="Arial"/>
                </a:rPr>
                <a:t>quirúrgica</a:t>
              </a:r>
              <a:endParaRPr sz="2133"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72FD6436-498F-450C-AFA3-ABEFE8F6C337}"/>
              </a:ext>
            </a:extLst>
          </p:cNvPr>
          <p:cNvGrpSpPr/>
          <p:nvPr/>
        </p:nvGrpSpPr>
        <p:grpSpPr>
          <a:xfrm>
            <a:off x="3504562" y="4727657"/>
            <a:ext cx="2483943" cy="831917"/>
            <a:chOff x="4454605" y="4906731"/>
            <a:chExt cx="2412152" cy="716280"/>
          </a:xfrm>
        </p:grpSpPr>
        <p:sp>
          <p:nvSpPr>
            <p:cNvPr id="7" name="object 7"/>
            <p:cNvSpPr/>
            <p:nvPr/>
          </p:nvSpPr>
          <p:spPr>
            <a:xfrm>
              <a:off x="4454605" y="4906731"/>
              <a:ext cx="2412152" cy="716280"/>
            </a:xfrm>
            <a:custGeom>
              <a:avLst/>
              <a:gdLst/>
              <a:ahLst/>
              <a:cxnLst/>
              <a:rect l="l" t="t" r="r" b="b"/>
              <a:pathLst>
                <a:path w="1809114" h="537210">
                  <a:moveTo>
                    <a:pt x="1540567" y="0"/>
                  </a:moveTo>
                  <a:lnTo>
                    <a:pt x="1540567" y="134178"/>
                  </a:lnTo>
                  <a:lnTo>
                    <a:pt x="0" y="134178"/>
                  </a:lnTo>
                  <a:lnTo>
                    <a:pt x="0" y="402535"/>
                  </a:lnTo>
                  <a:lnTo>
                    <a:pt x="1540567" y="402535"/>
                  </a:lnTo>
                  <a:lnTo>
                    <a:pt x="1540567" y="536713"/>
                  </a:lnTo>
                  <a:lnTo>
                    <a:pt x="1808921" y="268357"/>
                  </a:lnTo>
                  <a:lnTo>
                    <a:pt x="1540567" y="0"/>
                  </a:lnTo>
                  <a:close/>
                </a:path>
              </a:pathLst>
            </a:custGeom>
            <a:solidFill>
              <a:srgbClr val="FFC627"/>
            </a:solidFill>
          </p:spPr>
          <p:txBody>
            <a:bodyPr wrap="square" lIns="0" tIns="0" rIns="0" bIns="0" rtlCol="0"/>
            <a:lstStyle/>
            <a:p>
              <a:pPr defTabSz="1219170"/>
              <a:endParaRPr sz="2400">
                <a:solidFill>
                  <a:prstClr val="black"/>
                </a:solidFill>
                <a:latin typeface="Calibri"/>
              </a:endParaRPr>
            </a:p>
          </p:txBody>
        </p:sp>
        <p:sp>
          <p:nvSpPr>
            <p:cNvPr id="9" name="object 9"/>
            <p:cNvSpPr txBox="1"/>
            <p:nvPr/>
          </p:nvSpPr>
          <p:spPr>
            <a:xfrm>
              <a:off x="4611883" y="5084740"/>
              <a:ext cx="1762760" cy="345330"/>
            </a:xfrm>
            <a:prstGeom prst="rect">
              <a:avLst/>
            </a:prstGeom>
          </p:spPr>
          <p:txBody>
            <a:bodyPr vert="horz" wrap="square" lIns="0" tIns="16933" rIns="0" bIns="0" rtlCol="0">
              <a:spAutoFit/>
            </a:bodyPr>
            <a:lstStyle/>
            <a:p>
              <a:pPr marL="16933" defTabSz="1219170">
                <a:spcBef>
                  <a:spcPts val="133"/>
                </a:spcBef>
              </a:pPr>
              <a:r>
                <a:rPr lang="en-US" sz="2133" spc="-7" dirty="0">
                  <a:solidFill>
                    <a:prstClr val="black"/>
                  </a:solidFill>
                  <a:latin typeface="Arial"/>
                  <a:cs typeface="Arial"/>
                </a:rPr>
                <a:t>Alcohol </a:t>
              </a:r>
              <a:r>
                <a:rPr lang="en-US" sz="2133" spc="-7" dirty="0" err="1">
                  <a:solidFill>
                    <a:prstClr val="black"/>
                  </a:solidFill>
                  <a:latin typeface="Arial"/>
                  <a:cs typeface="Arial"/>
                </a:rPr>
                <a:t>en</a:t>
              </a:r>
              <a:r>
                <a:rPr lang="en-US" sz="2133" spc="-7" dirty="0">
                  <a:solidFill>
                    <a:prstClr val="black"/>
                  </a:solidFill>
                  <a:latin typeface="Arial"/>
                  <a:cs typeface="Arial"/>
                </a:rPr>
                <a:t> gel</a:t>
              </a:r>
              <a:endParaRPr sz="2133" dirty="0">
                <a:solidFill>
                  <a:prstClr val="black"/>
                </a:solidFill>
                <a:latin typeface="Arial"/>
                <a:cs typeface="Arial"/>
              </a:endParaRPr>
            </a:p>
          </p:txBody>
        </p:sp>
      </p:grpSp>
      <p:grpSp>
        <p:nvGrpSpPr>
          <p:cNvPr id="19" name="Group 18">
            <a:extLst>
              <a:ext uri="{FF2B5EF4-FFF2-40B4-BE49-F238E27FC236}">
                <a16:creationId xmlns:a16="http://schemas.microsoft.com/office/drawing/2014/main" id="{C08B5EA8-1BAF-4521-B899-93DC919E7361}"/>
              </a:ext>
            </a:extLst>
          </p:cNvPr>
          <p:cNvGrpSpPr/>
          <p:nvPr/>
        </p:nvGrpSpPr>
        <p:grpSpPr>
          <a:xfrm>
            <a:off x="9159766" y="2630832"/>
            <a:ext cx="2928297" cy="716280"/>
            <a:chOff x="9159766" y="2630832"/>
            <a:chExt cx="2928297" cy="716280"/>
          </a:xfrm>
        </p:grpSpPr>
        <p:sp>
          <p:nvSpPr>
            <p:cNvPr id="4" name="object 4"/>
            <p:cNvSpPr/>
            <p:nvPr/>
          </p:nvSpPr>
          <p:spPr>
            <a:xfrm>
              <a:off x="9159766" y="2630832"/>
              <a:ext cx="2928297" cy="716280"/>
            </a:xfrm>
            <a:custGeom>
              <a:avLst/>
              <a:gdLst/>
              <a:ahLst/>
              <a:cxnLst/>
              <a:rect l="l" t="t" r="r" b="b"/>
              <a:pathLst>
                <a:path w="1769745" h="537210">
                  <a:moveTo>
                    <a:pt x="268354" y="0"/>
                  </a:moveTo>
                  <a:lnTo>
                    <a:pt x="0" y="268354"/>
                  </a:lnTo>
                  <a:lnTo>
                    <a:pt x="268354" y="536713"/>
                  </a:lnTo>
                  <a:lnTo>
                    <a:pt x="268354" y="402535"/>
                  </a:lnTo>
                  <a:lnTo>
                    <a:pt x="1769182" y="402535"/>
                  </a:lnTo>
                  <a:lnTo>
                    <a:pt x="1769182" y="134178"/>
                  </a:lnTo>
                  <a:lnTo>
                    <a:pt x="268354" y="134178"/>
                  </a:lnTo>
                  <a:lnTo>
                    <a:pt x="268354" y="0"/>
                  </a:lnTo>
                  <a:close/>
                </a:path>
              </a:pathLst>
            </a:custGeom>
            <a:solidFill>
              <a:srgbClr val="FFC627"/>
            </a:solidFill>
          </p:spPr>
          <p:txBody>
            <a:bodyPr wrap="square" lIns="0" tIns="0" rIns="0" bIns="0" rtlCol="0"/>
            <a:lstStyle/>
            <a:p>
              <a:pPr defTabSz="1219170"/>
              <a:endParaRPr sz="2400">
                <a:solidFill>
                  <a:prstClr val="black"/>
                </a:solidFill>
                <a:latin typeface="Calibri"/>
              </a:endParaRPr>
            </a:p>
          </p:txBody>
        </p:sp>
        <p:sp>
          <p:nvSpPr>
            <p:cNvPr id="10" name="object 10"/>
            <p:cNvSpPr txBox="1"/>
            <p:nvPr/>
          </p:nvSpPr>
          <p:spPr>
            <a:xfrm>
              <a:off x="9454356" y="2808902"/>
              <a:ext cx="2633707" cy="345330"/>
            </a:xfrm>
            <a:prstGeom prst="rect">
              <a:avLst/>
            </a:prstGeom>
          </p:spPr>
          <p:txBody>
            <a:bodyPr vert="horz" wrap="square" lIns="0" tIns="16933" rIns="0" bIns="0" rtlCol="0">
              <a:spAutoFit/>
            </a:bodyPr>
            <a:lstStyle/>
            <a:p>
              <a:pPr marL="16933" defTabSz="1219170">
                <a:spcBef>
                  <a:spcPts val="133"/>
                </a:spcBef>
              </a:pPr>
              <a:r>
                <a:rPr lang="en-US" sz="2133" spc="-7" dirty="0" err="1">
                  <a:solidFill>
                    <a:prstClr val="black"/>
                  </a:solidFill>
                  <a:latin typeface="Arial"/>
                  <a:cs typeface="Arial"/>
                </a:rPr>
                <a:t>Lentes</a:t>
              </a:r>
              <a:r>
                <a:rPr lang="en-US" sz="2133" spc="-7" dirty="0">
                  <a:solidFill>
                    <a:prstClr val="black"/>
                  </a:solidFill>
                  <a:latin typeface="Arial"/>
                  <a:cs typeface="Arial"/>
                </a:rPr>
                <a:t> de </a:t>
              </a:r>
              <a:r>
                <a:rPr lang="en-US" sz="2133" spc="-7" dirty="0" err="1">
                  <a:solidFill>
                    <a:prstClr val="black"/>
                  </a:solidFill>
                  <a:latin typeface="Arial"/>
                  <a:cs typeface="Arial"/>
                </a:rPr>
                <a:t>seguridad</a:t>
              </a:r>
              <a:endParaRPr sz="2133" dirty="0">
                <a:solidFill>
                  <a:prstClr val="black"/>
                </a:solidFill>
                <a:latin typeface="Arial"/>
                <a:cs typeface="Arial"/>
              </a:endParaRPr>
            </a:p>
          </p:txBody>
        </p:sp>
      </p:grpSp>
      <p:grpSp>
        <p:nvGrpSpPr>
          <p:cNvPr id="20" name="Group 19">
            <a:extLst>
              <a:ext uri="{FF2B5EF4-FFF2-40B4-BE49-F238E27FC236}">
                <a16:creationId xmlns:a16="http://schemas.microsoft.com/office/drawing/2014/main" id="{68F8C19F-F6B7-4988-9238-0FAB37C7C642}"/>
              </a:ext>
            </a:extLst>
          </p:cNvPr>
          <p:cNvGrpSpPr/>
          <p:nvPr/>
        </p:nvGrpSpPr>
        <p:grpSpPr>
          <a:xfrm>
            <a:off x="9159766" y="4524172"/>
            <a:ext cx="2291418" cy="716280"/>
            <a:chOff x="9796645" y="4125166"/>
            <a:chExt cx="2291418" cy="716280"/>
          </a:xfrm>
        </p:grpSpPr>
        <p:sp>
          <p:nvSpPr>
            <p:cNvPr id="5" name="object 5"/>
            <p:cNvSpPr/>
            <p:nvPr/>
          </p:nvSpPr>
          <p:spPr>
            <a:xfrm>
              <a:off x="9796645" y="4125166"/>
              <a:ext cx="2291418" cy="716280"/>
            </a:xfrm>
            <a:custGeom>
              <a:avLst/>
              <a:gdLst/>
              <a:ahLst/>
              <a:cxnLst/>
              <a:rect l="l" t="t" r="r" b="b"/>
              <a:pathLst>
                <a:path w="1797050" h="537210">
                  <a:moveTo>
                    <a:pt x="268354" y="0"/>
                  </a:moveTo>
                  <a:lnTo>
                    <a:pt x="0" y="268356"/>
                  </a:lnTo>
                  <a:lnTo>
                    <a:pt x="268354" y="536713"/>
                  </a:lnTo>
                  <a:lnTo>
                    <a:pt x="268354" y="402535"/>
                  </a:lnTo>
                  <a:lnTo>
                    <a:pt x="1796515" y="402535"/>
                  </a:lnTo>
                  <a:lnTo>
                    <a:pt x="1796515" y="134178"/>
                  </a:lnTo>
                  <a:lnTo>
                    <a:pt x="268354" y="134178"/>
                  </a:lnTo>
                  <a:lnTo>
                    <a:pt x="268354" y="0"/>
                  </a:lnTo>
                  <a:close/>
                </a:path>
              </a:pathLst>
            </a:custGeom>
            <a:solidFill>
              <a:srgbClr val="FFC627"/>
            </a:solidFill>
          </p:spPr>
          <p:txBody>
            <a:bodyPr wrap="square" lIns="0" tIns="0" rIns="0" bIns="0" rtlCol="0"/>
            <a:lstStyle/>
            <a:p>
              <a:pPr defTabSz="1219170"/>
              <a:endParaRPr sz="2400">
                <a:solidFill>
                  <a:prstClr val="black"/>
                </a:solidFill>
                <a:latin typeface="Calibri"/>
              </a:endParaRPr>
            </a:p>
          </p:txBody>
        </p:sp>
        <p:sp>
          <p:nvSpPr>
            <p:cNvPr id="11" name="object 11"/>
            <p:cNvSpPr txBox="1"/>
            <p:nvPr/>
          </p:nvSpPr>
          <p:spPr>
            <a:xfrm>
              <a:off x="10586813" y="4247556"/>
              <a:ext cx="1224493" cy="345330"/>
            </a:xfrm>
            <a:prstGeom prst="rect">
              <a:avLst/>
            </a:prstGeom>
          </p:spPr>
          <p:txBody>
            <a:bodyPr vert="horz" wrap="square" lIns="0" tIns="16933" rIns="0" bIns="0" rtlCol="0">
              <a:spAutoFit/>
            </a:bodyPr>
            <a:lstStyle/>
            <a:p>
              <a:pPr marL="16933" defTabSz="1219170">
                <a:spcBef>
                  <a:spcPts val="133"/>
                </a:spcBef>
              </a:pPr>
              <a:r>
                <a:rPr lang="en-US" sz="2133" spc="7" dirty="0" err="1">
                  <a:solidFill>
                    <a:prstClr val="black"/>
                  </a:solidFill>
                  <a:latin typeface="Arial"/>
                  <a:cs typeface="Arial"/>
                </a:rPr>
                <a:t>Guantes</a:t>
              </a:r>
              <a:endParaRPr sz="2133" dirty="0">
                <a:solidFill>
                  <a:prstClr val="black"/>
                </a:solidFill>
                <a:latin typeface="Arial"/>
                <a:cs typeface="Arial"/>
              </a:endParaRPr>
            </a:p>
          </p:txBody>
        </p:sp>
      </p:grpSp>
      <p:sp>
        <p:nvSpPr>
          <p:cNvPr id="13" name="TextBox 12">
            <a:extLst>
              <a:ext uri="{FF2B5EF4-FFF2-40B4-BE49-F238E27FC236}">
                <a16:creationId xmlns:a16="http://schemas.microsoft.com/office/drawing/2014/main" id="{67FCB481-CE09-4F73-87B7-F161CCD7C375}"/>
              </a:ext>
            </a:extLst>
          </p:cNvPr>
          <p:cNvSpPr txBox="1"/>
          <p:nvPr/>
        </p:nvSpPr>
        <p:spPr>
          <a:xfrm>
            <a:off x="380694" y="3569941"/>
            <a:ext cx="4695803" cy="954107"/>
          </a:xfrm>
          <a:prstGeom prst="rect">
            <a:avLst/>
          </a:prstGeom>
          <a:noFill/>
        </p:spPr>
        <p:txBody>
          <a:bodyPr wrap="square" rtlCol="0">
            <a:spAutoFit/>
          </a:bodyPr>
          <a:lstStyle/>
          <a:p>
            <a:r>
              <a:rPr lang="es-ES" sz="2800" dirty="0"/>
              <a:t>ASU proporciona estos a los trabajadores esenciales</a:t>
            </a:r>
            <a:endParaRPr lang="en-US" sz="2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082" y="2374053"/>
            <a:ext cx="9696566" cy="837772"/>
          </a:xfrm>
          <a:prstGeom prst="rect">
            <a:avLst/>
          </a:prstGeom>
        </p:spPr>
        <p:txBody>
          <a:bodyPr vert="horz" wrap="square" lIns="0" tIns="16933" rIns="0" bIns="0" rtlCol="0">
            <a:spAutoFit/>
          </a:bodyPr>
          <a:lstStyle/>
          <a:p>
            <a:pPr marL="16933">
              <a:spcBef>
                <a:spcPts val="133"/>
              </a:spcBef>
            </a:pPr>
            <a:r>
              <a:rPr lang="es-ES" sz="5333" spc="-13" dirty="0"/>
              <a:t>Ponerse y quitarse el EPP</a:t>
            </a:r>
            <a:endParaRPr sz="5333" dirty="0"/>
          </a:p>
        </p:txBody>
      </p:sp>
      <p:pic>
        <p:nvPicPr>
          <p:cNvPr id="4" name="Picture 3" descr="A picture containing star&#10;&#10;Description automatically generated">
            <a:extLst>
              <a:ext uri="{FF2B5EF4-FFF2-40B4-BE49-F238E27FC236}">
                <a16:creationId xmlns:a16="http://schemas.microsoft.com/office/drawing/2014/main" id="{1C6B96AB-03DE-42BC-9AEF-E851941DC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222" y="3998243"/>
            <a:ext cx="2399555" cy="2402558"/>
          </a:xfrm>
          <a:prstGeom prst="rect">
            <a:avLst/>
          </a:prstGeom>
        </p:spPr>
      </p:pic>
      <p:sp>
        <p:nvSpPr>
          <p:cNvPr id="5" name="TextBox 4">
            <a:extLst>
              <a:ext uri="{FF2B5EF4-FFF2-40B4-BE49-F238E27FC236}">
                <a16:creationId xmlns:a16="http://schemas.microsoft.com/office/drawing/2014/main" id="{0CCCF868-FF5E-4B40-A475-BC8F70302BDC}"/>
              </a:ext>
            </a:extLst>
          </p:cNvPr>
          <p:cNvSpPr txBox="1"/>
          <p:nvPr/>
        </p:nvSpPr>
        <p:spPr>
          <a:xfrm>
            <a:off x="7639815" y="4931440"/>
            <a:ext cx="4291453" cy="923330"/>
          </a:xfrm>
          <a:prstGeom prst="rect">
            <a:avLst/>
          </a:prstGeom>
          <a:noFill/>
        </p:spPr>
        <p:txBody>
          <a:bodyPr wrap="square" rtlCol="0">
            <a:spAutoFit/>
          </a:bodyPr>
          <a:lstStyle/>
          <a:p>
            <a:r>
              <a:rPr lang="en-US" dirty="0"/>
              <a:t>Fuente: National Institute of Allergies and Infectious Diseases</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7218680" cy="673753"/>
          </a:xfrm>
          <a:prstGeom prst="rect">
            <a:avLst/>
          </a:prstGeom>
        </p:spPr>
        <p:txBody>
          <a:bodyPr vert="horz" wrap="square" lIns="0" tIns="16933" rIns="0" bIns="0" rtlCol="0">
            <a:spAutoFit/>
          </a:bodyPr>
          <a:lstStyle/>
          <a:p>
            <a:pPr marL="16933">
              <a:spcBef>
                <a:spcPts val="133"/>
              </a:spcBef>
            </a:pPr>
            <a:r>
              <a:rPr lang="es-ES" sz="4267" spc="-7" dirty="0"/>
              <a:t>Ponerse y quitarse el EPP</a:t>
            </a:r>
            <a:endParaRPr sz="4267" dirty="0"/>
          </a:p>
        </p:txBody>
      </p:sp>
      <p:sp>
        <p:nvSpPr>
          <p:cNvPr id="3" name="object 3"/>
          <p:cNvSpPr/>
          <p:nvPr/>
        </p:nvSpPr>
        <p:spPr>
          <a:xfrm>
            <a:off x="7725588" y="3083218"/>
            <a:ext cx="3655569" cy="1810412"/>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txBox="1"/>
          <p:nvPr/>
        </p:nvSpPr>
        <p:spPr>
          <a:xfrm>
            <a:off x="8670257" y="5155185"/>
            <a:ext cx="1514267"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CDC</a:t>
            </a:r>
            <a:endParaRPr sz="1867" dirty="0">
              <a:solidFill>
                <a:prstClr val="black"/>
              </a:solidFill>
              <a:latin typeface="Arial"/>
              <a:cs typeface="Arial"/>
            </a:endParaRPr>
          </a:p>
        </p:txBody>
      </p:sp>
      <p:sp>
        <p:nvSpPr>
          <p:cNvPr id="5" name="object 5"/>
          <p:cNvSpPr txBox="1"/>
          <p:nvPr/>
        </p:nvSpPr>
        <p:spPr>
          <a:xfrm>
            <a:off x="470749" y="1834897"/>
            <a:ext cx="6616700" cy="2789054"/>
          </a:xfrm>
          <a:prstGeom prst="rect">
            <a:avLst/>
          </a:prstGeom>
        </p:spPr>
        <p:txBody>
          <a:bodyPr vert="horz" wrap="square" lIns="0" tIns="18627" rIns="0" bIns="0" rtlCol="0">
            <a:spAutoFit/>
          </a:bodyPr>
          <a:lstStyle/>
          <a:p>
            <a:pPr marL="16933" marR="6773" defTabSz="1219170">
              <a:lnSpc>
                <a:spcPct val="112500"/>
              </a:lnSpc>
              <a:spcBef>
                <a:spcPts val="147"/>
              </a:spcBef>
            </a:pPr>
            <a:r>
              <a:rPr lang="es-ES" sz="2667" b="1" spc="-7" dirty="0">
                <a:solidFill>
                  <a:prstClr val="black"/>
                </a:solidFill>
                <a:latin typeface="Arial"/>
                <a:cs typeface="Arial"/>
              </a:rPr>
              <a:t>Ponerse y quitarse </a:t>
            </a:r>
            <a:r>
              <a:rPr lang="es-ES" sz="2667" spc="-7" dirty="0">
                <a:solidFill>
                  <a:prstClr val="black"/>
                </a:solidFill>
                <a:latin typeface="Arial"/>
                <a:cs typeface="Arial"/>
              </a:rPr>
              <a:t>es la práctica de ponerse y quitarse el equipo de protección personal.</a:t>
            </a:r>
          </a:p>
          <a:p>
            <a:pPr marL="16933" marR="6773" defTabSz="1219170">
              <a:lnSpc>
                <a:spcPct val="112500"/>
              </a:lnSpc>
              <a:spcBef>
                <a:spcPts val="147"/>
              </a:spcBef>
            </a:pPr>
            <a:endParaRPr lang="es-ES" sz="2667" b="1" spc="-7" dirty="0">
              <a:solidFill>
                <a:prstClr val="black"/>
              </a:solidFill>
              <a:latin typeface="Arial"/>
              <a:cs typeface="Arial"/>
            </a:endParaRPr>
          </a:p>
          <a:p>
            <a:pPr marL="16933" marR="6773" defTabSz="1219170">
              <a:lnSpc>
                <a:spcPct val="112500"/>
              </a:lnSpc>
              <a:spcBef>
                <a:spcPts val="147"/>
              </a:spcBef>
            </a:pPr>
            <a:r>
              <a:rPr lang="es-ES" sz="2667" b="1" spc="-7" dirty="0">
                <a:solidFill>
                  <a:prstClr val="black"/>
                </a:solidFill>
                <a:latin typeface="Arial"/>
                <a:cs typeface="Arial"/>
              </a:rPr>
              <a:t>Ponerse </a:t>
            </a:r>
            <a:r>
              <a:rPr lang="es-ES" sz="2667" spc="-7" dirty="0">
                <a:solidFill>
                  <a:prstClr val="black"/>
                </a:solidFill>
                <a:latin typeface="Arial"/>
                <a:cs typeface="Arial"/>
              </a:rPr>
              <a:t>se refiere a ponerse equipo de protección personal.</a:t>
            </a:r>
            <a:endParaRPr sz="2667" dirty="0">
              <a:solidFill>
                <a:prstClr val="black"/>
              </a:solidFill>
              <a:latin typeface="Arial"/>
              <a:cs typeface="Arial"/>
            </a:endParaRPr>
          </a:p>
        </p:txBody>
      </p:sp>
      <p:sp>
        <p:nvSpPr>
          <p:cNvPr id="6" name="object 6"/>
          <p:cNvSpPr txBox="1"/>
          <p:nvPr/>
        </p:nvSpPr>
        <p:spPr>
          <a:xfrm>
            <a:off x="470748" y="4935727"/>
            <a:ext cx="5428827" cy="935298"/>
          </a:xfrm>
          <a:prstGeom prst="rect">
            <a:avLst/>
          </a:prstGeom>
        </p:spPr>
        <p:txBody>
          <a:bodyPr vert="horz" wrap="square" lIns="0" tIns="16933" rIns="0" bIns="0" rtlCol="0">
            <a:spAutoFit/>
          </a:bodyPr>
          <a:lstStyle/>
          <a:p>
            <a:pPr marL="16933" marR="6773" defTabSz="1219170">
              <a:lnSpc>
                <a:spcPct val="117000"/>
              </a:lnSpc>
              <a:spcBef>
                <a:spcPts val="133"/>
              </a:spcBef>
            </a:pPr>
            <a:r>
              <a:rPr lang="es-ES" sz="2667" b="1" spc="-7" dirty="0">
                <a:solidFill>
                  <a:prstClr val="black"/>
                </a:solidFill>
                <a:latin typeface="Arial"/>
                <a:cs typeface="Arial"/>
              </a:rPr>
              <a:t>Quitarse </a:t>
            </a:r>
            <a:r>
              <a:rPr lang="es-ES" sz="2667" spc="-7" dirty="0">
                <a:solidFill>
                  <a:prstClr val="black"/>
                </a:solidFill>
                <a:latin typeface="Arial"/>
                <a:cs typeface="Arial"/>
              </a:rPr>
              <a:t>se refiere a quitar el equipo de protección personal.</a:t>
            </a:r>
            <a:endParaRPr sz="2667" dirty="0">
              <a:solidFill>
                <a:prstClr val="black"/>
              </a:solidFill>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9238287" cy="673753"/>
          </a:xfrm>
          <a:prstGeom prst="rect">
            <a:avLst/>
          </a:prstGeom>
        </p:spPr>
        <p:txBody>
          <a:bodyPr vert="horz" wrap="square" lIns="0" tIns="16933" rIns="0" bIns="0" rtlCol="0">
            <a:spAutoFit/>
          </a:bodyPr>
          <a:lstStyle/>
          <a:p>
            <a:pPr marL="16933">
              <a:spcBef>
                <a:spcPts val="133"/>
              </a:spcBef>
            </a:pPr>
            <a:r>
              <a:rPr lang="en-US" sz="4267" spc="-7" dirty="0" err="1"/>
              <a:t>Ponerse</a:t>
            </a:r>
            <a:r>
              <a:rPr lang="en-US" sz="4267" spc="-7" dirty="0"/>
              <a:t> una </a:t>
            </a:r>
            <a:r>
              <a:rPr lang="en-US" sz="4267" spc="-7" dirty="0" err="1"/>
              <a:t>mascarilla</a:t>
            </a:r>
            <a:r>
              <a:rPr lang="en-US" sz="4267" spc="-7" dirty="0"/>
              <a:t> </a:t>
            </a:r>
            <a:r>
              <a:rPr lang="en-US" sz="4267" spc="-7" dirty="0" err="1"/>
              <a:t>quirúrgica</a:t>
            </a:r>
            <a:endParaRPr sz="4267" dirty="0"/>
          </a:p>
        </p:txBody>
      </p:sp>
      <p:sp>
        <p:nvSpPr>
          <p:cNvPr id="3" name="object 3"/>
          <p:cNvSpPr/>
          <p:nvPr/>
        </p:nvSpPr>
        <p:spPr>
          <a:xfrm>
            <a:off x="9330759" y="1660955"/>
            <a:ext cx="2659117" cy="2301764"/>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p:nvPr/>
        </p:nvSpPr>
        <p:spPr>
          <a:xfrm>
            <a:off x="9330759" y="4095922"/>
            <a:ext cx="2659117" cy="2280581"/>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txBox="1"/>
          <p:nvPr/>
        </p:nvSpPr>
        <p:spPr>
          <a:xfrm>
            <a:off x="470748" y="1834897"/>
            <a:ext cx="8109373" cy="4668115"/>
          </a:xfrm>
          <a:prstGeom prst="rect">
            <a:avLst/>
          </a:prstGeom>
        </p:spPr>
        <p:txBody>
          <a:bodyPr vert="horz" wrap="square" lIns="0" tIns="16933" rIns="0" bIns="0" rtlCol="0">
            <a:spAutoFit/>
          </a:bodyPr>
          <a:lstStyle/>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Lávese las manos con agua y jabón o aplique desinfectante para manos antes de ponerse una mascarilla.</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Coloque la mascarilla en la cara con orejeras sobre las orejas.</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La mascarilla debe cubrir su nariz y boca sin espacios entre la mascarilla y su cara.</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Lávese las manos con agua y jabón o aplique desinfectante para manos.</a:t>
            </a:r>
          </a:p>
          <a:p>
            <a:pPr marL="625671" marR="342891"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Evite tocar la mascarilla mientras la usa.</a:t>
            </a:r>
            <a:endParaRPr sz="2667" dirty="0">
              <a:solidFill>
                <a:prstClr val="black"/>
              </a:solidFill>
              <a:latin typeface="Arial"/>
              <a:cs typeface="Arial"/>
            </a:endParaRPr>
          </a:p>
        </p:txBody>
      </p:sp>
      <p:sp>
        <p:nvSpPr>
          <p:cNvPr id="6" name="object 6"/>
          <p:cNvSpPr txBox="1"/>
          <p:nvPr/>
        </p:nvSpPr>
        <p:spPr>
          <a:xfrm>
            <a:off x="9978751" y="6431279"/>
            <a:ext cx="1514311"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ASU</a:t>
            </a:r>
            <a:endParaRPr sz="1867" dirty="0">
              <a:solidFill>
                <a:prstClr val="black"/>
              </a:solidFill>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6" y="465327"/>
            <a:ext cx="9742785" cy="673753"/>
          </a:xfrm>
          <a:prstGeom prst="rect">
            <a:avLst/>
          </a:prstGeom>
        </p:spPr>
        <p:txBody>
          <a:bodyPr vert="horz" wrap="square" lIns="0" tIns="16933" rIns="0" bIns="0" rtlCol="0">
            <a:spAutoFit/>
          </a:bodyPr>
          <a:lstStyle/>
          <a:p>
            <a:pPr marL="16933">
              <a:spcBef>
                <a:spcPts val="133"/>
              </a:spcBef>
            </a:pPr>
            <a:r>
              <a:rPr lang="en-US" sz="4267" spc="-7" dirty="0" err="1"/>
              <a:t>Quitarse</a:t>
            </a:r>
            <a:r>
              <a:rPr lang="en-US" sz="4267" spc="-7" dirty="0"/>
              <a:t> una </a:t>
            </a:r>
            <a:r>
              <a:rPr lang="en-US" sz="4267" spc="-7" dirty="0" err="1"/>
              <a:t>mascarilla</a:t>
            </a:r>
            <a:r>
              <a:rPr lang="en-US" sz="4267" spc="-7" dirty="0"/>
              <a:t> </a:t>
            </a:r>
            <a:r>
              <a:rPr lang="en-US" sz="4267" spc="-7" dirty="0" err="1"/>
              <a:t>quirúrgica</a:t>
            </a:r>
            <a:endParaRPr sz="4267" dirty="0"/>
          </a:p>
        </p:txBody>
      </p:sp>
      <p:sp>
        <p:nvSpPr>
          <p:cNvPr id="3" name="object 3"/>
          <p:cNvSpPr txBox="1"/>
          <p:nvPr/>
        </p:nvSpPr>
        <p:spPr>
          <a:xfrm>
            <a:off x="470746" y="1733296"/>
            <a:ext cx="11101144" cy="4699577"/>
          </a:xfrm>
          <a:prstGeom prst="rect">
            <a:avLst/>
          </a:prstGeom>
        </p:spPr>
        <p:txBody>
          <a:bodyPr vert="horz" wrap="square" lIns="0" tIns="171027" rIns="0" bIns="0" rtlCol="0">
            <a:spAutoFit/>
          </a:bodyPr>
          <a:lstStyle/>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Lávese las manos con agua y jabón o aplique desinfectante para manos.</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Use los ganchos para los oídos para quitar la mascarilla evitando tocar el frente de la mascarilla o su cara.</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Si la mascarilla está en buenas condiciones y no está sucia, puede reutilizarla.</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Coloque cuidadosamente la mascarilla en una bolsa Ziploc limpia, etiquetada con el nombre del usuario. Evita comprimir la mascarilla. No sellar la bolsa.</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Lávese las manos con agua y jabón o aplique desinfectante para manos.</a:t>
            </a:r>
          </a:p>
          <a:p>
            <a:pPr marL="626518" indent="-609585" defTabSz="1219170">
              <a:spcBef>
                <a:spcPts val="1347"/>
              </a:spcBef>
              <a:buFontTx/>
              <a:buAutoNum type="arabicPeriod"/>
              <a:tabLst>
                <a:tab pos="625671" algn="l"/>
                <a:tab pos="626518" algn="l"/>
              </a:tabLst>
            </a:pPr>
            <a:r>
              <a:rPr lang="es-ES" sz="2400" spc="-7" dirty="0">
                <a:solidFill>
                  <a:prstClr val="black"/>
                </a:solidFill>
                <a:latin typeface="Arial"/>
                <a:cs typeface="Arial"/>
              </a:rPr>
              <a:t>Nota: Si la mascarilla se usó durante un encuentro con otra persona que mostró signos evidentes de enfermedad, deseche la mascarilla en la basura.</a:t>
            </a:r>
            <a:endParaRPr sz="2000" dirty="0">
              <a:solidFill>
                <a:prstClr val="black"/>
              </a:solidFill>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10799074" cy="673753"/>
          </a:xfrm>
          <a:prstGeom prst="rect">
            <a:avLst/>
          </a:prstGeom>
        </p:spPr>
        <p:txBody>
          <a:bodyPr vert="horz" wrap="square" lIns="0" tIns="16933" rIns="0" bIns="0" rtlCol="0">
            <a:spAutoFit/>
          </a:bodyPr>
          <a:lstStyle/>
          <a:p>
            <a:pPr marL="16933">
              <a:spcBef>
                <a:spcPts val="133"/>
              </a:spcBef>
            </a:pPr>
            <a:r>
              <a:rPr lang="en-US" sz="4267" spc="-7" dirty="0" err="1"/>
              <a:t>Reutilizar</a:t>
            </a:r>
            <a:r>
              <a:rPr lang="en-US" sz="4267" spc="-7" dirty="0"/>
              <a:t> una </a:t>
            </a:r>
            <a:r>
              <a:rPr lang="en-US" sz="4267" spc="-7" dirty="0" err="1"/>
              <a:t>mascarilla</a:t>
            </a:r>
            <a:r>
              <a:rPr lang="en-US" sz="4267" spc="-7" dirty="0"/>
              <a:t> </a:t>
            </a:r>
            <a:r>
              <a:rPr lang="en-US" sz="4267" spc="-7" dirty="0" err="1"/>
              <a:t>quirúrgica</a:t>
            </a:r>
            <a:endParaRPr sz="4267" dirty="0"/>
          </a:p>
        </p:txBody>
      </p:sp>
      <p:sp>
        <p:nvSpPr>
          <p:cNvPr id="3" name="object 3"/>
          <p:cNvSpPr txBox="1"/>
          <p:nvPr/>
        </p:nvSpPr>
        <p:spPr>
          <a:xfrm>
            <a:off x="235372" y="1535353"/>
            <a:ext cx="11721255" cy="4840470"/>
          </a:xfrm>
          <a:prstGeom prst="rect">
            <a:avLst/>
          </a:prstGeom>
        </p:spPr>
        <p:txBody>
          <a:bodyPr vert="horz" wrap="square" lIns="0" tIns="16933" rIns="0" bIns="0" rtlCol="0">
            <a:spAutoFit/>
          </a:bodyPr>
          <a:lstStyle/>
          <a:p>
            <a:pPr marL="16933" marR="450415" defTabSz="1219170">
              <a:lnSpc>
                <a:spcPct val="112999"/>
              </a:lnSpc>
              <a:spcBef>
                <a:spcPts val="133"/>
              </a:spcBef>
            </a:pPr>
            <a:r>
              <a:rPr lang="es-ES" sz="2500" b="1" spc="-7" dirty="0">
                <a:solidFill>
                  <a:prstClr val="black"/>
                </a:solidFill>
                <a:latin typeface="Arial"/>
                <a:cs typeface="Arial"/>
              </a:rPr>
              <a:t>Si usa una máscara quirúrgica y sigue prácticas de distanciamiento social, la probabilidad de que la máscara se contamine es muy baja.</a:t>
            </a:r>
          </a:p>
          <a:p>
            <a:pPr marL="16933" marR="450415" defTabSz="1219170">
              <a:lnSpc>
                <a:spcPct val="112999"/>
              </a:lnSpc>
              <a:spcBef>
                <a:spcPts val="133"/>
              </a:spcBef>
            </a:pPr>
            <a:endParaRPr lang="es-ES" sz="2500" b="1" spc="-7" dirty="0">
              <a:solidFill>
                <a:prstClr val="black"/>
              </a:solidFill>
              <a:latin typeface="Arial"/>
              <a:cs typeface="Arial"/>
            </a:endParaRP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Lávese las manos con agua y jabón o aplique desinfectante para manos.</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Quítese la mascarilla sujetando las orejeras.</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Después de quitar la mascarilla, inspeccione visualmente la contaminación, distorsión en su forma. Deseche en la basura si está sucia, rasgada o saturada.</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Guárdela cuidadosamente en una bolsa sin sellar etiquetada con su nombre.</a:t>
            </a:r>
          </a:p>
          <a:p>
            <a:pPr marL="531283" marR="450415" indent="-514350" defTabSz="1219170">
              <a:lnSpc>
                <a:spcPct val="112999"/>
              </a:lnSpc>
              <a:spcBef>
                <a:spcPts val="133"/>
              </a:spcBef>
              <a:buFont typeface="+mj-lt"/>
              <a:buAutoNum type="arabicPeriod"/>
            </a:pPr>
            <a:r>
              <a:rPr lang="es-ES" sz="2500" spc="-7" dirty="0">
                <a:solidFill>
                  <a:prstClr val="black"/>
                </a:solidFill>
                <a:latin typeface="Arial"/>
                <a:cs typeface="Arial"/>
              </a:rPr>
              <a:t>Lávese las manos con agua y jabón o aplique desinfectante para manos.</a:t>
            </a:r>
            <a:endParaRPr sz="2500" dirty="0">
              <a:solidFill>
                <a:prstClr val="black"/>
              </a:solidFill>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989" y="1800983"/>
            <a:ext cx="11836022" cy="1970775"/>
          </a:xfrm>
          <a:prstGeom prst="rect">
            <a:avLst/>
          </a:prstGeom>
        </p:spPr>
        <p:txBody>
          <a:bodyPr vert="horz" wrap="square" lIns="0" tIns="4233" rIns="0" bIns="0" rtlCol="0">
            <a:spAutoFit/>
          </a:bodyPr>
          <a:lstStyle/>
          <a:p>
            <a:pPr marL="16933" marR="6773">
              <a:lnSpc>
                <a:spcPct val="101899"/>
              </a:lnSpc>
              <a:spcBef>
                <a:spcPts val="33"/>
              </a:spcBef>
            </a:pPr>
            <a:r>
              <a:rPr lang="es-ES" sz="4267" spc="-7" dirty="0"/>
              <a:t>Demostración de procedimientos de ponerse y quitarse mascarillas quirúrgicas y cubrebocas de tela.</a:t>
            </a:r>
            <a:endParaRPr sz="4267"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57" y="69765"/>
            <a:ext cx="11571139" cy="1330407"/>
          </a:xfrm>
          <a:prstGeom prst="rect">
            <a:avLst/>
          </a:prstGeom>
        </p:spPr>
        <p:txBody>
          <a:bodyPr vert="horz" wrap="square" lIns="0" tIns="16933" rIns="0" bIns="0" rtlCol="0">
            <a:spAutoFit/>
          </a:bodyPr>
          <a:lstStyle/>
          <a:p>
            <a:pPr marL="16933">
              <a:spcBef>
                <a:spcPts val="133"/>
              </a:spcBef>
            </a:pPr>
            <a:r>
              <a:rPr lang="es-ES" sz="4267" spc="-7" dirty="0"/>
              <a:t>Procedimientos para ponerse lentes de seguridad</a:t>
            </a:r>
            <a:endParaRPr sz="4267" dirty="0"/>
          </a:p>
        </p:txBody>
      </p:sp>
      <p:sp>
        <p:nvSpPr>
          <p:cNvPr id="3" name="object 3"/>
          <p:cNvSpPr/>
          <p:nvPr/>
        </p:nvSpPr>
        <p:spPr>
          <a:xfrm>
            <a:off x="7831107" y="1834897"/>
            <a:ext cx="3945289" cy="1760367"/>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txBox="1"/>
          <p:nvPr/>
        </p:nvSpPr>
        <p:spPr>
          <a:xfrm>
            <a:off x="9330004" y="3765886"/>
            <a:ext cx="1363133" cy="304421"/>
          </a:xfrm>
          <a:prstGeom prst="rect">
            <a:avLst/>
          </a:prstGeom>
        </p:spPr>
        <p:txBody>
          <a:bodyPr vert="horz" wrap="square" lIns="0" tIns="16933" rIns="0" bIns="0" rtlCol="0">
            <a:spAutoFit/>
          </a:bodyPr>
          <a:lstStyle/>
          <a:p>
            <a:pPr marL="16933" defTabSz="1219170">
              <a:spcBef>
                <a:spcPts val="133"/>
              </a:spcBef>
            </a:pPr>
            <a:r>
              <a:rPr lang="en-US" sz="1867" b="1" spc="-7" dirty="0" err="1">
                <a:solidFill>
                  <a:prstClr val="black"/>
                </a:solidFill>
                <a:latin typeface="Arial"/>
                <a:cs typeface="Arial"/>
              </a:rPr>
              <a:t>Foto</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ASU</a:t>
            </a:r>
            <a:endParaRPr sz="1867" dirty="0">
              <a:solidFill>
                <a:prstClr val="black"/>
              </a:solidFill>
              <a:latin typeface="Arial"/>
              <a:cs typeface="Arial"/>
            </a:endParaRPr>
          </a:p>
        </p:txBody>
      </p:sp>
      <p:sp>
        <p:nvSpPr>
          <p:cNvPr id="5" name="object 5"/>
          <p:cNvSpPr txBox="1"/>
          <p:nvPr/>
        </p:nvSpPr>
        <p:spPr>
          <a:xfrm>
            <a:off x="470748" y="1834897"/>
            <a:ext cx="6911396" cy="3252836"/>
          </a:xfrm>
          <a:prstGeom prst="rect">
            <a:avLst/>
          </a:prstGeom>
        </p:spPr>
        <p:txBody>
          <a:bodyPr vert="horz" wrap="square" lIns="0" tIns="18627" rIns="0" bIns="0" rtlCol="0">
            <a:spAutoFit/>
          </a:bodyPr>
          <a:lstStyle/>
          <a:p>
            <a:pPr marL="625671" marR="6773" indent="-609585" defTabSz="1219170">
              <a:lnSpc>
                <a:spcPct val="112500"/>
              </a:lnSpc>
              <a:spcBef>
                <a:spcPts val="147"/>
              </a:spcBef>
              <a:buFontTx/>
              <a:buAutoNum type="arabicPeriod"/>
              <a:tabLst>
                <a:tab pos="626518" algn="l"/>
              </a:tabLst>
            </a:pPr>
            <a:r>
              <a:rPr lang="es-ES" sz="2667" spc="-7" dirty="0">
                <a:solidFill>
                  <a:prstClr val="black"/>
                </a:solidFill>
                <a:latin typeface="Arial"/>
                <a:cs typeface="Arial"/>
              </a:rPr>
              <a:t>Lávese las manos con agua y jabón o aplique desinfectante para manos antes de ponerse lentes de seguridad.</a:t>
            </a:r>
          </a:p>
          <a:p>
            <a:pPr marL="625671" marR="6773" indent="-609585" defTabSz="1219170">
              <a:lnSpc>
                <a:spcPct val="112500"/>
              </a:lnSpc>
              <a:spcBef>
                <a:spcPts val="147"/>
              </a:spcBef>
              <a:buFontTx/>
              <a:buAutoNum type="arabicPeriod"/>
              <a:tabLst>
                <a:tab pos="626518" algn="l"/>
              </a:tabLst>
            </a:pPr>
            <a:endParaRPr lang="es-ES" sz="2667" spc="-7" dirty="0">
              <a:solidFill>
                <a:prstClr val="black"/>
              </a:solidFill>
              <a:latin typeface="Arial"/>
              <a:cs typeface="Arial"/>
            </a:endParaRPr>
          </a:p>
          <a:p>
            <a:pPr marL="625671" marR="6773" indent="-609585" defTabSz="1219170">
              <a:lnSpc>
                <a:spcPct val="112500"/>
              </a:lnSpc>
              <a:spcBef>
                <a:spcPts val="147"/>
              </a:spcBef>
              <a:buFontTx/>
              <a:buAutoNum type="arabicPeriod"/>
              <a:tabLst>
                <a:tab pos="626518" algn="l"/>
              </a:tabLst>
            </a:pPr>
            <a:r>
              <a:rPr lang="es-ES" sz="2667" spc="-7" dirty="0">
                <a:solidFill>
                  <a:prstClr val="black"/>
                </a:solidFill>
                <a:latin typeface="Arial"/>
                <a:cs typeface="Arial"/>
              </a:rPr>
              <a:t>Retire los lentes de seguridad del paquete o contenedor de almacenamiento.</a:t>
            </a:r>
            <a:endParaRPr sz="2667" dirty="0">
              <a:solidFill>
                <a:prstClr val="black"/>
              </a:solidFill>
              <a:latin typeface="Arial"/>
              <a:cs typeface="Arial"/>
            </a:endParaRPr>
          </a:p>
        </p:txBody>
      </p:sp>
      <p:sp>
        <p:nvSpPr>
          <p:cNvPr id="6" name="object 6"/>
          <p:cNvSpPr txBox="1"/>
          <p:nvPr/>
        </p:nvSpPr>
        <p:spPr>
          <a:xfrm>
            <a:off x="470748" y="5170235"/>
            <a:ext cx="6911396" cy="1403183"/>
          </a:xfrm>
          <a:prstGeom prst="rect">
            <a:avLst/>
          </a:prstGeom>
        </p:spPr>
        <p:txBody>
          <a:bodyPr vert="horz" wrap="square" lIns="0" tIns="27093" rIns="0" bIns="0" rtlCol="0">
            <a:spAutoFit/>
          </a:bodyPr>
          <a:lstStyle/>
          <a:p>
            <a:pPr marL="625671" marR="6773" indent="-609585" defTabSz="1219170">
              <a:lnSpc>
                <a:spcPct val="114500"/>
              </a:lnSpc>
              <a:spcBef>
                <a:spcPts val="213"/>
              </a:spcBef>
              <a:tabLst>
                <a:tab pos="625671" algn="l"/>
              </a:tabLst>
            </a:pPr>
            <a:r>
              <a:rPr sz="2667" dirty="0">
                <a:solidFill>
                  <a:prstClr val="black"/>
                </a:solidFill>
                <a:latin typeface="Arial"/>
                <a:cs typeface="Arial"/>
              </a:rPr>
              <a:t>3.	</a:t>
            </a:r>
            <a:r>
              <a:rPr lang="es-ES" sz="2667" dirty="0">
                <a:solidFill>
                  <a:prstClr val="black"/>
                </a:solidFill>
                <a:latin typeface="Arial"/>
                <a:cs typeface="Arial"/>
              </a:rPr>
              <a:t>Coloque los lentes de seguridad directamente en su cara. No coloque los lentes de seguridad sobre superficies.</a:t>
            </a:r>
            <a:endParaRPr sz="2667" dirty="0">
              <a:solidFill>
                <a:prstClr val="black"/>
              </a:solidFill>
              <a:latin typeface="Arial"/>
              <a:cs typeface="Arial"/>
            </a:endParaRPr>
          </a:p>
        </p:txBody>
      </p:sp>
      <p:pic>
        <p:nvPicPr>
          <p:cNvPr id="8" name="Picture 7" descr="A picture containing sunglasses&#10;&#10;Description automatically generated">
            <a:extLst>
              <a:ext uri="{FF2B5EF4-FFF2-40B4-BE49-F238E27FC236}">
                <a16:creationId xmlns:a16="http://schemas.microsoft.com/office/drawing/2014/main" id="{04F495A9-84DD-45C7-B1E9-D22E82B87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107" y="4240930"/>
            <a:ext cx="1690914" cy="2227943"/>
          </a:xfrm>
          <a:prstGeom prst="rect">
            <a:avLst/>
          </a:prstGeom>
        </p:spPr>
      </p:pic>
      <p:sp>
        <p:nvSpPr>
          <p:cNvPr id="9" name="TextBox 8">
            <a:extLst>
              <a:ext uri="{FF2B5EF4-FFF2-40B4-BE49-F238E27FC236}">
                <a16:creationId xmlns:a16="http://schemas.microsoft.com/office/drawing/2014/main" id="{20BBB870-45E0-49A8-88C0-5006E3A2C249}"/>
              </a:ext>
            </a:extLst>
          </p:cNvPr>
          <p:cNvSpPr txBox="1"/>
          <p:nvPr/>
        </p:nvSpPr>
        <p:spPr>
          <a:xfrm>
            <a:off x="9970984" y="5170235"/>
            <a:ext cx="1566134" cy="369332"/>
          </a:xfrm>
          <a:prstGeom prst="rect">
            <a:avLst/>
          </a:prstGeom>
          <a:noFill/>
        </p:spPr>
        <p:txBody>
          <a:bodyPr wrap="none" rtlCol="0">
            <a:spAutoFit/>
          </a:bodyPr>
          <a:lstStyle/>
          <a:p>
            <a:r>
              <a:rPr lang="en-US" dirty="0"/>
              <a:t>Imagen: NIEHS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318" y="0"/>
            <a:ext cx="9712112" cy="1330407"/>
          </a:xfrm>
          <a:prstGeom prst="rect">
            <a:avLst/>
          </a:prstGeom>
        </p:spPr>
        <p:txBody>
          <a:bodyPr vert="horz" wrap="square" lIns="0" tIns="16933" rIns="0" bIns="0" rtlCol="0">
            <a:spAutoFit/>
          </a:bodyPr>
          <a:lstStyle/>
          <a:p>
            <a:pPr marL="16933">
              <a:spcBef>
                <a:spcPts val="133"/>
              </a:spcBef>
            </a:pPr>
            <a:r>
              <a:rPr lang="es-ES" sz="4267" spc="-7" dirty="0"/>
              <a:t>Procedimientos para quitarse los lentes de seguridad</a:t>
            </a:r>
            <a:endParaRPr sz="4267" dirty="0"/>
          </a:p>
        </p:txBody>
      </p:sp>
      <p:sp>
        <p:nvSpPr>
          <p:cNvPr id="3" name="object 3"/>
          <p:cNvSpPr txBox="1"/>
          <p:nvPr/>
        </p:nvSpPr>
        <p:spPr>
          <a:xfrm>
            <a:off x="268318" y="1582648"/>
            <a:ext cx="11479514" cy="5157545"/>
          </a:xfrm>
          <a:prstGeom prst="rect">
            <a:avLst/>
          </a:prstGeom>
        </p:spPr>
        <p:txBody>
          <a:bodyPr vert="horz" wrap="square" lIns="0" tIns="16933" rIns="0" bIns="0" rtlCol="0">
            <a:spAutoFit/>
          </a:bodyPr>
          <a:lstStyle/>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Lávese las manos con agua y jabón o aplique desinfectante para manos. Si usa guantes, quítese los guantes antes de quitarse los lentes de seguridad.</a:t>
            </a:r>
          </a:p>
          <a:p>
            <a:pPr marL="625671" marR="329345" indent="-609585" defTabSz="1219170">
              <a:lnSpc>
                <a:spcPct val="112999"/>
              </a:lnSpc>
              <a:spcBef>
                <a:spcPts val="133"/>
              </a:spcBef>
              <a:buFontTx/>
              <a:buAutoNum type="arabicPeriod"/>
              <a:tabLst>
                <a:tab pos="625671" algn="l"/>
                <a:tab pos="626518" algn="l"/>
              </a:tabLst>
            </a:pPr>
            <a:endParaRPr lang="es-ES" sz="2667" spc="-7" dirty="0">
              <a:solidFill>
                <a:prstClr val="black"/>
              </a:solidFill>
              <a:latin typeface="Arial"/>
              <a:cs typeface="Arial"/>
            </a:endParaRPr>
          </a:p>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Quítese los lentes de seguridad. Evite tocarse los ojos y la cara.</a:t>
            </a:r>
          </a:p>
          <a:p>
            <a:pPr marL="625671" marR="329345" indent="-609585" defTabSz="1219170">
              <a:lnSpc>
                <a:spcPct val="112999"/>
              </a:lnSpc>
              <a:spcBef>
                <a:spcPts val="133"/>
              </a:spcBef>
              <a:buFontTx/>
              <a:buAutoNum type="arabicPeriod"/>
              <a:tabLst>
                <a:tab pos="625671" algn="l"/>
                <a:tab pos="626518" algn="l"/>
              </a:tabLst>
            </a:pPr>
            <a:endParaRPr lang="es-ES" sz="2667" spc="-7" dirty="0">
              <a:solidFill>
                <a:prstClr val="black"/>
              </a:solidFill>
              <a:latin typeface="Arial"/>
              <a:cs typeface="Arial"/>
            </a:endParaRPr>
          </a:p>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Limpie los lentes de seguridad con una solución de agua y jabón. Dejar secar antes de guardarlos.</a:t>
            </a:r>
          </a:p>
          <a:p>
            <a:pPr marL="625671" marR="329345" indent="-609585" defTabSz="1219170">
              <a:lnSpc>
                <a:spcPct val="112999"/>
              </a:lnSpc>
              <a:spcBef>
                <a:spcPts val="133"/>
              </a:spcBef>
              <a:buFontTx/>
              <a:buAutoNum type="arabicPeriod"/>
              <a:tabLst>
                <a:tab pos="625671" algn="l"/>
                <a:tab pos="626518" algn="l"/>
              </a:tabLst>
            </a:pPr>
            <a:endParaRPr lang="es-ES" sz="2667" spc="-7" dirty="0">
              <a:solidFill>
                <a:prstClr val="black"/>
              </a:solidFill>
              <a:latin typeface="Arial"/>
              <a:cs typeface="Arial"/>
            </a:endParaRPr>
          </a:p>
          <a:p>
            <a:pPr marL="625671" marR="329345" indent="-609585" defTabSz="1219170">
              <a:lnSpc>
                <a:spcPct val="112999"/>
              </a:lnSpc>
              <a:spcBef>
                <a:spcPts val="133"/>
              </a:spcBef>
              <a:buFontTx/>
              <a:buAutoNum type="arabicPeriod"/>
              <a:tabLst>
                <a:tab pos="625671" algn="l"/>
                <a:tab pos="626518" algn="l"/>
              </a:tabLst>
            </a:pPr>
            <a:r>
              <a:rPr lang="es-ES" sz="2667" spc="-7" dirty="0">
                <a:solidFill>
                  <a:prstClr val="black"/>
                </a:solidFill>
                <a:latin typeface="Arial"/>
                <a:cs typeface="Arial"/>
              </a:rPr>
              <a:t>Coloque los lentes de seguridad en un recipiente de plástico limpio o en una bolsa Ziploc para reutilizarlos.</a:t>
            </a:r>
            <a:endParaRPr sz="2667" dirty="0">
              <a:solidFill>
                <a:prstClr val="black"/>
              </a:solidFill>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1020" y="1591813"/>
            <a:ext cx="10589960" cy="2267630"/>
          </a:xfrm>
          <a:prstGeom prst="rect">
            <a:avLst/>
          </a:prstGeom>
        </p:spPr>
        <p:txBody>
          <a:bodyPr vert="horz" wrap="square" lIns="0" tIns="96859" rIns="0" bIns="0" rtlCol="0">
            <a:spAutoFit/>
          </a:bodyPr>
          <a:lstStyle/>
          <a:p>
            <a:pPr marL="16933" marR="6773">
              <a:spcBef>
                <a:spcPts val="133"/>
              </a:spcBef>
            </a:pPr>
            <a:r>
              <a:rPr lang="es-ES" sz="4700" spc="-7" dirty="0"/>
              <a:t>Demostración de procedimientos de ponerse y quitarse los lentes de seguridad.</a:t>
            </a:r>
            <a:endParaRPr sz="4700" spc="-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69"/>
            <a:ext cx="11360799" cy="1303599"/>
          </a:xfrm>
          <a:prstGeom prst="rect">
            <a:avLst/>
          </a:prstGeom>
          <a:noFill/>
          <a:ln>
            <a:noFill/>
          </a:ln>
        </p:spPr>
        <p:txBody>
          <a:bodyPr spcFirstLastPara="1" wrap="square" lIns="121900" tIns="121900" rIns="121900" bIns="121900" anchor="t" anchorCtr="0">
            <a:noAutofit/>
          </a:bodyPr>
          <a:lstStyle/>
          <a:p>
            <a:pPr>
              <a:buSzPts val="700"/>
            </a:pPr>
            <a:r>
              <a:rPr lang="es-ES" altLang="en-US" dirty="0">
                <a:highlight>
                  <a:srgbClr val="FFC000"/>
                </a:highlight>
                <a:ea typeface="ＭＳ Ｐゴシック" panose="020B0600070205080204" pitchFamily="34" charset="-128"/>
              </a:rPr>
              <a:t>Responsabilidades del empleador y del trabajador</a:t>
            </a:r>
            <a:endParaRPr dirty="0"/>
          </a:p>
        </p:txBody>
      </p:sp>
      <p:sp>
        <p:nvSpPr>
          <p:cNvPr id="185" name="Google Shape;185;p46"/>
          <p:cNvSpPr txBox="1">
            <a:spLocks noGrp="1"/>
          </p:cNvSpPr>
          <p:nvPr>
            <p:ph type="body" idx="1"/>
          </p:nvPr>
        </p:nvSpPr>
        <p:spPr>
          <a:xfrm>
            <a:off x="341172" y="1340068"/>
            <a:ext cx="11360799" cy="5044966"/>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s-ES" sz="2200" dirty="0">
                <a:solidFill>
                  <a:schemeClr val="dk1"/>
                </a:solidFill>
              </a:rPr>
              <a:t>La Ley de Seguridad y Salud Ocupacional (OSHA) exige responsabilidades compartidas para la seguridad / salud en el lugar de trabajo por parte de empleadores y empleados</a:t>
            </a:r>
            <a:r>
              <a:rPr lang="en-US" sz="2200" dirty="0">
                <a:solidFill>
                  <a:schemeClr val="dk1"/>
                </a:solidFill>
              </a:rPr>
              <a:t>.</a:t>
            </a:r>
            <a:r>
              <a:rPr lang="en" sz="2200" dirty="0">
                <a:solidFill>
                  <a:schemeClr val="dk1"/>
                </a:solidFill>
              </a:rPr>
              <a:t> </a:t>
            </a:r>
            <a:endParaRPr sz="2200" dirty="0"/>
          </a:p>
          <a:p>
            <a:pPr indent="-457189">
              <a:spcBef>
                <a:spcPts val="2133"/>
              </a:spcBef>
              <a:buClr>
                <a:schemeClr val="dk1"/>
              </a:buClr>
              <a:buSzPts val="1800"/>
              <a:buFont typeface="Arial"/>
              <a:buChar char="●"/>
            </a:pPr>
            <a:r>
              <a:rPr lang="es-ES" sz="2200" dirty="0">
                <a:solidFill>
                  <a:schemeClr val="dk1"/>
                </a:solidFill>
              </a:rPr>
              <a:t>Los empleadores deben proporcionar un lugar de trabajo seguro y saludable libre de peligros reconocidos, incluidas las enfermedades infecciosas</a:t>
            </a:r>
            <a:r>
              <a:rPr lang="en-US" sz="2200" dirty="0">
                <a:solidFill>
                  <a:schemeClr val="dk1"/>
                </a:solidFill>
              </a:rPr>
              <a:t>. </a:t>
            </a:r>
            <a:r>
              <a:rPr lang="en" sz="2200" dirty="0">
                <a:solidFill>
                  <a:schemeClr val="dk1"/>
                </a:solidFill>
              </a:rPr>
              <a:t> </a:t>
            </a:r>
            <a:endParaRPr sz="2200" dirty="0"/>
          </a:p>
          <a:p>
            <a:pPr indent="-457189">
              <a:spcBef>
                <a:spcPts val="2133"/>
              </a:spcBef>
              <a:buClr>
                <a:schemeClr val="dk1"/>
              </a:buClr>
              <a:buSzPts val="1800"/>
              <a:buFont typeface="Arial"/>
              <a:buChar char="●"/>
            </a:pPr>
            <a:r>
              <a:rPr lang="es-ES" altLang="en-US" sz="2200" dirty="0">
                <a:ea typeface="ＭＳ Ｐゴシック" panose="020B0600070205080204" pitchFamily="34" charset="-128"/>
              </a:rPr>
              <a:t>Los trabajadores deben participar en el desarrollo e implementación de las políticas de seguridad y salud del empleador</a:t>
            </a:r>
            <a:r>
              <a:rPr lang="en-US" altLang="en-US" sz="2200" dirty="0">
                <a:ea typeface="ＭＳ Ｐゴシック" panose="020B0600070205080204" pitchFamily="34" charset="-128"/>
              </a:rPr>
              <a:t>. </a:t>
            </a:r>
            <a:endParaRPr sz="2200" dirty="0"/>
          </a:p>
          <a:p>
            <a:pPr indent="-457189">
              <a:spcBef>
                <a:spcPts val="2133"/>
              </a:spcBef>
              <a:buClr>
                <a:schemeClr val="dk1"/>
              </a:buClr>
              <a:buSzPts val="1800"/>
              <a:buFont typeface="Arial"/>
              <a:buChar char="●"/>
            </a:pPr>
            <a:r>
              <a:rPr lang="es-ES" sz="2200" dirty="0">
                <a:solidFill>
                  <a:schemeClr val="dk1"/>
                </a:solidFill>
              </a:rPr>
              <a:t>Los trabajadores tienen derecho a presentar una queja ante OSHA / ADOSH, el departamento de salud local o estatal y otras agencias gubernamentales.</a:t>
            </a:r>
            <a:r>
              <a:rPr lang="en-US" sz="2200" dirty="0">
                <a:solidFill>
                  <a:schemeClr val="dk1"/>
                </a:solidFill>
              </a:rPr>
              <a:t> </a:t>
            </a:r>
          </a:p>
          <a:p>
            <a:pPr indent="-457189">
              <a:spcBef>
                <a:spcPts val="2133"/>
              </a:spcBef>
              <a:buClr>
                <a:schemeClr val="dk1"/>
              </a:buClr>
              <a:buSzPts val="1800"/>
              <a:buFont typeface="Arial"/>
              <a:buChar char="●"/>
            </a:pPr>
            <a:r>
              <a:rPr lang="es-ES" sz="2200" dirty="0">
                <a:solidFill>
                  <a:schemeClr val="dk1"/>
                </a:solidFill>
              </a:rPr>
              <a:t>La ley prohíbe a los empleadores tomar represalias contra una persona que presenta una queja.</a:t>
            </a:r>
            <a:endParaRPr sz="2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10015832" cy="673753"/>
          </a:xfrm>
          <a:prstGeom prst="rect">
            <a:avLst/>
          </a:prstGeom>
        </p:spPr>
        <p:txBody>
          <a:bodyPr vert="horz" wrap="square" lIns="0" tIns="16933" rIns="0" bIns="0" rtlCol="0">
            <a:spAutoFit/>
          </a:bodyPr>
          <a:lstStyle/>
          <a:p>
            <a:pPr marL="16933">
              <a:spcBef>
                <a:spcPts val="133"/>
              </a:spcBef>
            </a:pPr>
            <a:r>
              <a:rPr lang="en-US" sz="4267" spc="-7" dirty="0" err="1"/>
              <a:t>Procedimientos</a:t>
            </a:r>
            <a:r>
              <a:rPr lang="en-US" sz="4267" spc="-7" dirty="0"/>
              <a:t> para </a:t>
            </a:r>
            <a:r>
              <a:rPr lang="en-US" sz="4267" spc="-7" dirty="0" err="1"/>
              <a:t>ponerse</a:t>
            </a:r>
            <a:r>
              <a:rPr lang="en-US" sz="4267" spc="-7" dirty="0"/>
              <a:t> </a:t>
            </a:r>
            <a:r>
              <a:rPr lang="en-US" sz="4267" spc="-7" dirty="0" err="1"/>
              <a:t>guantes</a:t>
            </a:r>
            <a:endParaRPr sz="4267" dirty="0"/>
          </a:p>
        </p:txBody>
      </p:sp>
      <p:sp>
        <p:nvSpPr>
          <p:cNvPr id="3" name="object 3"/>
          <p:cNvSpPr/>
          <p:nvPr/>
        </p:nvSpPr>
        <p:spPr>
          <a:xfrm>
            <a:off x="7933269" y="2059605"/>
            <a:ext cx="3799435" cy="3570963"/>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txBox="1"/>
          <p:nvPr/>
        </p:nvSpPr>
        <p:spPr>
          <a:xfrm>
            <a:off x="9173266" y="5736337"/>
            <a:ext cx="1594582"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ASU</a:t>
            </a:r>
            <a:endParaRPr sz="1867" dirty="0">
              <a:solidFill>
                <a:prstClr val="black"/>
              </a:solidFill>
              <a:latin typeface="Arial"/>
              <a:cs typeface="Arial"/>
            </a:endParaRPr>
          </a:p>
        </p:txBody>
      </p:sp>
      <p:sp>
        <p:nvSpPr>
          <p:cNvPr id="5" name="object 5"/>
          <p:cNvSpPr txBox="1"/>
          <p:nvPr/>
        </p:nvSpPr>
        <p:spPr>
          <a:xfrm>
            <a:off x="470747" y="1834897"/>
            <a:ext cx="7207059" cy="4650675"/>
          </a:xfrm>
          <a:prstGeom prst="rect">
            <a:avLst/>
          </a:prstGeom>
        </p:spPr>
        <p:txBody>
          <a:bodyPr vert="horz" wrap="square" lIns="0" tIns="16933" rIns="0" bIns="0" rtlCol="0">
            <a:spAutoFit/>
          </a:bodyPr>
          <a:lstStyle/>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Lávese las manos con agua y jabón o aplique desinfectante para manos antes de ponerse guantes.</a:t>
            </a:r>
          </a:p>
          <a:p>
            <a:pPr marL="625671" marR="60112" indent="-609585" defTabSz="1219170">
              <a:lnSpc>
                <a:spcPct val="112999"/>
              </a:lnSpc>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Seleccione guantes de tamaño adecuado.</a:t>
            </a:r>
          </a:p>
          <a:p>
            <a:pPr marL="625671" marR="60112" indent="-609585" defTabSz="1219170">
              <a:lnSpc>
                <a:spcPct val="112999"/>
              </a:lnSpc>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Póngase un guante por mano.</a:t>
            </a:r>
          </a:p>
          <a:p>
            <a:pPr marL="625671" marR="60112" indent="-609585" defTabSz="1219170">
              <a:lnSpc>
                <a:spcPct val="112999"/>
              </a:lnSpc>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5671" marR="60112" indent="-609585" defTabSz="1219170">
              <a:lnSpc>
                <a:spcPct val="112999"/>
              </a:lnSpc>
              <a:spcBef>
                <a:spcPts val="133"/>
              </a:spcBef>
              <a:buFontTx/>
              <a:buAutoNum type="arabicPeriod"/>
              <a:tabLst>
                <a:tab pos="625671" algn="l"/>
                <a:tab pos="626518" algn="l"/>
              </a:tabLst>
            </a:pPr>
            <a:r>
              <a:rPr lang="es-ES" sz="2400" spc="-7" dirty="0">
                <a:solidFill>
                  <a:prstClr val="black"/>
                </a:solidFill>
                <a:latin typeface="Arial"/>
                <a:cs typeface="Arial"/>
              </a:rPr>
              <a:t>Inspeccione los guantes en busca de roturas o agujeros y reemplácelos si se detectan defectos.</a:t>
            </a:r>
            <a:endParaRPr sz="2400" dirty="0">
              <a:solidFill>
                <a:prstClr val="black"/>
              </a:solidFill>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10940964" cy="673753"/>
          </a:xfrm>
          <a:prstGeom prst="rect">
            <a:avLst/>
          </a:prstGeom>
        </p:spPr>
        <p:txBody>
          <a:bodyPr vert="horz" wrap="square" lIns="0" tIns="16933" rIns="0" bIns="0" rtlCol="0">
            <a:spAutoFit/>
          </a:bodyPr>
          <a:lstStyle/>
          <a:p>
            <a:pPr marL="16933">
              <a:spcBef>
                <a:spcPts val="133"/>
              </a:spcBef>
            </a:pPr>
            <a:r>
              <a:rPr lang="es-ES" sz="4267" spc="-7" dirty="0"/>
              <a:t>Procedimientos para quitarse los guantes</a:t>
            </a:r>
            <a:endParaRPr sz="4267" dirty="0"/>
          </a:p>
        </p:txBody>
      </p:sp>
      <p:sp>
        <p:nvSpPr>
          <p:cNvPr id="3" name="object 3"/>
          <p:cNvSpPr/>
          <p:nvPr/>
        </p:nvSpPr>
        <p:spPr>
          <a:xfrm>
            <a:off x="9493768" y="1683000"/>
            <a:ext cx="1312289" cy="1658793"/>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4" name="object 4"/>
          <p:cNvSpPr/>
          <p:nvPr/>
        </p:nvSpPr>
        <p:spPr>
          <a:xfrm>
            <a:off x="10544888" y="3021079"/>
            <a:ext cx="1471307" cy="1988200"/>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p:nvPr/>
        </p:nvSpPr>
        <p:spPr>
          <a:xfrm>
            <a:off x="9404844" y="4436839"/>
            <a:ext cx="1140045" cy="1641667"/>
          </a:xfrm>
          <a:prstGeom prst="rect">
            <a:avLst/>
          </a:prstGeom>
          <a:blipFill>
            <a:blip r:embed="rId5"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6" name="object 6"/>
          <p:cNvSpPr txBox="1"/>
          <p:nvPr/>
        </p:nvSpPr>
        <p:spPr>
          <a:xfrm>
            <a:off x="470746" y="1887728"/>
            <a:ext cx="8638540" cy="4946653"/>
          </a:xfrm>
          <a:prstGeom prst="rect">
            <a:avLst/>
          </a:prstGeom>
        </p:spPr>
        <p:txBody>
          <a:bodyPr vert="horz" wrap="square" lIns="0" tIns="16933" rIns="0" bIns="0" rtlCol="0">
            <a:spAutoFit/>
          </a:bodyPr>
          <a:lstStyle/>
          <a:p>
            <a:pPr marL="626518" indent="-609585" defTabSz="1219170">
              <a:spcBef>
                <a:spcPts val="133"/>
              </a:spcBef>
              <a:buFontTx/>
              <a:buAutoNum type="arabicPeriod"/>
              <a:tabLst>
                <a:tab pos="625671" algn="l"/>
                <a:tab pos="626518" algn="l"/>
              </a:tabLst>
            </a:pPr>
            <a:r>
              <a:rPr lang="es-ES" sz="2400" spc="-7" dirty="0">
                <a:solidFill>
                  <a:prstClr val="black"/>
                </a:solidFill>
                <a:latin typeface="Arial"/>
                <a:cs typeface="Arial"/>
              </a:rPr>
              <a:t>Sujete el borde exterior cerca de su muñeca.</a:t>
            </a:r>
          </a:p>
          <a:p>
            <a:pPr marL="626518" indent="-609585" defTabSz="1219170">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400" spc="-7" dirty="0">
                <a:solidFill>
                  <a:prstClr val="black"/>
                </a:solidFill>
                <a:latin typeface="Arial"/>
                <a:cs typeface="Arial"/>
              </a:rPr>
              <a:t>Despega tu mano, girando el guante al revés.</a:t>
            </a:r>
          </a:p>
          <a:p>
            <a:pPr marL="626518" indent="-609585" defTabSz="1219170">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400" spc="-7" dirty="0">
                <a:solidFill>
                  <a:prstClr val="black"/>
                </a:solidFill>
                <a:latin typeface="Arial"/>
                <a:cs typeface="Arial"/>
              </a:rPr>
              <a:t>Sostener en la mano enguantada opuesta.</a:t>
            </a:r>
          </a:p>
          <a:p>
            <a:pPr marL="626518" indent="-609585" defTabSz="1219170">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400" spc="-7" dirty="0">
                <a:solidFill>
                  <a:prstClr val="black"/>
                </a:solidFill>
                <a:latin typeface="Arial"/>
                <a:cs typeface="Arial"/>
              </a:rPr>
              <a:t>Deslice el dedo sin guantes debajo de la muñeca del guante restante.</a:t>
            </a:r>
          </a:p>
          <a:p>
            <a:pPr marL="626518" indent="-609585" defTabSz="1219170">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400" spc="-7" dirty="0">
                <a:solidFill>
                  <a:prstClr val="black"/>
                </a:solidFill>
                <a:latin typeface="Arial"/>
                <a:cs typeface="Arial"/>
              </a:rPr>
              <a:t>Despegar desde el interior, creando una bolsa para ambos guantes.</a:t>
            </a:r>
          </a:p>
          <a:p>
            <a:pPr marL="626518" indent="-609585" defTabSz="1219170">
              <a:spcBef>
                <a:spcPts val="133"/>
              </a:spcBef>
              <a:buFontTx/>
              <a:buAutoNum type="arabicPeriod"/>
              <a:tabLst>
                <a:tab pos="625671" algn="l"/>
                <a:tab pos="626518" algn="l"/>
              </a:tabLst>
            </a:pPr>
            <a:endParaRPr lang="es-ES" sz="2400" spc="-7" dirty="0">
              <a:solidFill>
                <a:prstClr val="black"/>
              </a:solidFill>
              <a:latin typeface="Arial"/>
              <a:cs typeface="Arial"/>
            </a:endParaRPr>
          </a:p>
          <a:p>
            <a:pPr marL="626518" indent="-609585" defTabSz="1219170">
              <a:spcBef>
                <a:spcPts val="133"/>
              </a:spcBef>
              <a:buFontTx/>
              <a:buAutoNum type="arabicPeriod"/>
              <a:tabLst>
                <a:tab pos="625671" algn="l"/>
                <a:tab pos="626518" algn="l"/>
              </a:tabLst>
            </a:pPr>
            <a:r>
              <a:rPr lang="es-ES" sz="2400" spc="-7" dirty="0">
                <a:solidFill>
                  <a:prstClr val="black"/>
                </a:solidFill>
                <a:latin typeface="Arial"/>
                <a:cs typeface="Arial"/>
              </a:rPr>
              <a:t>Deseche los guantes en la basura.</a:t>
            </a:r>
            <a:endParaRPr sz="2400" dirty="0">
              <a:solidFill>
                <a:prstClr val="black"/>
              </a:solidFill>
              <a:latin typeface="Arial"/>
              <a:cs typeface="Arial"/>
            </a:endParaRPr>
          </a:p>
        </p:txBody>
      </p:sp>
      <p:sp>
        <p:nvSpPr>
          <p:cNvPr id="7" name="object 7"/>
          <p:cNvSpPr txBox="1"/>
          <p:nvPr/>
        </p:nvSpPr>
        <p:spPr>
          <a:xfrm>
            <a:off x="9947745" y="6309361"/>
            <a:ext cx="1513786" cy="304421"/>
          </a:xfrm>
          <a:prstGeom prst="rect">
            <a:avLst/>
          </a:prstGeom>
        </p:spPr>
        <p:txBody>
          <a:bodyPr vert="horz" wrap="square" lIns="0" tIns="16933" rIns="0" bIns="0" rtlCol="0">
            <a:spAutoFit/>
          </a:bodyPr>
          <a:lstStyle/>
          <a:p>
            <a:pPr marL="16933" defTabSz="1219170">
              <a:spcBef>
                <a:spcPts val="133"/>
              </a:spcBef>
            </a:pPr>
            <a:r>
              <a:rPr sz="1867" b="1" spc="-7" dirty="0">
                <a:solidFill>
                  <a:prstClr val="black"/>
                </a:solidFill>
                <a:latin typeface="Arial"/>
                <a:cs typeface="Arial"/>
              </a:rPr>
              <a:t>Image</a:t>
            </a:r>
            <a:r>
              <a:rPr lang="en-US" sz="1867" b="1" spc="-7" dirty="0">
                <a:solidFill>
                  <a:prstClr val="black"/>
                </a:solidFill>
                <a:latin typeface="Arial"/>
                <a:cs typeface="Arial"/>
              </a:rPr>
              <a:t>n</a:t>
            </a:r>
            <a:r>
              <a:rPr sz="1867" b="1" spc="-7" dirty="0">
                <a:solidFill>
                  <a:prstClr val="black"/>
                </a:solidFill>
                <a:latin typeface="Arial"/>
                <a:cs typeface="Arial"/>
              </a:rPr>
              <a:t>:</a:t>
            </a:r>
            <a:r>
              <a:rPr sz="1867" b="1" spc="-100" dirty="0">
                <a:solidFill>
                  <a:prstClr val="black"/>
                </a:solidFill>
                <a:latin typeface="Arial"/>
                <a:cs typeface="Arial"/>
              </a:rPr>
              <a:t> </a:t>
            </a:r>
            <a:r>
              <a:rPr sz="1867" b="1" dirty="0">
                <a:solidFill>
                  <a:prstClr val="black"/>
                </a:solidFill>
                <a:latin typeface="Arial"/>
                <a:cs typeface="Arial"/>
              </a:rPr>
              <a:t>CDC</a:t>
            </a:r>
            <a:endParaRPr sz="1867" dirty="0">
              <a:solidFill>
                <a:prstClr val="black"/>
              </a:solidFill>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8353" y="1700737"/>
            <a:ext cx="9755293" cy="2233090"/>
          </a:xfrm>
          <a:prstGeom prst="rect">
            <a:avLst/>
          </a:prstGeom>
        </p:spPr>
        <p:txBody>
          <a:bodyPr vert="horz" wrap="square" lIns="0" tIns="16933" rIns="0" bIns="0" rtlCol="0">
            <a:spAutoFit/>
          </a:bodyPr>
          <a:lstStyle/>
          <a:p>
            <a:pPr marL="16933" marR="6773">
              <a:spcBef>
                <a:spcPts val="133"/>
              </a:spcBef>
            </a:pPr>
            <a:r>
              <a:rPr lang="es-ES" sz="4700" spc="-7" dirty="0"/>
              <a:t>Demostración de los procedimientos de ponerse y quitarse los guantes.</a:t>
            </a:r>
            <a:endParaRPr sz="4700" spc="-7"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NI" dirty="0"/>
              <a:t>Capacitación y simulacros</a:t>
            </a:r>
          </a:p>
        </p:txBody>
      </p:sp>
      <p:sp>
        <p:nvSpPr>
          <p:cNvPr id="3" name="Content Placeholder 2"/>
          <p:cNvSpPr>
            <a:spLocks noGrp="1"/>
          </p:cNvSpPr>
          <p:nvPr>
            <p:ph idx="1"/>
          </p:nvPr>
        </p:nvSpPr>
        <p:spPr>
          <a:xfrm>
            <a:off x="762000" y="2081048"/>
            <a:ext cx="5334000" cy="4267200"/>
          </a:xfrm>
        </p:spPr>
        <p:txBody>
          <a:bodyPr/>
          <a:lstStyle/>
          <a:p>
            <a:pPr marL="344488" indent="-344488"/>
            <a:r>
              <a:rPr lang="es-NI" dirty="0"/>
              <a:t>Deben ser prácticos y frecuentes</a:t>
            </a:r>
          </a:p>
          <a:p>
            <a:pPr marL="344488" indent="-344488"/>
            <a:r>
              <a:rPr lang="es-NI" b="1" u="sng" dirty="0"/>
              <a:t>No</a:t>
            </a:r>
            <a:r>
              <a:rPr lang="es-NI" b="1" dirty="0"/>
              <a:t> </a:t>
            </a:r>
            <a:r>
              <a:rPr lang="es-NI" dirty="0"/>
              <a:t>deben basarse principalmente en la computadora o en clases</a:t>
            </a:r>
          </a:p>
          <a:p>
            <a:pPr marL="344488" indent="-344488"/>
            <a:r>
              <a:rPr lang="es-NI" dirty="0"/>
              <a:t>Deben incluir una oportunidad para simular el proceso real de ponerse y quitarse el PPE y los respiradores</a:t>
            </a:r>
          </a:p>
          <a:p>
            <a:pPr marL="354013" indent="-342900">
              <a:spcBef>
                <a:spcPts val="0"/>
              </a:spcBef>
            </a:pPr>
            <a:r>
              <a:rPr lang="es-NI" dirty="0"/>
              <a:t>Deben incluir a un observador capacitado y cubrir procedimientos de descontaminación específicos al sitio.</a:t>
            </a:r>
          </a:p>
        </p:txBody>
      </p:sp>
      <p:sp>
        <p:nvSpPr>
          <p:cNvPr id="4" name="Slide Number Placeholder 3"/>
          <p:cNvSpPr>
            <a:spLocks noGrp="1"/>
          </p:cNvSpPr>
          <p:nvPr>
            <p:ph type="sldNum" sz="quarter" idx="10"/>
          </p:nvPr>
        </p:nvSpPr>
        <p:spPr/>
        <p:txBody>
          <a:bodyPr/>
          <a:lstStyle/>
          <a:p>
            <a:pPr fontAlgn="base">
              <a:spcAft>
                <a:spcPct val="0"/>
              </a:spcAft>
              <a:defRPr/>
            </a:pPr>
            <a:fld id="{63BAD099-B316-EE4F-B71B-465B9CC7DC4E}" type="slidenum">
              <a:rPr lang="en-US">
                <a:solidFill>
                  <a:srgbClr val="000000"/>
                </a:solidFill>
                <a:latin typeface="Arial" charset="0"/>
                <a:ea typeface="ＭＳ Ｐゴシック" pitchFamily="48" charset="-128"/>
              </a:rPr>
              <a:pPr fontAlgn="base">
                <a:spcAft>
                  <a:spcPct val="0"/>
                </a:spcAft>
                <a:defRPr/>
              </a:pPr>
              <a:t>63</a:t>
            </a:fld>
            <a:r>
              <a:rPr lang="en-US" dirty="0">
                <a:solidFill>
                  <a:srgbClr val="000000"/>
                </a:solidFill>
                <a:latin typeface="Arial" charset="0"/>
                <a:ea typeface="ＭＳ Ｐゴシック" pitchFamily="48" charset="-128"/>
              </a:rPr>
              <a:t> </a:t>
            </a:r>
          </a:p>
        </p:txBody>
      </p:sp>
      <p:pic>
        <p:nvPicPr>
          <p:cNvPr id="6" name="Picture 5" descr="&#10;Imagen de proveedores de atención médica que practican el uso de EPP para el ébola con observación del instruc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0351" y="2407241"/>
            <a:ext cx="4532010" cy="3299876"/>
          </a:xfrm>
          <a:prstGeom prst="rect">
            <a:avLst/>
          </a:prstGeom>
          <a:ln>
            <a:noFill/>
          </a:ln>
        </p:spPr>
      </p:pic>
    </p:spTree>
    <p:extLst>
      <p:ext uri="{BB962C8B-B14F-4D97-AF65-F5344CB8AC3E}">
        <p14:creationId xmlns:p14="http://schemas.microsoft.com/office/powerpoint/2010/main" val="1213509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2B1C52-1098-4EA6-B21F-3833F5017525}"/>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64</a:t>
            </a:fld>
            <a:endParaRPr lang="en-US" altLang="en-US" dirty="0">
              <a:solidFill>
                <a:srgbClr val="000000"/>
              </a:solidFill>
            </a:endParaRPr>
          </a:p>
        </p:txBody>
      </p:sp>
      <p:sp>
        <p:nvSpPr>
          <p:cNvPr id="5" name="Title 1">
            <a:extLst>
              <a:ext uri="{FF2B5EF4-FFF2-40B4-BE49-F238E27FC236}">
                <a16:creationId xmlns:a16="http://schemas.microsoft.com/office/drawing/2014/main" id="{3980A97F-4864-40B0-A95E-6A5CED0197C0}"/>
              </a:ext>
            </a:extLst>
          </p:cNvPr>
          <p:cNvSpPr>
            <a:spLocks noGrp="1"/>
          </p:cNvSpPr>
          <p:nvPr>
            <p:ph type="title"/>
          </p:nvPr>
        </p:nvSpPr>
        <p:spPr>
          <a:xfrm>
            <a:off x="304800" y="1143000"/>
            <a:ext cx="11582400" cy="914400"/>
          </a:xfrm>
        </p:spPr>
        <p:txBody>
          <a:bodyPr/>
          <a:lstStyle/>
          <a:p>
            <a:r>
              <a:rPr lang="es-ES" sz="2400" dirty="0"/>
              <a:t>Orientación provisional para empleadores con trabajadores en alto riesgo</a:t>
            </a:r>
            <a:endParaRPr lang="en-US" sz="2400" dirty="0"/>
          </a:p>
        </p:txBody>
      </p:sp>
      <p:sp>
        <p:nvSpPr>
          <p:cNvPr id="6" name="Content Placeholder 2">
            <a:extLst>
              <a:ext uri="{FF2B5EF4-FFF2-40B4-BE49-F238E27FC236}">
                <a16:creationId xmlns:a16="http://schemas.microsoft.com/office/drawing/2014/main" id="{109099C8-BC9C-46ED-9AF2-922D819AF464}"/>
              </a:ext>
            </a:extLst>
          </p:cNvPr>
          <p:cNvSpPr>
            <a:spLocks noGrp="1"/>
          </p:cNvSpPr>
          <p:nvPr>
            <p:ph idx="1"/>
          </p:nvPr>
        </p:nvSpPr>
        <p:spPr>
          <a:xfrm>
            <a:off x="194440" y="2057400"/>
            <a:ext cx="11834649" cy="4419600"/>
          </a:xfrm>
        </p:spPr>
        <p:txBody>
          <a:bodyPr/>
          <a:lstStyle/>
          <a:p>
            <a:r>
              <a:rPr lang="es-ES" sz="2100" dirty="0"/>
              <a:t>Enviar a un trabajador con síntomas de COVID-19 a casa</a:t>
            </a:r>
          </a:p>
          <a:p>
            <a:r>
              <a:rPr lang="es-ES" sz="2100" dirty="0"/>
              <a:t>Ayudar con el transporte seguro del trabajador enfermo si se necesita asistencia (sin uso de transporte público)</a:t>
            </a:r>
          </a:p>
          <a:p>
            <a:r>
              <a:rPr lang="es-ES" sz="2100" dirty="0"/>
              <a:t>Notificar a los funcionarios locales de salud, el personal y los clientes de un posible caso; mantener confidencialidad</a:t>
            </a:r>
          </a:p>
          <a:p>
            <a:r>
              <a:rPr lang="es-ES" sz="2100" dirty="0"/>
              <a:t>Cerrar las áreas utilizadas por la persona enferma hasta después de la limpieza y desinfección.</a:t>
            </a:r>
          </a:p>
          <a:p>
            <a:r>
              <a:rPr lang="es-ES" sz="2100" dirty="0"/>
              <a:t>Informe a los contactos cercanos de un caso de COVID-19 diagnosticado para que se quede en casa y supervise</a:t>
            </a:r>
          </a:p>
          <a:p>
            <a:r>
              <a:rPr lang="es-ES" sz="2100" dirty="0"/>
              <a:t>Siga las pautas de los CDC para el aislamiento y la cuarentena (consulte la siguiente diapositiva)</a:t>
            </a:r>
          </a:p>
          <a:p>
            <a:r>
              <a:rPr lang="es-ES" sz="2100" dirty="0"/>
              <a:t>Los empleadores deben informar la enfermedad adquirida en el lugar de trabajo a OSHA o ADOSH cuando la persona ingresa en un hospital; y registre el incidente en el registro de OSHA 300.</a:t>
            </a:r>
            <a:endParaRPr lang="en-US" sz="2100" dirty="0"/>
          </a:p>
        </p:txBody>
      </p:sp>
    </p:spTree>
    <p:extLst>
      <p:ext uri="{BB962C8B-B14F-4D97-AF65-F5344CB8AC3E}">
        <p14:creationId xmlns:p14="http://schemas.microsoft.com/office/powerpoint/2010/main" val="3157712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D2CBAA-0F3A-4EC4-B4A8-79CD46D8688D}"/>
              </a:ext>
            </a:extLst>
          </p:cNvPr>
          <p:cNvSpPr>
            <a:spLocks noGrp="1"/>
          </p:cNvSpPr>
          <p:nvPr>
            <p:ph idx="1"/>
          </p:nvPr>
        </p:nvSpPr>
        <p:spPr/>
        <p:txBody>
          <a:bodyPr/>
          <a:lstStyle/>
          <a:p>
            <a:r>
              <a:rPr lang="es-ES" dirty="0"/>
              <a:t>Quédese en casa hasta 14 días después de la última exposición y mantenga la distancia social de los miembros del hogar.</a:t>
            </a:r>
          </a:p>
          <a:p>
            <a:r>
              <a:rPr lang="es-ES" dirty="0"/>
              <a:t>Autocontrol</a:t>
            </a:r>
          </a:p>
          <a:p>
            <a:r>
              <a:rPr lang="es-ES" dirty="0"/>
              <a:t>Si se desarrollan síntomas:</a:t>
            </a:r>
          </a:p>
          <a:p>
            <a:pPr lvl="1"/>
            <a:r>
              <a:rPr lang="es-ES" dirty="0"/>
              <a:t>Aislarte</a:t>
            </a:r>
          </a:p>
          <a:p>
            <a:pPr lvl="1"/>
            <a:r>
              <a:rPr lang="es-ES" dirty="0"/>
              <a:t>Si no hay una prueba, puede regresar al trabajo después de que hayan pasado al menos 10 días desde que aparecieron sus síntomas por primera vez y no ha tenido fiebre durante al menos 72 horas sin medicamentos y otros síntomas mejoraron</a:t>
            </a:r>
          </a:p>
          <a:p>
            <a:pPr lvl="1"/>
            <a:r>
              <a:rPr lang="es-ES" dirty="0"/>
              <a:t>Si se realizó la prueba, tuvo dos pruebas negativas seguidas, con al menos 24 horas de diferencia y ya no tiene fiebre y ha mejorado los síntomas.</a:t>
            </a:r>
          </a:p>
          <a:p>
            <a:pPr lvl="1"/>
            <a:endParaRPr lang="es-ES" dirty="0"/>
          </a:p>
          <a:p>
            <a:pPr lvl="1"/>
            <a:endParaRPr lang="es-ES" dirty="0"/>
          </a:p>
        </p:txBody>
      </p:sp>
      <p:sp>
        <p:nvSpPr>
          <p:cNvPr id="4" name="Slide Number Placeholder 3">
            <a:extLst>
              <a:ext uri="{FF2B5EF4-FFF2-40B4-BE49-F238E27FC236}">
                <a16:creationId xmlns:a16="http://schemas.microsoft.com/office/drawing/2014/main" id="{1C21C9C5-C020-4846-BEBC-528084726B33}"/>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65</a:t>
            </a:fld>
            <a:endParaRPr lang="en-US" altLang="en-US" dirty="0">
              <a:solidFill>
                <a:srgbClr val="000000"/>
              </a:solidFill>
            </a:endParaRPr>
          </a:p>
        </p:txBody>
      </p:sp>
      <p:sp>
        <p:nvSpPr>
          <p:cNvPr id="5" name="Title 1">
            <a:extLst>
              <a:ext uri="{FF2B5EF4-FFF2-40B4-BE49-F238E27FC236}">
                <a16:creationId xmlns:a16="http://schemas.microsoft.com/office/drawing/2014/main" id="{6059AF73-445B-4064-BDE3-F1D38492157E}"/>
              </a:ext>
            </a:extLst>
          </p:cNvPr>
          <p:cNvSpPr>
            <a:spLocks noGrp="1"/>
          </p:cNvSpPr>
          <p:nvPr>
            <p:ph type="title"/>
          </p:nvPr>
        </p:nvSpPr>
        <p:spPr>
          <a:xfrm>
            <a:off x="304800" y="1143000"/>
            <a:ext cx="11582400" cy="914400"/>
          </a:xfrm>
        </p:spPr>
        <p:txBody>
          <a:bodyPr/>
          <a:lstStyle/>
          <a:p>
            <a:r>
              <a:rPr lang="es-ES" dirty="0"/>
              <a:t>Guía de los CDC para trabajadores expuestos al sospechoso CV-19</a:t>
            </a:r>
            <a:endParaRPr lang="en-US" dirty="0"/>
          </a:p>
        </p:txBody>
      </p:sp>
      <p:pic>
        <p:nvPicPr>
          <p:cNvPr id="7" name="Content Placeholder 6" descr="A close up of a sign&#10;&#10;Description automatically generated">
            <a:extLst>
              <a:ext uri="{FF2B5EF4-FFF2-40B4-BE49-F238E27FC236}">
                <a16:creationId xmlns:a16="http://schemas.microsoft.com/office/drawing/2014/main" id="{34CA37D4-4CCC-4CC8-8904-33C64EA3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197429" y="5638799"/>
            <a:ext cx="1625600" cy="9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686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B61C3-E9D2-4B22-92B9-A139AA47DA57}"/>
              </a:ext>
            </a:extLst>
          </p:cNvPr>
          <p:cNvSpPr>
            <a:spLocks noGrp="1"/>
          </p:cNvSpPr>
          <p:nvPr>
            <p:ph idx="1"/>
          </p:nvPr>
        </p:nvSpPr>
        <p:spPr>
          <a:xfrm>
            <a:off x="304801" y="2057400"/>
            <a:ext cx="8382000" cy="2861441"/>
          </a:xfrm>
        </p:spPr>
        <p:txBody>
          <a:bodyPr/>
          <a:lstStyle/>
          <a:p>
            <a:r>
              <a:rPr lang="es-MX" dirty="0"/>
              <a:t>Cerrar las áreas utilizadas por la persona enferma.</a:t>
            </a:r>
          </a:p>
          <a:p>
            <a:r>
              <a:rPr lang="es-MX" dirty="0"/>
              <a:t>Implementar una </a:t>
            </a:r>
            <a:r>
              <a:rPr lang="es-MX" dirty="0" err="1"/>
              <a:t>autocuarentena</a:t>
            </a:r>
            <a:r>
              <a:rPr lang="es-MX" dirty="0"/>
              <a:t> de 14 días, ofrecer información de automonitoreo y estar atento a síntomas que justifiquen ir a la sala de emergencias.</a:t>
            </a:r>
          </a:p>
          <a:p>
            <a:r>
              <a:rPr lang="es-MX" dirty="0"/>
              <a:t>Ofrecer apoyo financiero y emocional. </a:t>
            </a:r>
          </a:p>
          <a:p>
            <a:r>
              <a:rPr lang="es-MX" dirty="0"/>
              <a:t>Observar las directivas de los CDC para su localidad respecto a limpieza y desinfección </a:t>
            </a:r>
          </a:p>
          <a:p>
            <a:endParaRPr lang="en-US" dirty="0"/>
          </a:p>
        </p:txBody>
      </p:sp>
      <p:sp>
        <p:nvSpPr>
          <p:cNvPr id="4" name="Slide Number Placeholder 3">
            <a:extLst>
              <a:ext uri="{FF2B5EF4-FFF2-40B4-BE49-F238E27FC236}">
                <a16:creationId xmlns:a16="http://schemas.microsoft.com/office/drawing/2014/main" id="{5EDC7182-D90E-495B-ABE2-AC4E8923DC31}"/>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66</a:t>
            </a:fld>
            <a:endParaRPr lang="en-US" altLang="en-US" dirty="0">
              <a:solidFill>
                <a:srgbClr val="000000"/>
              </a:solidFill>
            </a:endParaRPr>
          </a:p>
        </p:txBody>
      </p:sp>
      <p:sp>
        <p:nvSpPr>
          <p:cNvPr id="5" name="Title 1">
            <a:extLst>
              <a:ext uri="{FF2B5EF4-FFF2-40B4-BE49-F238E27FC236}">
                <a16:creationId xmlns:a16="http://schemas.microsoft.com/office/drawing/2014/main" id="{D98D3052-D826-46B7-B6E1-21063F560E15}"/>
              </a:ext>
            </a:extLst>
          </p:cNvPr>
          <p:cNvSpPr>
            <a:spLocks noGrp="1"/>
          </p:cNvSpPr>
          <p:nvPr>
            <p:ph type="title"/>
          </p:nvPr>
        </p:nvSpPr>
        <p:spPr>
          <a:xfrm>
            <a:off x="304800" y="1143000"/>
            <a:ext cx="11582400" cy="914400"/>
          </a:xfrm>
        </p:spPr>
        <p:txBody>
          <a:bodyPr/>
          <a:lstStyle/>
          <a:p>
            <a:r>
              <a:rPr lang="es-MX" dirty="0"/>
              <a:t>¿Qué pasa si un trabajador da positivo?</a:t>
            </a:r>
            <a:endParaRPr lang="en-US" dirty="0"/>
          </a:p>
        </p:txBody>
      </p:sp>
      <p:pic>
        <p:nvPicPr>
          <p:cNvPr id="6" name="Picture 5" descr="A picture containing animal, table, coral, sitting&#10;&#10;Description automatically generated">
            <a:extLst>
              <a:ext uri="{FF2B5EF4-FFF2-40B4-BE49-F238E27FC236}">
                <a16:creationId xmlns:a16="http://schemas.microsoft.com/office/drawing/2014/main" id="{451811D8-F20B-4CBE-8427-3B28763F4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217424"/>
            <a:ext cx="2662723" cy="2160134"/>
          </a:xfrm>
          <a:prstGeom prst="rect">
            <a:avLst/>
          </a:prstGeom>
        </p:spPr>
      </p:pic>
      <p:sp>
        <p:nvSpPr>
          <p:cNvPr id="7" name="TextBox 6">
            <a:extLst>
              <a:ext uri="{FF2B5EF4-FFF2-40B4-BE49-F238E27FC236}">
                <a16:creationId xmlns:a16="http://schemas.microsoft.com/office/drawing/2014/main" id="{00417826-AFDC-4A82-A795-962E1EC25ABC}"/>
              </a:ext>
            </a:extLst>
          </p:cNvPr>
          <p:cNvSpPr txBox="1"/>
          <p:nvPr/>
        </p:nvSpPr>
        <p:spPr>
          <a:xfrm>
            <a:off x="8463480" y="4583567"/>
            <a:ext cx="3596239" cy="923330"/>
          </a:xfrm>
          <a:prstGeom prst="rect">
            <a:avLst/>
          </a:prstGeom>
          <a:noFill/>
        </p:spPr>
        <p:txBody>
          <a:bodyPr wrap="square" rtlCol="0">
            <a:spAutoFit/>
          </a:bodyPr>
          <a:lstStyle/>
          <a:p>
            <a:r>
              <a:rPr lang="en-US" dirty="0"/>
              <a:t>Photo: National Institute of Allergies and Infectious Diseases</a:t>
            </a:r>
          </a:p>
          <a:p>
            <a:endParaRPr lang="en-US" dirty="0"/>
          </a:p>
        </p:txBody>
      </p:sp>
      <p:sp>
        <p:nvSpPr>
          <p:cNvPr id="9" name="Rectangle 8">
            <a:extLst>
              <a:ext uri="{FF2B5EF4-FFF2-40B4-BE49-F238E27FC236}">
                <a16:creationId xmlns:a16="http://schemas.microsoft.com/office/drawing/2014/main" id="{05FBA807-EE24-4EB6-AB03-F1C22588EA29}"/>
              </a:ext>
            </a:extLst>
          </p:cNvPr>
          <p:cNvSpPr/>
          <p:nvPr/>
        </p:nvSpPr>
        <p:spPr>
          <a:xfrm>
            <a:off x="304800" y="5830669"/>
            <a:ext cx="10557641" cy="646331"/>
          </a:xfrm>
          <a:prstGeom prst="rect">
            <a:avLst/>
          </a:prstGeom>
        </p:spPr>
        <p:txBody>
          <a:bodyPr wrap="square">
            <a:spAutoFit/>
          </a:bodyPr>
          <a:lstStyle/>
          <a:p>
            <a:r>
              <a:rPr lang="en-US" dirty="0">
                <a:hlinkClick r:id="rId4"/>
              </a:rPr>
              <a:t>https://www.cdc.gov/coronavirus/2019-ncov/community/organizations/cleaning-disinfection.html</a:t>
            </a:r>
            <a:endParaRPr lang="en-US" dirty="0"/>
          </a:p>
          <a:p>
            <a:r>
              <a:rPr lang="en-US" dirty="0">
                <a:hlinkClick r:id="rId5"/>
              </a:rPr>
              <a:t>https://www.cdc.gov/coronavirus/2019-ncov/hcp/disposition-in-home-patients.html</a:t>
            </a:r>
            <a:endParaRPr lang="en-US" dirty="0"/>
          </a:p>
        </p:txBody>
      </p:sp>
    </p:spTree>
    <p:extLst>
      <p:ext uri="{BB962C8B-B14F-4D97-AF65-F5344CB8AC3E}">
        <p14:creationId xmlns:p14="http://schemas.microsoft.com/office/powerpoint/2010/main" val="29080290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C8F7-B381-413C-B2A8-5A9ECE623BEE}"/>
              </a:ext>
            </a:extLst>
          </p:cNvPr>
          <p:cNvSpPr>
            <a:spLocks noGrp="1"/>
          </p:cNvSpPr>
          <p:nvPr>
            <p:ph type="title"/>
          </p:nvPr>
        </p:nvSpPr>
        <p:spPr/>
        <p:txBody>
          <a:bodyPr/>
          <a:lstStyle/>
          <a:p>
            <a:r>
              <a:rPr lang="es-ES" sz="2800" dirty="0"/>
              <a:t>Trabajadores de infraestructura crítica que pueden haber tenido exposición a una persona con CV-19 sospechoso o confirmado</a:t>
            </a:r>
            <a:endParaRPr lang="en-US" sz="2800" dirty="0"/>
          </a:p>
        </p:txBody>
      </p:sp>
      <p:sp>
        <p:nvSpPr>
          <p:cNvPr id="4" name="Slide Number Placeholder 3">
            <a:extLst>
              <a:ext uri="{FF2B5EF4-FFF2-40B4-BE49-F238E27FC236}">
                <a16:creationId xmlns:a16="http://schemas.microsoft.com/office/drawing/2014/main" id="{E09AE52C-C1CA-44A1-B4B4-669024309DE1}"/>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67</a:t>
            </a:fld>
            <a:endParaRPr lang="en-US" altLang="en-US" dirty="0">
              <a:solidFill>
                <a:srgbClr val="000000"/>
              </a:solidFill>
            </a:endParaRPr>
          </a:p>
        </p:txBody>
      </p:sp>
      <p:sp>
        <p:nvSpPr>
          <p:cNvPr id="5" name="Content Placeholder 2">
            <a:extLst>
              <a:ext uri="{FF2B5EF4-FFF2-40B4-BE49-F238E27FC236}">
                <a16:creationId xmlns:a16="http://schemas.microsoft.com/office/drawing/2014/main" id="{83582FD7-2397-4C24-881D-6AE221776431}"/>
              </a:ext>
            </a:extLst>
          </p:cNvPr>
          <p:cNvSpPr>
            <a:spLocks noGrp="1"/>
          </p:cNvSpPr>
          <p:nvPr>
            <p:ph idx="1"/>
          </p:nvPr>
        </p:nvSpPr>
        <p:spPr>
          <a:xfrm>
            <a:off x="304800" y="2057400"/>
            <a:ext cx="11582400" cy="4419600"/>
          </a:xfrm>
        </p:spPr>
        <p:txBody>
          <a:bodyPr/>
          <a:lstStyle/>
          <a:p>
            <a:r>
              <a:rPr lang="en-US" dirty="0"/>
              <a:t>Si es </a:t>
            </a:r>
            <a:r>
              <a:rPr lang="en-US" dirty="0" err="1"/>
              <a:t>asintomático</a:t>
            </a:r>
            <a:r>
              <a:rPr lang="en-US" dirty="0"/>
              <a:t>:</a:t>
            </a:r>
          </a:p>
          <a:p>
            <a:pPr lvl="1"/>
            <a:r>
              <a:rPr lang="es-ES" dirty="0"/>
              <a:t>El trabajador puede continuar trabajando.</a:t>
            </a:r>
          </a:p>
          <a:p>
            <a:pPr lvl="1"/>
            <a:r>
              <a:rPr lang="es-ES" dirty="0" err="1"/>
              <a:t>Pre-detección</a:t>
            </a:r>
            <a:r>
              <a:rPr lang="es-ES" dirty="0"/>
              <a:t> de síntomas; autocontrol; usar una </a:t>
            </a:r>
            <a:r>
              <a:rPr lang="es-ES" dirty="0" err="1"/>
              <a:t>máscarilla</a:t>
            </a:r>
            <a:r>
              <a:rPr lang="es-ES" dirty="0"/>
              <a:t>; distancia social; limpiar y desinfectar superficies</a:t>
            </a:r>
            <a:endParaRPr lang="en-US" dirty="0"/>
          </a:p>
          <a:p>
            <a:r>
              <a:rPr lang="en-US" dirty="0"/>
              <a:t>Si es </a:t>
            </a:r>
            <a:r>
              <a:rPr lang="en-US" dirty="0" err="1"/>
              <a:t>sintomático</a:t>
            </a:r>
            <a:r>
              <a:rPr lang="en-US" dirty="0"/>
              <a:t>:</a:t>
            </a:r>
          </a:p>
          <a:p>
            <a:pPr lvl="1"/>
            <a:r>
              <a:rPr lang="es-ES" dirty="0"/>
              <a:t>Enviar al trabajador a casa para comenzar el aislamiento.</a:t>
            </a:r>
          </a:p>
          <a:p>
            <a:pPr lvl="1"/>
            <a:r>
              <a:rPr lang="es-ES" dirty="0"/>
              <a:t>Identificar e informar a todas las personas que tuvieron contacto cercano durante las 48 horas previas a los síntomas.</a:t>
            </a:r>
          </a:p>
          <a:p>
            <a:pPr lvl="1"/>
            <a:r>
              <a:rPr lang="es-ES" dirty="0"/>
              <a:t>Si se confirmó COVID-19, puede volver al trabajo después de cumplir con la estrategia basada en los síntomas o en las pruebas proporcionada por los CDC; y</a:t>
            </a:r>
          </a:p>
          <a:p>
            <a:pPr lvl="1"/>
            <a:r>
              <a:rPr lang="es-ES" dirty="0"/>
              <a:t>Siga la orientación del departamento de salud estatal y local.</a:t>
            </a:r>
            <a:endParaRPr lang="en-US" dirty="0"/>
          </a:p>
        </p:txBody>
      </p:sp>
      <p:pic>
        <p:nvPicPr>
          <p:cNvPr id="6" name="Content Placeholder 6" descr="A close up of a sign&#10;&#10;Description automatically generated">
            <a:extLst>
              <a:ext uri="{FF2B5EF4-FFF2-40B4-BE49-F238E27FC236}">
                <a16:creationId xmlns:a16="http://schemas.microsoft.com/office/drawing/2014/main" id="{5D5B92B3-4A17-4759-BA78-E57AEE682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822873" y="5918163"/>
            <a:ext cx="1343892" cy="78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389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082C49-D148-47CF-99D2-7355D4DE8467}"/>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68</a:t>
            </a:fld>
            <a:endParaRPr lang="en-US" altLang="en-US" dirty="0">
              <a:solidFill>
                <a:srgbClr val="000000"/>
              </a:solidFill>
            </a:endParaRPr>
          </a:p>
        </p:txBody>
      </p:sp>
      <p:sp>
        <p:nvSpPr>
          <p:cNvPr id="5" name="Title 1">
            <a:extLst>
              <a:ext uri="{FF2B5EF4-FFF2-40B4-BE49-F238E27FC236}">
                <a16:creationId xmlns:a16="http://schemas.microsoft.com/office/drawing/2014/main" id="{E5401C91-117A-43CE-85A5-A56F055E87DB}"/>
              </a:ext>
            </a:extLst>
          </p:cNvPr>
          <p:cNvSpPr>
            <a:spLocks noGrp="1"/>
          </p:cNvSpPr>
          <p:nvPr>
            <p:ph type="title"/>
          </p:nvPr>
        </p:nvSpPr>
        <p:spPr>
          <a:xfrm>
            <a:off x="304800" y="1143000"/>
            <a:ext cx="11582400" cy="914400"/>
          </a:xfrm>
        </p:spPr>
        <p:txBody>
          <a:bodyPr/>
          <a:lstStyle/>
          <a:p>
            <a:r>
              <a:rPr lang="es-MX" dirty="0"/>
              <a:t>Alternativa: Aplicar directiva de los CDC de aislamiento en casa en caso de exposición de trabajadores</a:t>
            </a:r>
            <a:endParaRPr lang="en-US" dirty="0"/>
          </a:p>
        </p:txBody>
      </p:sp>
      <p:sp>
        <p:nvSpPr>
          <p:cNvPr id="6" name="Content Placeholder 2">
            <a:extLst>
              <a:ext uri="{FF2B5EF4-FFF2-40B4-BE49-F238E27FC236}">
                <a16:creationId xmlns:a16="http://schemas.microsoft.com/office/drawing/2014/main" id="{5B4126CB-B34A-429F-A6F2-D8FEDEC1D22A}"/>
              </a:ext>
            </a:extLst>
          </p:cNvPr>
          <p:cNvSpPr>
            <a:spLocks noGrp="1"/>
          </p:cNvSpPr>
          <p:nvPr>
            <p:ph idx="1"/>
          </p:nvPr>
        </p:nvSpPr>
        <p:spPr>
          <a:xfrm>
            <a:off x="304800" y="2057400"/>
            <a:ext cx="11582400" cy="4419600"/>
          </a:xfrm>
        </p:spPr>
        <p:txBody>
          <a:bodyPr/>
          <a:lstStyle/>
          <a:p>
            <a:r>
              <a:rPr lang="es-MX" dirty="0"/>
              <a:t>14 días de aislamiento en casa para los trabajadores expuestos.</a:t>
            </a:r>
          </a:p>
          <a:p>
            <a:r>
              <a:rPr lang="es-MX" dirty="0"/>
              <a:t>El empleador deberá aislar las superficies y el equipo hasta que se realice una limpieza y desinfección minuciosas.</a:t>
            </a:r>
          </a:p>
          <a:p>
            <a:r>
              <a:rPr lang="es-MX" dirty="0"/>
              <a:t>Trabajar con el departamento de salud pública para rastrear contactos.</a:t>
            </a:r>
          </a:p>
          <a:p>
            <a:r>
              <a:rPr lang="es-MX" dirty="0"/>
              <a:t>Evaluar la eficacia de las medidas de prevención.</a:t>
            </a:r>
          </a:p>
          <a:p>
            <a:endParaRPr lang="en-US" dirty="0"/>
          </a:p>
        </p:txBody>
      </p:sp>
      <p:pic>
        <p:nvPicPr>
          <p:cNvPr id="7" name="Picture 6" descr="COVID-19 virus">
            <a:extLst>
              <a:ext uri="{FF2B5EF4-FFF2-40B4-BE49-F238E27FC236}">
                <a16:creationId xmlns:a16="http://schemas.microsoft.com/office/drawing/2014/main" id="{03C30C1C-5DD7-4605-ABAF-77BF25871C0F}"/>
              </a:ext>
            </a:extLst>
          </p:cNvPr>
          <p:cNvPicPr>
            <a:picLocks noChangeAspect="1"/>
          </p:cNvPicPr>
          <p:nvPr/>
        </p:nvPicPr>
        <p:blipFill rotWithShape="1">
          <a:blip r:embed="rId3">
            <a:extLst>
              <a:ext uri="{28A0092B-C50C-407E-A947-70E740481C1C}">
                <a14:useLocalDpi xmlns:a14="http://schemas.microsoft.com/office/drawing/2010/main" val="0"/>
              </a:ext>
            </a:extLst>
          </a:blip>
          <a:srcRect t="4593" b="26515"/>
          <a:stretch/>
        </p:blipFill>
        <p:spPr>
          <a:xfrm>
            <a:off x="3567040" y="4244866"/>
            <a:ext cx="5615497" cy="2286000"/>
          </a:xfrm>
          <a:prstGeom prst="rect">
            <a:avLst/>
          </a:prstGeom>
        </p:spPr>
      </p:pic>
    </p:spTree>
    <p:extLst>
      <p:ext uri="{BB962C8B-B14F-4D97-AF65-F5344CB8AC3E}">
        <p14:creationId xmlns:p14="http://schemas.microsoft.com/office/powerpoint/2010/main" val="2962831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05C1C0-7202-401E-B219-7F009E809E9F}"/>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69</a:t>
            </a:fld>
            <a:endParaRPr lang="en-US" altLang="en-US" dirty="0">
              <a:solidFill>
                <a:srgbClr val="000000"/>
              </a:solidFill>
            </a:endParaRPr>
          </a:p>
        </p:txBody>
      </p:sp>
      <p:sp>
        <p:nvSpPr>
          <p:cNvPr id="5" name="Title 1">
            <a:extLst>
              <a:ext uri="{FF2B5EF4-FFF2-40B4-BE49-F238E27FC236}">
                <a16:creationId xmlns:a16="http://schemas.microsoft.com/office/drawing/2014/main" id="{70E43928-E9B1-4D34-ACB4-EC18EE32A18E}"/>
              </a:ext>
            </a:extLst>
          </p:cNvPr>
          <p:cNvSpPr>
            <a:spLocks noGrp="1"/>
          </p:cNvSpPr>
          <p:nvPr>
            <p:ph type="title"/>
          </p:nvPr>
        </p:nvSpPr>
        <p:spPr>
          <a:xfrm>
            <a:off x="304800" y="1143000"/>
            <a:ext cx="11582400" cy="914400"/>
          </a:xfrm>
        </p:spPr>
        <p:txBody>
          <a:bodyPr/>
          <a:lstStyle/>
          <a:p>
            <a:r>
              <a:rPr lang="es-ES" dirty="0"/>
              <a:t>Orientación para trabajadores de la construcción de los CDC</a:t>
            </a:r>
            <a:endParaRPr lang="en-US" dirty="0"/>
          </a:p>
        </p:txBody>
      </p:sp>
      <p:sp>
        <p:nvSpPr>
          <p:cNvPr id="6" name="Content Placeholder 2">
            <a:extLst>
              <a:ext uri="{FF2B5EF4-FFF2-40B4-BE49-F238E27FC236}">
                <a16:creationId xmlns:a16="http://schemas.microsoft.com/office/drawing/2014/main" id="{35C973EC-F7A2-4F46-A22C-2BD3C24987AD}"/>
              </a:ext>
            </a:extLst>
          </p:cNvPr>
          <p:cNvSpPr>
            <a:spLocks noGrp="1"/>
          </p:cNvSpPr>
          <p:nvPr>
            <p:ph idx="1"/>
          </p:nvPr>
        </p:nvSpPr>
        <p:spPr>
          <a:xfrm>
            <a:off x="278968" y="2286000"/>
            <a:ext cx="11582400" cy="4419600"/>
          </a:xfrm>
        </p:spPr>
        <p:txBody>
          <a:bodyPr/>
          <a:lstStyle/>
          <a:p>
            <a:r>
              <a:rPr lang="es-ES" sz="2000" dirty="0"/>
              <a:t>Mantenga al menos 6 pies de distancia en todo momento de los demás.</a:t>
            </a:r>
          </a:p>
          <a:p>
            <a:r>
              <a:rPr lang="es-ES" sz="2000" dirty="0"/>
              <a:t>Use cubiertas de tela para la cara</a:t>
            </a:r>
          </a:p>
          <a:p>
            <a:r>
              <a:rPr lang="es-ES" sz="2000" dirty="0"/>
              <a:t>Limite el uso compartido de herramientas; desinfectar entre usos compartidos</a:t>
            </a:r>
          </a:p>
          <a:p>
            <a:r>
              <a:rPr lang="es-ES" sz="2000" dirty="0"/>
              <a:t>Los empleadores deben proporcionar lavado de manos / higiene de manos para los trabajadores</a:t>
            </a:r>
          </a:p>
          <a:p>
            <a:r>
              <a:rPr lang="es-ES" sz="2000" dirty="0"/>
              <a:t>Los empleadores deben implementar políticas específicas para proteger a las personas con mayor riesgo de enfermedades graves.</a:t>
            </a:r>
          </a:p>
          <a:p>
            <a:r>
              <a:rPr lang="es-ES" sz="2000" dirty="0"/>
              <a:t>Capacitar a los empleados sobre los procedimientos COVID-19 (29 CFR 1926 </a:t>
            </a:r>
            <a:r>
              <a:rPr lang="es-ES" sz="2000" dirty="0" err="1"/>
              <a:t>Subparte</a:t>
            </a:r>
            <a:r>
              <a:rPr lang="es-ES" sz="2000" dirty="0"/>
              <a:t> E)</a:t>
            </a:r>
          </a:p>
          <a:p>
            <a:r>
              <a:rPr lang="es-ES" sz="2000" dirty="0"/>
              <a:t>Siga los pasos de los CDC para exposiciones a COVID-19 y trabajadores sintomáticos</a:t>
            </a:r>
          </a:p>
          <a:p>
            <a:r>
              <a:rPr lang="es-ES" sz="2000" dirty="0"/>
              <a:t>Consulte al departamento de salud local si un trabajador desarrolla síntomas de COVID-19</a:t>
            </a:r>
          </a:p>
          <a:p>
            <a:r>
              <a:rPr lang="es-ES" sz="2000" dirty="0"/>
              <a:t>Informe la enfermedad adquirida en el lugar de trabajo según lo requerido por OSHA / ADOSH</a:t>
            </a:r>
            <a:endParaRPr lang="en-US" sz="2000" dirty="0"/>
          </a:p>
        </p:txBody>
      </p:sp>
      <p:pic>
        <p:nvPicPr>
          <p:cNvPr id="7" name="Content Placeholder 6" descr="A close up of a sign&#10;&#10;Description automatically generated">
            <a:extLst>
              <a:ext uri="{FF2B5EF4-FFF2-40B4-BE49-F238E27FC236}">
                <a16:creationId xmlns:a16="http://schemas.microsoft.com/office/drawing/2014/main" id="{ECAF8D39-4728-4194-AC7D-CFC0A9215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127672" y="5973852"/>
            <a:ext cx="1248849" cy="73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Online Media 5" title="New Jersey Portable Sink Dual Handwash Station">
            <a:hlinkClick r:id="" action="ppaction://media"/>
            <a:extLst>
              <a:ext uri="{FF2B5EF4-FFF2-40B4-BE49-F238E27FC236}">
                <a16:creationId xmlns:a16="http://schemas.microsoft.com/office/drawing/2014/main" id="{04560F3B-BFC2-4475-A951-CAB5378FF548}"/>
              </a:ext>
            </a:extLst>
          </p:cNvPr>
          <p:cNvPicPr>
            <a:picLocks noRot="1" noChangeAspect="1"/>
          </p:cNvPicPr>
          <p:nvPr>
            <a:videoFile r:link="rId1"/>
          </p:nvPr>
        </p:nvPicPr>
        <p:blipFill>
          <a:blip r:embed="rId5"/>
          <a:stretch>
            <a:fillRect/>
          </a:stretch>
        </p:blipFill>
        <p:spPr>
          <a:xfrm>
            <a:off x="9500935" y="1936582"/>
            <a:ext cx="2218544" cy="1247931"/>
          </a:xfrm>
          <a:prstGeom prst="rect">
            <a:avLst/>
          </a:prstGeom>
        </p:spPr>
      </p:pic>
    </p:spTree>
    <p:extLst>
      <p:ext uri="{BB962C8B-B14F-4D97-AF65-F5344CB8AC3E}">
        <p14:creationId xmlns:p14="http://schemas.microsoft.com/office/powerpoint/2010/main" val="6726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1BBC7A8-7CBB-41FD-82AC-BB350FC6D31F}"/>
              </a:ext>
            </a:extLst>
          </p:cNvPr>
          <p:cNvSpPr>
            <a:spLocks noGrp="1"/>
          </p:cNvSpPr>
          <p:nvPr>
            <p:ph type="title"/>
          </p:nvPr>
        </p:nvSpPr>
        <p:spPr>
          <a:xfrm>
            <a:off x="2209800" y="2590800"/>
            <a:ext cx="7772400" cy="2209800"/>
          </a:xfrm>
        </p:spPr>
        <p:txBody>
          <a:bodyPr/>
          <a:lstStyle/>
          <a:p>
            <a:r>
              <a:rPr lang="es-NI" altLang="en-US" sz="3600" dirty="0">
                <a:ea typeface="ＭＳ Ｐゴシック" panose="020B0600070205080204" pitchFamily="34" charset="-128"/>
              </a:rPr>
              <a:t>Módulo 1: </a:t>
            </a:r>
            <a:br>
              <a:rPr lang="es-NI" altLang="en-US" sz="3600" dirty="0">
                <a:ea typeface="ＭＳ Ｐゴシック" panose="020B0600070205080204" pitchFamily="34" charset="-128"/>
              </a:rPr>
            </a:br>
            <a:r>
              <a:rPr lang="es-NI" altLang="en-US" sz="3600" dirty="0">
                <a:ea typeface="ＭＳ Ｐゴシック" panose="020B0600070205080204" pitchFamily="34" charset="-128"/>
              </a:rPr>
              <a:t>CONCEPTOS BÁSICOS </a:t>
            </a:r>
            <a:br>
              <a:rPr lang="es-NI" altLang="en-US" sz="3600" dirty="0">
                <a:ea typeface="ＭＳ Ｐゴシック" panose="020B0600070205080204" pitchFamily="34" charset="-128"/>
              </a:rPr>
            </a:br>
            <a:r>
              <a:rPr lang="es-NI" altLang="en-US" sz="3600" dirty="0">
                <a:ea typeface="ＭＳ Ｐゴシック" panose="020B0600070205080204" pitchFamily="34" charset="-128"/>
              </a:rPr>
              <a:t>SOBRE EL COVID-19 </a:t>
            </a:r>
          </a:p>
        </p:txBody>
      </p:sp>
      <p:sp>
        <p:nvSpPr>
          <p:cNvPr id="2" name="Slide Number Placeholder 1">
            <a:extLst>
              <a:ext uri="{FF2B5EF4-FFF2-40B4-BE49-F238E27FC236}">
                <a16:creationId xmlns:a16="http://schemas.microsoft.com/office/drawing/2014/main" id="{36EAC556-1FBF-4751-B300-795AEA1C266C}"/>
              </a:ext>
            </a:extLst>
          </p:cNvPr>
          <p:cNvSpPr>
            <a:spLocks noGrp="1"/>
          </p:cNvSpPr>
          <p:nvPr>
            <p:ph type="sldNum" sz="quarter" idx="10"/>
          </p:nvPr>
        </p:nvSpPr>
        <p:spPr/>
        <p:txBody>
          <a:bodyPr/>
          <a:lstStyle/>
          <a:p>
            <a:pPr fontAlgn="base">
              <a:spcAft>
                <a:spcPct val="0"/>
              </a:spcAft>
            </a:pPr>
            <a:fld id="{0E834B45-6E73-43A0-B9C8-FCE158605DCB}" type="slidenum">
              <a:rPr lang="en-US" altLang="en-US">
                <a:solidFill>
                  <a:srgbClr val="000000"/>
                </a:solidFill>
                <a:latin typeface="Arial" charset="0"/>
                <a:ea typeface="ＭＳ Ｐゴシック" pitchFamily="48" charset="-128"/>
              </a:rPr>
              <a:pPr fontAlgn="base">
                <a:spcAft>
                  <a:spcPct val="0"/>
                </a:spcAft>
              </a:pPr>
              <a:t>7</a:t>
            </a:fld>
            <a:endParaRPr lang="en-US" altLang="en-US" dirty="0">
              <a:solidFill>
                <a:srgbClr val="000000"/>
              </a:solidFill>
              <a:latin typeface="Arial" charset="0"/>
              <a:ea typeface="ＭＳ Ｐゴシック" pitchFamily="48" charset="-128"/>
            </a:endParaRPr>
          </a:p>
        </p:txBody>
      </p:sp>
      <p:pic>
        <p:nvPicPr>
          <p:cNvPr id="27651" name="Content Placeholder 4" descr="Hombre examinando huevos">
            <a:extLst>
              <a:ext uri="{FF2B5EF4-FFF2-40B4-BE49-F238E27FC236}">
                <a16:creationId xmlns:a16="http://schemas.microsoft.com/office/drawing/2014/main" id="{690FA618-BBE5-4E0A-8A31-F809C22E8B9E}"/>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0637" r="31517"/>
          <a:stretch/>
        </p:blipFill>
        <p:spPr>
          <a:xfrm>
            <a:off x="7772400" y="1752600"/>
            <a:ext cx="2895600" cy="44196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53B7-7F9C-412D-B20D-FF8F52C68B4F}"/>
              </a:ext>
            </a:extLst>
          </p:cNvPr>
          <p:cNvSpPr>
            <a:spLocks noGrp="1"/>
          </p:cNvSpPr>
          <p:nvPr>
            <p:ph type="title"/>
          </p:nvPr>
        </p:nvSpPr>
        <p:spPr>
          <a:xfrm>
            <a:off x="304800" y="1014664"/>
            <a:ext cx="11582400" cy="914400"/>
          </a:xfrm>
        </p:spPr>
        <p:txBody>
          <a:bodyPr/>
          <a:lstStyle/>
          <a:p>
            <a:r>
              <a:rPr lang="en-US" dirty="0" err="1"/>
              <a:t>Recursos</a:t>
            </a:r>
            <a:r>
              <a:rPr lang="en-US" dirty="0"/>
              <a:t> para las </a:t>
            </a:r>
            <a:r>
              <a:rPr lang="en-US" dirty="0" err="1"/>
              <a:t>Comunidad</a:t>
            </a:r>
            <a:r>
              <a:rPr lang="en-US" dirty="0"/>
              <a:t> </a:t>
            </a:r>
            <a:r>
              <a:rPr lang="en-US" dirty="0" err="1"/>
              <a:t>Tribales</a:t>
            </a:r>
            <a:endParaRPr lang="en-US" dirty="0"/>
          </a:p>
        </p:txBody>
      </p:sp>
      <p:sp>
        <p:nvSpPr>
          <p:cNvPr id="3" name="Content Placeholder 2">
            <a:extLst>
              <a:ext uri="{FF2B5EF4-FFF2-40B4-BE49-F238E27FC236}">
                <a16:creationId xmlns:a16="http://schemas.microsoft.com/office/drawing/2014/main" id="{E01E1013-485F-48E9-A084-FEA12F38255C}"/>
              </a:ext>
            </a:extLst>
          </p:cNvPr>
          <p:cNvSpPr>
            <a:spLocks noGrp="1"/>
          </p:cNvSpPr>
          <p:nvPr>
            <p:ph idx="1"/>
          </p:nvPr>
        </p:nvSpPr>
        <p:spPr>
          <a:xfrm>
            <a:off x="304800" y="1672846"/>
            <a:ext cx="11582400" cy="4419600"/>
          </a:xfrm>
        </p:spPr>
        <p:txBody>
          <a:bodyPr/>
          <a:lstStyle/>
          <a:p>
            <a:r>
              <a:rPr lang="es-ES" sz="2200" dirty="0"/>
              <a:t>Algunas comunidades tribales pueden estar en mayor riesgo debido a las disparidades en el acceso a la atención primaria, la inseguridad alimentaria, los hogares multigeneracionales, el acceso al agua corriente, el acceso a la electricidad y más.</a:t>
            </a:r>
          </a:p>
          <a:p>
            <a:r>
              <a:rPr lang="es-ES" sz="2200" dirty="0"/>
              <a:t>Es aplicable la orientación sobre la prevención de COVID-19 en los lugares de trabajo y en el hogar publicada por agencias de salud federales, estatales y locales. Las normas de OSHA se aplican en todas las tierras tribales y son aplicadas por OSHA y no por ADOSH en Arizona.</a:t>
            </a:r>
          </a:p>
          <a:p>
            <a:r>
              <a:rPr lang="es-ES" sz="2200" dirty="0"/>
              <a:t>Se puede acceder a información sobre pandemias a nivel comunitario en el sitio web de la comunidad tribal.</a:t>
            </a:r>
          </a:p>
          <a:p>
            <a:r>
              <a:rPr lang="es-ES" sz="2200" dirty="0"/>
              <a:t>Se puede acceder a recursos adicionales para comunidades tribales publicados por los CDC en: </a:t>
            </a:r>
            <a:r>
              <a:rPr lang="es-ES" sz="2200" dirty="0">
                <a:hlinkClick r:id="rId5"/>
              </a:rPr>
              <a:t>https://www.cdc.gov/coronavirus/2019-ncov/community/tribal/index.html</a:t>
            </a:r>
            <a:endParaRPr lang="es-ES" sz="2200" dirty="0"/>
          </a:p>
          <a:p>
            <a:r>
              <a:rPr lang="es-ES" sz="2200" dirty="0"/>
              <a:t>Vídeo:</a:t>
            </a:r>
            <a:endParaRPr lang="en-US" sz="2200" dirty="0"/>
          </a:p>
        </p:txBody>
      </p:sp>
      <p:sp>
        <p:nvSpPr>
          <p:cNvPr id="4" name="Slide Number Placeholder 3">
            <a:extLst>
              <a:ext uri="{FF2B5EF4-FFF2-40B4-BE49-F238E27FC236}">
                <a16:creationId xmlns:a16="http://schemas.microsoft.com/office/drawing/2014/main" id="{D670A357-4B9D-41BC-A45B-E859F25DB0BA}"/>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70</a:t>
            </a:fld>
            <a:endParaRPr lang="en-US" altLang="en-US" dirty="0">
              <a:solidFill>
                <a:srgbClr val="000000"/>
              </a:solidFill>
            </a:endParaRPr>
          </a:p>
        </p:txBody>
      </p:sp>
      <p:pic>
        <p:nvPicPr>
          <p:cNvPr id="6" name="317070_WesStudiCOVID-PSA_30-sec">
            <a:hlinkClick r:id="" action="ppaction://media"/>
            <a:extLst>
              <a:ext uri="{FF2B5EF4-FFF2-40B4-BE49-F238E27FC236}">
                <a16:creationId xmlns:a16="http://schemas.microsoft.com/office/drawing/2014/main" id="{2DB80E19-0DAB-4EE5-8E85-D42335C5BA9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55185" y="5836228"/>
            <a:ext cx="1637915" cy="921327"/>
          </a:xfrm>
          <a:prstGeom prst="rect">
            <a:avLst/>
          </a:prstGeom>
        </p:spPr>
      </p:pic>
    </p:spTree>
    <p:extLst>
      <p:ext uri="{BB962C8B-B14F-4D97-AF65-F5344CB8AC3E}">
        <p14:creationId xmlns:p14="http://schemas.microsoft.com/office/powerpoint/2010/main" val="39042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14CD71-E052-4B63-9486-58FD1A96FD05}"/>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71</a:t>
            </a:fld>
            <a:endParaRPr lang="en-US" altLang="en-US" dirty="0">
              <a:solidFill>
                <a:srgbClr val="000000"/>
              </a:solidFill>
            </a:endParaRPr>
          </a:p>
        </p:txBody>
      </p:sp>
      <p:sp>
        <p:nvSpPr>
          <p:cNvPr id="5" name="Title 1">
            <a:extLst>
              <a:ext uri="{FF2B5EF4-FFF2-40B4-BE49-F238E27FC236}">
                <a16:creationId xmlns:a16="http://schemas.microsoft.com/office/drawing/2014/main" id="{D69C7CDA-ABFB-471C-8B02-CAD547AC160B}"/>
              </a:ext>
            </a:extLst>
          </p:cNvPr>
          <p:cNvSpPr>
            <a:spLocks noGrp="1"/>
          </p:cNvSpPr>
          <p:nvPr>
            <p:ph type="title"/>
          </p:nvPr>
        </p:nvSpPr>
        <p:spPr>
          <a:xfrm>
            <a:off x="228599" y="1143000"/>
            <a:ext cx="11257547" cy="914400"/>
          </a:xfrm>
        </p:spPr>
        <p:txBody>
          <a:bodyPr/>
          <a:lstStyle/>
          <a:p>
            <a:r>
              <a:rPr lang="es-NI" dirty="0"/>
              <a:t>Continuidad de las operaciones (COOP)</a:t>
            </a:r>
          </a:p>
        </p:txBody>
      </p:sp>
      <p:sp>
        <p:nvSpPr>
          <p:cNvPr id="6" name="Content Placeholder 2">
            <a:extLst>
              <a:ext uri="{FF2B5EF4-FFF2-40B4-BE49-F238E27FC236}">
                <a16:creationId xmlns:a16="http://schemas.microsoft.com/office/drawing/2014/main" id="{BAA13696-7E5F-4418-9D9A-2F5A3DD34D81}"/>
              </a:ext>
            </a:extLst>
          </p:cNvPr>
          <p:cNvSpPr>
            <a:spLocks noGrp="1"/>
          </p:cNvSpPr>
          <p:nvPr>
            <p:ph idx="1"/>
          </p:nvPr>
        </p:nvSpPr>
        <p:spPr>
          <a:xfrm>
            <a:off x="228600" y="2057400"/>
            <a:ext cx="7535780" cy="3204411"/>
          </a:xfrm>
        </p:spPr>
        <p:txBody>
          <a:bodyPr/>
          <a:lstStyle/>
          <a:p>
            <a:r>
              <a:rPr lang="es-NI" dirty="0"/>
              <a:t>Todos los negocios y agencias deben elaborar una estrategia dirigida a solucionar interrupciones potenciales de las operaciones para:</a:t>
            </a:r>
          </a:p>
          <a:p>
            <a:pPr lvl="1"/>
            <a:r>
              <a:rPr lang="es-NI" sz="2000" dirty="0"/>
              <a:t>mantener servicios públicos e infraestructuras vitales; </a:t>
            </a:r>
          </a:p>
          <a:p>
            <a:pPr lvl="1"/>
            <a:r>
              <a:rPr lang="es-NI" sz="2000" dirty="0"/>
              <a:t>contar con sistemas de turnos de personal con autoridad y conocimiento de funciones;</a:t>
            </a:r>
          </a:p>
          <a:p>
            <a:pPr lvl="1"/>
            <a:r>
              <a:rPr lang="es-NI" sz="2000" dirty="0"/>
              <a:t>implementar políticas que permitan a los empleados el teletrabajo; </a:t>
            </a:r>
          </a:p>
          <a:p>
            <a:pPr lvl="1"/>
            <a:r>
              <a:rPr lang="es-NI" sz="2000" dirty="0"/>
              <a:t>mantener la comunicación con empleados y clientes, incluyendo durante interrupciones de los servicios normales;</a:t>
            </a:r>
          </a:p>
          <a:p>
            <a:pPr lvl="1"/>
            <a:r>
              <a:rPr lang="es-NI" sz="2000" dirty="0"/>
              <a:t>abastecerse de suministros o procurar varios proveedores en caso de una interrupción de la cadena de suministro;</a:t>
            </a:r>
          </a:p>
          <a:p>
            <a:pPr lvl="1"/>
            <a:endParaRPr lang="en-US" sz="2000" dirty="0"/>
          </a:p>
        </p:txBody>
      </p:sp>
      <p:pic>
        <p:nvPicPr>
          <p:cNvPr id="7" name="Picture 6" descr="A picture containing building, orange, sitting, table&#10;&#10;Description automatically generated">
            <a:extLst>
              <a:ext uri="{FF2B5EF4-FFF2-40B4-BE49-F238E27FC236}">
                <a16:creationId xmlns:a16="http://schemas.microsoft.com/office/drawing/2014/main" id="{88B9CCC2-8857-4892-8B0A-8C85A090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501" y="3091930"/>
            <a:ext cx="3325723" cy="2216607"/>
          </a:xfrm>
          <a:prstGeom prst="rect">
            <a:avLst/>
          </a:prstGeom>
        </p:spPr>
      </p:pic>
    </p:spTree>
    <p:extLst>
      <p:ext uri="{BB962C8B-B14F-4D97-AF65-F5344CB8AC3E}">
        <p14:creationId xmlns:p14="http://schemas.microsoft.com/office/powerpoint/2010/main" val="1225673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4B226-9779-4390-AF81-632FB6522F44}"/>
              </a:ext>
            </a:extLst>
          </p:cNvPr>
          <p:cNvPicPr>
            <a:picLocks noChangeAspect="1"/>
          </p:cNvPicPr>
          <p:nvPr/>
        </p:nvPicPr>
        <p:blipFill>
          <a:blip r:embed="rId3"/>
          <a:stretch>
            <a:fillRect/>
          </a:stretch>
        </p:blipFill>
        <p:spPr>
          <a:xfrm>
            <a:off x="631665" y="414670"/>
            <a:ext cx="10925926" cy="6027146"/>
          </a:xfrm>
          <a:prstGeom prst="rect">
            <a:avLst/>
          </a:prstGeom>
        </p:spPr>
      </p:pic>
    </p:spTree>
    <p:extLst>
      <p:ext uri="{BB962C8B-B14F-4D97-AF65-F5344CB8AC3E}">
        <p14:creationId xmlns:p14="http://schemas.microsoft.com/office/powerpoint/2010/main" val="3302198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1B5E05-4B7F-4B05-A83C-B50A8F509514}"/>
              </a:ext>
            </a:extLst>
          </p:cNvPr>
          <p:cNvGrpSpPr/>
          <p:nvPr/>
        </p:nvGrpSpPr>
        <p:grpSpPr>
          <a:xfrm>
            <a:off x="3687679" y="176463"/>
            <a:ext cx="2967791" cy="6505074"/>
            <a:chOff x="449179" y="176463"/>
            <a:chExt cx="2967791" cy="6505074"/>
          </a:xfrm>
        </p:grpSpPr>
        <p:pic>
          <p:nvPicPr>
            <p:cNvPr id="6" name="Picture 5">
              <a:extLst>
                <a:ext uri="{FF2B5EF4-FFF2-40B4-BE49-F238E27FC236}">
                  <a16:creationId xmlns:a16="http://schemas.microsoft.com/office/drawing/2014/main" id="{72C14BFD-05A9-4FD9-AF19-0C754CABB802}"/>
                </a:ext>
              </a:extLst>
            </p:cNvPr>
            <p:cNvPicPr>
              <a:picLocks noChangeAspect="1"/>
            </p:cNvPicPr>
            <p:nvPr/>
          </p:nvPicPr>
          <p:blipFill rotWithShape="1">
            <a:blip r:embed="rId3"/>
            <a:srcRect l="51842" t="12164" r="17500" b="43626"/>
            <a:stretch/>
          </p:blipFill>
          <p:spPr>
            <a:xfrm>
              <a:off x="449179" y="176463"/>
              <a:ext cx="2967791" cy="2407349"/>
            </a:xfrm>
            <a:prstGeom prst="rect">
              <a:avLst/>
            </a:prstGeom>
          </p:spPr>
        </p:pic>
        <p:pic>
          <p:nvPicPr>
            <p:cNvPr id="7" name="Picture 6">
              <a:extLst>
                <a:ext uri="{FF2B5EF4-FFF2-40B4-BE49-F238E27FC236}">
                  <a16:creationId xmlns:a16="http://schemas.microsoft.com/office/drawing/2014/main" id="{C7BDCE30-F081-4058-A637-6BDF1A98A640}"/>
                </a:ext>
              </a:extLst>
            </p:cNvPr>
            <p:cNvPicPr>
              <a:picLocks noChangeAspect="1"/>
            </p:cNvPicPr>
            <p:nvPr/>
          </p:nvPicPr>
          <p:blipFill rotWithShape="1">
            <a:blip r:embed="rId4"/>
            <a:srcRect l="52368" t="16140" r="15790" b="9941"/>
            <a:stretch/>
          </p:blipFill>
          <p:spPr>
            <a:xfrm>
              <a:off x="449179" y="2583812"/>
              <a:ext cx="2967791" cy="4097725"/>
            </a:xfrm>
            <a:prstGeom prst="rect">
              <a:avLst/>
            </a:prstGeom>
          </p:spPr>
        </p:pic>
      </p:grpSp>
      <p:grpSp>
        <p:nvGrpSpPr>
          <p:cNvPr id="11" name="Group 10">
            <a:extLst>
              <a:ext uri="{FF2B5EF4-FFF2-40B4-BE49-F238E27FC236}">
                <a16:creationId xmlns:a16="http://schemas.microsoft.com/office/drawing/2014/main" id="{A96F4244-04A6-425B-B8CE-4EC2395FBCA1}"/>
              </a:ext>
            </a:extLst>
          </p:cNvPr>
          <p:cNvGrpSpPr/>
          <p:nvPr/>
        </p:nvGrpSpPr>
        <p:grpSpPr>
          <a:xfrm>
            <a:off x="7583541" y="656657"/>
            <a:ext cx="3925615" cy="5544686"/>
            <a:chOff x="5935716" y="656657"/>
            <a:chExt cx="3925615" cy="5544686"/>
          </a:xfrm>
        </p:grpSpPr>
        <p:pic>
          <p:nvPicPr>
            <p:cNvPr id="9" name="Picture 8">
              <a:extLst>
                <a:ext uri="{FF2B5EF4-FFF2-40B4-BE49-F238E27FC236}">
                  <a16:creationId xmlns:a16="http://schemas.microsoft.com/office/drawing/2014/main" id="{8BF7CE82-1620-475C-BA4E-3741FDA78BD2}"/>
                </a:ext>
              </a:extLst>
            </p:cNvPr>
            <p:cNvPicPr>
              <a:picLocks noChangeAspect="1"/>
            </p:cNvPicPr>
            <p:nvPr/>
          </p:nvPicPr>
          <p:blipFill rotWithShape="1">
            <a:blip r:embed="rId5"/>
            <a:srcRect l="51854" t="23908" r="15949" b="40989"/>
            <a:stretch/>
          </p:blipFill>
          <p:spPr>
            <a:xfrm>
              <a:off x="5935717" y="656657"/>
              <a:ext cx="3925614" cy="2407349"/>
            </a:xfrm>
            <a:prstGeom prst="rect">
              <a:avLst/>
            </a:prstGeom>
          </p:spPr>
        </p:pic>
        <p:pic>
          <p:nvPicPr>
            <p:cNvPr id="10" name="Picture 9">
              <a:extLst>
                <a:ext uri="{FF2B5EF4-FFF2-40B4-BE49-F238E27FC236}">
                  <a16:creationId xmlns:a16="http://schemas.microsoft.com/office/drawing/2014/main" id="{C5B4A142-468A-4B4F-BBEE-1ADB95C741A4}"/>
                </a:ext>
              </a:extLst>
            </p:cNvPr>
            <p:cNvPicPr>
              <a:picLocks noChangeAspect="1"/>
            </p:cNvPicPr>
            <p:nvPr/>
          </p:nvPicPr>
          <p:blipFill rotWithShape="1">
            <a:blip r:embed="rId6"/>
            <a:srcRect l="52241" t="19081" r="19052" b="35173"/>
            <a:stretch/>
          </p:blipFill>
          <p:spPr>
            <a:xfrm>
              <a:off x="5935716" y="3064005"/>
              <a:ext cx="3925613" cy="3137338"/>
            </a:xfrm>
            <a:prstGeom prst="rect">
              <a:avLst/>
            </a:prstGeom>
          </p:spPr>
        </p:pic>
      </p:grpSp>
      <p:sp>
        <p:nvSpPr>
          <p:cNvPr id="20" name="Rectangle 19">
            <a:extLst>
              <a:ext uri="{FF2B5EF4-FFF2-40B4-BE49-F238E27FC236}">
                <a16:creationId xmlns:a16="http://schemas.microsoft.com/office/drawing/2014/main" id="{25F5016C-0506-4C6A-9DA9-A29318FC1302}"/>
              </a:ext>
            </a:extLst>
          </p:cNvPr>
          <p:cNvSpPr/>
          <p:nvPr/>
        </p:nvSpPr>
        <p:spPr>
          <a:xfrm>
            <a:off x="255852" y="2583812"/>
            <a:ext cx="2967791" cy="1200329"/>
          </a:xfrm>
          <a:prstGeom prst="rect">
            <a:avLst/>
          </a:prstGeom>
        </p:spPr>
        <p:txBody>
          <a:bodyPr wrap="square">
            <a:spAutoFit/>
          </a:bodyPr>
          <a:lstStyle/>
          <a:p>
            <a:r>
              <a:rPr lang="es-ES" dirty="0">
                <a:solidFill>
                  <a:srgbClr val="000000"/>
                </a:solidFill>
                <a:latin typeface="Open Sans"/>
              </a:rPr>
              <a:t>Consideraciones para la reapertura de lugares de trabajo durante la pandemia del COVID-19</a:t>
            </a:r>
            <a:endParaRPr lang="en-US" dirty="0"/>
          </a:p>
        </p:txBody>
      </p:sp>
    </p:spTree>
    <p:extLst>
      <p:ext uri="{BB962C8B-B14F-4D97-AF65-F5344CB8AC3E}">
        <p14:creationId xmlns:p14="http://schemas.microsoft.com/office/powerpoint/2010/main" val="3691031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5095"/>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err="1">
                <a:highlight>
                  <a:srgbClr val="FFC000"/>
                </a:highlight>
              </a:rPr>
              <a:t>Normas</a:t>
            </a:r>
            <a:r>
              <a:rPr lang="en-US" dirty="0">
                <a:highlight>
                  <a:srgbClr val="FFC000"/>
                </a:highlight>
              </a:rPr>
              <a:t> </a:t>
            </a:r>
            <a:r>
              <a:rPr lang="en-US" dirty="0" err="1">
                <a:highlight>
                  <a:srgbClr val="FFC000"/>
                </a:highlight>
              </a:rPr>
              <a:t>aplicables</a:t>
            </a:r>
            <a:r>
              <a:rPr lang="en-US" dirty="0">
                <a:highlight>
                  <a:srgbClr val="FFC000"/>
                </a:highlight>
              </a:rPr>
              <a:t> de OSHA</a:t>
            </a:r>
            <a:endParaRPr dirty="0"/>
          </a:p>
        </p:txBody>
      </p:sp>
      <p:sp>
        <p:nvSpPr>
          <p:cNvPr id="185" name="Google Shape;185;p46"/>
          <p:cNvSpPr txBox="1">
            <a:spLocks noGrp="1"/>
          </p:cNvSpPr>
          <p:nvPr>
            <p:ph type="body" idx="1"/>
          </p:nvPr>
        </p:nvSpPr>
        <p:spPr>
          <a:xfrm>
            <a:off x="0" y="578617"/>
            <a:ext cx="12192000"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000" dirty="0" err="1">
                <a:solidFill>
                  <a:schemeClr val="dk1"/>
                </a:solidFill>
              </a:rPr>
              <a:t>Cláusula</a:t>
            </a:r>
            <a:r>
              <a:rPr lang="en-US" sz="2000" dirty="0">
                <a:solidFill>
                  <a:schemeClr val="dk1"/>
                </a:solidFill>
              </a:rPr>
              <a:t> de </a:t>
            </a:r>
            <a:r>
              <a:rPr lang="en-US" sz="2000" dirty="0" err="1">
                <a:solidFill>
                  <a:schemeClr val="dk1"/>
                </a:solidFill>
              </a:rPr>
              <a:t>deber</a:t>
            </a:r>
            <a:r>
              <a:rPr lang="en-US" sz="2000" dirty="0">
                <a:solidFill>
                  <a:schemeClr val="dk1"/>
                </a:solidFill>
              </a:rPr>
              <a:t> general: OSHA </a:t>
            </a:r>
            <a:r>
              <a:rPr lang="en-US" sz="2000" dirty="0" err="1">
                <a:solidFill>
                  <a:schemeClr val="dk1"/>
                </a:solidFill>
              </a:rPr>
              <a:t>Sección</a:t>
            </a:r>
            <a:r>
              <a:rPr lang="en-US" sz="2000" dirty="0">
                <a:solidFill>
                  <a:schemeClr val="dk1"/>
                </a:solidFill>
              </a:rPr>
              <a:t> 5(a)(1)</a:t>
            </a:r>
            <a:r>
              <a:rPr lang="en" sz="2000" dirty="0">
                <a:solidFill>
                  <a:schemeClr val="dk1"/>
                </a:solidFill>
              </a:rPr>
              <a:t> </a:t>
            </a:r>
            <a:endParaRPr sz="2000" dirty="0"/>
          </a:p>
          <a:p>
            <a:pPr indent="-457189">
              <a:spcBef>
                <a:spcPts val="2133"/>
              </a:spcBef>
              <a:buClr>
                <a:schemeClr val="dk1"/>
              </a:buClr>
              <a:buSzPts val="1800"/>
              <a:buFont typeface="Arial"/>
              <a:buChar char="●"/>
            </a:pPr>
            <a:r>
              <a:rPr lang="en" sz="2000" dirty="0">
                <a:solidFill>
                  <a:schemeClr val="dk1"/>
                </a:solidFill>
              </a:rPr>
              <a:t>29 </a:t>
            </a:r>
            <a:r>
              <a:rPr lang="en-US" sz="2000" dirty="0">
                <a:solidFill>
                  <a:schemeClr val="dk1"/>
                </a:solidFill>
              </a:rPr>
              <a:t>CFR §</a:t>
            </a:r>
            <a:r>
              <a:rPr lang="en" sz="2000" dirty="0">
                <a:solidFill>
                  <a:schemeClr val="dk1"/>
                </a:solidFill>
              </a:rPr>
              <a:t> 1904 </a:t>
            </a:r>
            <a:r>
              <a:rPr lang="es-ES" sz="2000" dirty="0">
                <a:solidFill>
                  <a:schemeClr val="dk1"/>
                </a:solidFill>
              </a:rPr>
              <a:t>Registro e informe de lesiones y enfermedades profesionales</a:t>
            </a:r>
            <a:r>
              <a:rPr lang="en" sz="2000" dirty="0">
                <a:solidFill>
                  <a:schemeClr val="dk1"/>
                </a:solidFill>
              </a:rPr>
              <a:t> </a:t>
            </a:r>
            <a:endParaRPr sz="2000" dirty="0"/>
          </a:p>
          <a:p>
            <a:pPr indent="-457189">
              <a:spcBef>
                <a:spcPts val="2133"/>
              </a:spcBef>
              <a:buClr>
                <a:schemeClr val="dk1"/>
              </a:buClr>
              <a:buSzPts val="1800"/>
              <a:buFont typeface="Arial"/>
              <a:buChar char="●"/>
            </a:pPr>
            <a:r>
              <a:rPr lang="en" sz="2000" dirty="0">
                <a:solidFill>
                  <a:schemeClr val="dk1"/>
                </a:solidFill>
              </a:rPr>
              <a:t>29 </a:t>
            </a:r>
            <a:r>
              <a:rPr lang="en-US" sz="2000" dirty="0">
                <a:solidFill>
                  <a:schemeClr val="dk1"/>
                </a:solidFill>
              </a:rPr>
              <a:t>CFR </a:t>
            </a:r>
            <a:r>
              <a:rPr lang="en" sz="2000" dirty="0">
                <a:solidFill>
                  <a:schemeClr val="dk1"/>
                </a:solidFill>
              </a:rPr>
              <a:t>1910  </a:t>
            </a:r>
            <a:r>
              <a:rPr lang="es-ES" sz="2000" dirty="0" err="1">
                <a:solidFill>
                  <a:schemeClr val="dk1"/>
                </a:solidFill>
              </a:rPr>
              <a:t>Subparte</a:t>
            </a:r>
            <a:r>
              <a:rPr lang="es-ES" sz="2000" dirty="0">
                <a:solidFill>
                  <a:schemeClr val="dk1"/>
                </a:solidFill>
              </a:rPr>
              <a:t> I Equipo de protección personal </a:t>
            </a:r>
          </a:p>
          <a:p>
            <a:pPr marL="152396" indent="0">
              <a:lnSpc>
                <a:spcPct val="100000"/>
              </a:lnSpc>
              <a:buClr>
                <a:schemeClr val="dk1"/>
              </a:buClr>
              <a:buSzPts val="1800"/>
            </a:pPr>
            <a:r>
              <a:rPr lang="es-ES" sz="2000" dirty="0">
                <a:solidFill>
                  <a:schemeClr val="dk1"/>
                </a:solidFill>
              </a:rPr>
              <a:t>           Todos los EPP </a:t>
            </a:r>
          </a:p>
          <a:p>
            <a:pPr marL="152396" indent="0">
              <a:lnSpc>
                <a:spcPct val="100000"/>
              </a:lnSpc>
              <a:buClr>
                <a:schemeClr val="dk1"/>
              </a:buClr>
              <a:buSzPts val="1800"/>
            </a:pPr>
            <a:r>
              <a:rPr lang="es-ES" sz="2000" dirty="0">
                <a:solidFill>
                  <a:schemeClr val="dk1"/>
                </a:solidFill>
              </a:rPr>
              <a:t>	Protección de ojos y cara </a:t>
            </a:r>
          </a:p>
          <a:p>
            <a:pPr marL="152396" indent="0">
              <a:lnSpc>
                <a:spcPct val="100000"/>
              </a:lnSpc>
              <a:buClr>
                <a:schemeClr val="dk1"/>
              </a:buClr>
              <a:buSzPts val="1800"/>
            </a:pPr>
            <a:r>
              <a:rPr lang="es-ES" sz="2000" dirty="0">
                <a:solidFill>
                  <a:schemeClr val="dk1"/>
                </a:solidFill>
              </a:rPr>
              <a:t>	Protección respiratoria </a:t>
            </a:r>
          </a:p>
          <a:p>
            <a:pPr marL="152396" indent="0">
              <a:lnSpc>
                <a:spcPct val="100000"/>
              </a:lnSpc>
              <a:buClr>
                <a:schemeClr val="dk1"/>
              </a:buClr>
              <a:buSzPts val="1800"/>
            </a:pPr>
            <a:r>
              <a:rPr lang="es-ES" sz="2000" dirty="0">
                <a:solidFill>
                  <a:schemeClr val="dk1"/>
                </a:solidFill>
              </a:rPr>
              <a:t>	Protección de manos</a:t>
            </a:r>
            <a:endParaRPr lang="en-US" altLang="en-US" sz="2000" dirty="0">
              <a:solidFill>
                <a:schemeClr val="dk1"/>
              </a:solidFill>
            </a:endParaRPr>
          </a:p>
          <a:p>
            <a:pPr indent="-457189">
              <a:spcBef>
                <a:spcPts val="2133"/>
              </a:spcBef>
              <a:buClr>
                <a:schemeClr val="dk1"/>
              </a:buClr>
              <a:buSzPts val="1800"/>
              <a:buFont typeface="Arial"/>
              <a:buChar char="●"/>
            </a:pPr>
            <a:r>
              <a:rPr lang="en" sz="2000" dirty="0">
                <a:solidFill>
                  <a:schemeClr val="dk1"/>
                </a:solidFill>
              </a:rPr>
              <a:t>29 </a:t>
            </a:r>
            <a:r>
              <a:rPr lang="en-US" sz="2000" dirty="0">
                <a:solidFill>
                  <a:schemeClr val="dk1"/>
                </a:solidFill>
              </a:rPr>
              <a:t>CFR §</a:t>
            </a:r>
            <a:r>
              <a:rPr lang="en" sz="2000" dirty="0">
                <a:solidFill>
                  <a:schemeClr val="dk1"/>
                </a:solidFill>
              </a:rPr>
              <a:t>1910.141 </a:t>
            </a:r>
            <a:r>
              <a:rPr lang="en-US" sz="2000" dirty="0" err="1">
                <a:solidFill>
                  <a:schemeClr val="dk1"/>
                </a:solidFill>
              </a:rPr>
              <a:t>Saneamiento</a:t>
            </a:r>
            <a:endParaRPr lang="en-US" sz="2000" dirty="0">
              <a:solidFill>
                <a:schemeClr val="dk1"/>
              </a:solidFill>
            </a:endParaRPr>
          </a:p>
          <a:p>
            <a:pPr indent="-457189">
              <a:spcBef>
                <a:spcPts val="2133"/>
              </a:spcBef>
              <a:buClr>
                <a:schemeClr val="dk1"/>
              </a:buClr>
              <a:buSzPts val="1800"/>
              <a:buFont typeface="Arial"/>
              <a:buChar char="●"/>
            </a:pPr>
            <a:r>
              <a:rPr lang="en-US" sz="2000" dirty="0">
                <a:solidFill>
                  <a:schemeClr val="dk1"/>
                </a:solidFill>
              </a:rPr>
              <a:t> </a:t>
            </a:r>
            <a:r>
              <a:rPr lang="en" sz="2000" dirty="0">
                <a:solidFill>
                  <a:schemeClr val="dk1"/>
                </a:solidFill>
              </a:rPr>
              <a:t>29 </a:t>
            </a:r>
            <a:r>
              <a:rPr lang="en-US" sz="2000" dirty="0">
                <a:solidFill>
                  <a:schemeClr val="dk1"/>
                </a:solidFill>
              </a:rPr>
              <a:t>CFR § 1910.145 </a:t>
            </a:r>
            <a:r>
              <a:rPr lang="es-ES" sz="2000" dirty="0">
                <a:solidFill>
                  <a:schemeClr val="dk1"/>
                </a:solidFill>
              </a:rPr>
              <a:t>Señales y etiquetas de prevención de accidentes</a:t>
            </a:r>
            <a:endParaRPr lang="en-US" sz="2000" dirty="0">
              <a:solidFill>
                <a:schemeClr val="dk1"/>
              </a:solidFill>
            </a:endParaRPr>
          </a:p>
          <a:p>
            <a:pPr indent="-457189">
              <a:spcBef>
                <a:spcPts val="2133"/>
              </a:spcBef>
              <a:buClr>
                <a:schemeClr val="dk1"/>
              </a:buClr>
              <a:buSzPts val="1800"/>
              <a:buFont typeface="Arial"/>
              <a:buChar char="●"/>
            </a:pPr>
            <a:r>
              <a:rPr lang="en" sz="2000" dirty="0">
                <a:solidFill>
                  <a:schemeClr val="dk1"/>
                </a:solidFill>
              </a:rPr>
              <a:t>29 </a:t>
            </a:r>
            <a:r>
              <a:rPr lang="en-US" sz="2000" dirty="0">
                <a:solidFill>
                  <a:schemeClr val="dk1"/>
                </a:solidFill>
              </a:rPr>
              <a:t>CFR § 1020 </a:t>
            </a:r>
            <a:r>
              <a:rPr lang="es-ES" sz="2000" dirty="0">
                <a:solidFill>
                  <a:schemeClr val="dk1"/>
                </a:solidFill>
              </a:rPr>
              <a:t>Acceso a Exposición de Empleados y Registros Médicos</a:t>
            </a:r>
            <a:endParaRPr lang="en-US" sz="2000" dirty="0">
              <a:solidFill>
                <a:schemeClr val="dk1"/>
              </a:solidFill>
            </a:endParaRPr>
          </a:p>
          <a:p>
            <a:pPr indent="-457189">
              <a:spcBef>
                <a:spcPts val="2133"/>
              </a:spcBef>
              <a:buClr>
                <a:schemeClr val="dk1"/>
              </a:buClr>
              <a:buSzPts val="1800"/>
              <a:buFont typeface="Arial"/>
              <a:buChar char="●"/>
            </a:pPr>
            <a:r>
              <a:rPr lang="en" sz="2000" dirty="0">
                <a:solidFill>
                  <a:schemeClr val="dk1"/>
                </a:solidFill>
              </a:rPr>
              <a:t>29 </a:t>
            </a:r>
            <a:r>
              <a:rPr lang="en-US" sz="2000" dirty="0">
                <a:solidFill>
                  <a:schemeClr val="dk1"/>
                </a:solidFill>
              </a:rPr>
              <a:t>CFR §</a:t>
            </a:r>
            <a:r>
              <a:rPr lang="en" sz="2000" dirty="0">
                <a:solidFill>
                  <a:schemeClr val="dk1"/>
                </a:solidFill>
              </a:rPr>
              <a:t>  1910.1200 </a:t>
            </a:r>
            <a:r>
              <a:rPr lang="en-US" sz="2000" dirty="0" err="1">
                <a:solidFill>
                  <a:schemeClr val="dk1"/>
                </a:solidFill>
              </a:rPr>
              <a:t>Comunicación</a:t>
            </a:r>
            <a:r>
              <a:rPr lang="en-US" sz="2000" dirty="0">
                <a:solidFill>
                  <a:schemeClr val="dk1"/>
                </a:solidFill>
              </a:rPr>
              <a:t> </a:t>
            </a:r>
            <a:r>
              <a:rPr lang="en-US" sz="2000" dirty="0" err="1">
                <a:solidFill>
                  <a:schemeClr val="dk1"/>
                </a:solidFill>
              </a:rPr>
              <a:t>Peligrosa</a:t>
            </a:r>
            <a:endParaRPr lang="en-US" sz="2000" dirty="0">
              <a:solidFill>
                <a:schemeClr val="dk1"/>
              </a:solidFill>
            </a:endParaRPr>
          </a:p>
          <a:p>
            <a:pPr indent="-457189">
              <a:spcBef>
                <a:spcPts val="2133"/>
              </a:spcBef>
              <a:buClr>
                <a:schemeClr val="dk1"/>
              </a:buClr>
              <a:buSzPts val="1800"/>
              <a:buFont typeface="Arial"/>
              <a:buChar char="●"/>
            </a:pPr>
            <a:r>
              <a:rPr lang="en" sz="2000" dirty="0">
                <a:solidFill>
                  <a:schemeClr val="dk1"/>
                </a:solidFill>
              </a:rPr>
              <a:t>29 </a:t>
            </a:r>
            <a:r>
              <a:rPr lang="en-US" sz="2000" dirty="0">
                <a:solidFill>
                  <a:schemeClr val="dk1"/>
                </a:solidFill>
              </a:rPr>
              <a:t>CFR § 1910.1030 </a:t>
            </a:r>
            <a:r>
              <a:rPr lang="es-ES" sz="2000" dirty="0">
                <a:solidFill>
                  <a:schemeClr val="dk1"/>
                </a:solidFill>
              </a:rPr>
              <a:t>Patógenos transmitidos por la sangre; solo para tareas de trabajo específicas</a:t>
            </a:r>
            <a:endParaRPr sz="2000" dirty="0">
              <a:solidFill>
                <a:schemeClr val="dk1"/>
              </a:solidFill>
            </a:endParaRPr>
          </a:p>
          <a:p>
            <a:pPr marL="0" indent="0">
              <a:spcBef>
                <a:spcPts val="2133"/>
              </a:spcBef>
              <a:buSzPts val="350"/>
            </a:pPr>
            <a:endParaRPr dirty="0"/>
          </a:p>
        </p:txBody>
      </p:sp>
    </p:spTree>
    <p:extLst>
      <p:ext uri="{BB962C8B-B14F-4D97-AF65-F5344CB8AC3E}">
        <p14:creationId xmlns:p14="http://schemas.microsoft.com/office/powerpoint/2010/main" val="2672261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14CD71-E052-4B63-9486-58FD1A96FD0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Title 1">
            <a:extLst>
              <a:ext uri="{FF2B5EF4-FFF2-40B4-BE49-F238E27FC236}">
                <a16:creationId xmlns:a16="http://schemas.microsoft.com/office/drawing/2014/main" id="{B5FB1A5C-8EBB-4C4A-B9CD-03950DBDD009}"/>
              </a:ext>
            </a:extLst>
          </p:cNvPr>
          <p:cNvSpPr>
            <a:spLocks noGrp="1"/>
          </p:cNvSpPr>
          <p:nvPr>
            <p:ph type="title"/>
          </p:nvPr>
        </p:nvSpPr>
        <p:spPr>
          <a:xfrm>
            <a:off x="304800" y="1143000"/>
            <a:ext cx="11582400" cy="914400"/>
          </a:xfrm>
        </p:spPr>
        <p:txBody>
          <a:bodyPr/>
          <a:lstStyle/>
          <a:p>
            <a:r>
              <a:rPr lang="en-US" dirty="0"/>
              <a:t>¿Son </a:t>
            </a:r>
            <a:r>
              <a:rPr lang="en-US" dirty="0" err="1"/>
              <a:t>adecuadas</a:t>
            </a:r>
            <a:r>
              <a:rPr lang="en-US" dirty="0"/>
              <a:t> estas </a:t>
            </a:r>
            <a:r>
              <a:rPr lang="en-US" dirty="0" err="1"/>
              <a:t>protecciones</a:t>
            </a:r>
            <a:r>
              <a:rPr lang="en-US" dirty="0"/>
              <a:t>?</a:t>
            </a:r>
          </a:p>
        </p:txBody>
      </p:sp>
      <p:pic>
        <p:nvPicPr>
          <p:cNvPr id="10" name="Content Placeholder 6" descr="Healthcare worker wearing fast mask, and face shield">
            <a:extLst>
              <a:ext uri="{FF2B5EF4-FFF2-40B4-BE49-F238E27FC236}">
                <a16:creationId xmlns:a16="http://schemas.microsoft.com/office/drawing/2014/main" id="{76F0998C-0302-417A-86EC-17D7BF8489D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23545" y="2057400"/>
            <a:ext cx="3840480" cy="4800600"/>
          </a:xfrm>
        </p:spPr>
      </p:pic>
      <p:pic>
        <p:nvPicPr>
          <p:cNvPr id="11" name="Content Placeholder 8" descr="Person wearing a cloth mask">
            <a:extLst>
              <a:ext uri="{FF2B5EF4-FFF2-40B4-BE49-F238E27FC236}">
                <a16:creationId xmlns:a16="http://schemas.microsoft.com/office/drawing/2014/main" id="{9074F006-33DD-4433-BC01-E500F4632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977" y="2060028"/>
            <a:ext cx="3598479" cy="4797973"/>
          </a:xfrm>
          <a:prstGeom prst="rect">
            <a:avLst/>
          </a:prstGeom>
        </p:spPr>
      </p:pic>
    </p:spTree>
    <p:extLst>
      <p:ext uri="{BB962C8B-B14F-4D97-AF65-F5344CB8AC3E}">
        <p14:creationId xmlns:p14="http://schemas.microsoft.com/office/powerpoint/2010/main" val="2038743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75B6BF-78D3-4FAB-9F42-D1733DF232B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795DFA3-3D0E-424A-A9BF-69342F875CF6}"/>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76</a:t>
            </a:fld>
            <a:endParaRPr lang="en-US" altLang="en-US" dirty="0">
              <a:solidFill>
                <a:srgbClr val="000000"/>
              </a:solidFill>
            </a:endParaRPr>
          </a:p>
        </p:txBody>
      </p:sp>
      <p:sp>
        <p:nvSpPr>
          <p:cNvPr id="5" name="Rectangle 1">
            <a:extLst>
              <a:ext uri="{FF2B5EF4-FFF2-40B4-BE49-F238E27FC236}">
                <a16:creationId xmlns:a16="http://schemas.microsoft.com/office/drawing/2014/main" id="{0480E1BB-B7F5-4F2D-87B2-DBFD739057E2}"/>
              </a:ext>
            </a:extLst>
          </p:cNvPr>
          <p:cNvSpPr>
            <a:spLocks noGrp="1" noChangeArrowheads="1"/>
          </p:cNvSpPr>
          <p:nvPr>
            <p:ph type="title"/>
          </p:nvPr>
        </p:nvSpPr>
        <p:spPr bwMode="auto">
          <a:xfrm>
            <a:off x="304800" y="1366798"/>
            <a:ext cx="7327327" cy="46680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lvl="0" eaLnBrk="0" hangingPunct="0"/>
            <a:r>
              <a:rPr lang="en-US" dirty="0"/>
              <a:t>¿Son </a:t>
            </a:r>
            <a:r>
              <a:rPr lang="en-US" dirty="0" err="1"/>
              <a:t>adecuadas</a:t>
            </a:r>
            <a:r>
              <a:rPr lang="en-US" dirty="0"/>
              <a:t> estas </a:t>
            </a:r>
            <a:r>
              <a:rPr lang="en-US" dirty="0" err="1"/>
              <a:t>protecciones</a:t>
            </a:r>
            <a:r>
              <a:rPr lang="en-US" dirty="0"/>
              <a:t>?</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6" name="Content Placeholder 10" descr="Signs on the floor at a grocery story to where people should stand">
            <a:extLst>
              <a:ext uri="{FF2B5EF4-FFF2-40B4-BE49-F238E27FC236}">
                <a16:creationId xmlns:a16="http://schemas.microsoft.com/office/drawing/2014/main" id="{29970793-B606-4387-99C2-5D68F7E13B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72"/>
          <a:stretch/>
        </p:blipFill>
        <p:spPr bwMode="auto">
          <a:xfrm rot="5400000">
            <a:off x="1295400" y="2590800"/>
            <a:ext cx="48006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descr="Plexi glass to separate the cashier and customer">
            <a:extLst>
              <a:ext uri="{FF2B5EF4-FFF2-40B4-BE49-F238E27FC236}">
                <a16:creationId xmlns:a16="http://schemas.microsoft.com/office/drawing/2014/main" id="{CF7A54B7-E4F2-45D0-8D61-AA3FF1EB7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16550" y="2660650"/>
            <a:ext cx="4826000" cy="3619500"/>
          </a:xfrm>
          <a:prstGeom prst="rect">
            <a:avLst/>
          </a:prstGeom>
        </p:spPr>
      </p:pic>
    </p:spTree>
    <p:extLst>
      <p:ext uri="{BB962C8B-B14F-4D97-AF65-F5344CB8AC3E}">
        <p14:creationId xmlns:p14="http://schemas.microsoft.com/office/powerpoint/2010/main" val="1321028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A35A5-CBEF-4CD3-9F26-2D76F88B084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ECBD36C-FED4-4FBB-9E26-679494569CF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77</a:t>
            </a:fld>
            <a:endParaRPr lang="en-US" altLang="en-US" dirty="0">
              <a:solidFill>
                <a:srgbClr val="000000"/>
              </a:solidFill>
            </a:endParaRPr>
          </a:p>
        </p:txBody>
      </p:sp>
      <p:sp>
        <p:nvSpPr>
          <p:cNvPr id="5" name="Rectangle 1">
            <a:extLst>
              <a:ext uri="{FF2B5EF4-FFF2-40B4-BE49-F238E27FC236}">
                <a16:creationId xmlns:a16="http://schemas.microsoft.com/office/drawing/2014/main" id="{F26512B1-9749-4050-9D91-E056BCBC4B24}"/>
              </a:ext>
            </a:extLst>
          </p:cNvPr>
          <p:cNvSpPr>
            <a:spLocks noGrp="1" noChangeArrowheads="1"/>
          </p:cNvSpPr>
          <p:nvPr>
            <p:ph type="title"/>
          </p:nvPr>
        </p:nvSpPr>
        <p:spPr bwMode="auto">
          <a:xfrm>
            <a:off x="304800" y="1143000"/>
            <a:ext cx="11582400" cy="9144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lvl="0" eaLnBrk="0" hangingPunct="0"/>
            <a:r>
              <a:rPr lang="en-US" dirty="0"/>
              <a:t>¿Son </a:t>
            </a:r>
            <a:r>
              <a:rPr lang="en-US" dirty="0" err="1"/>
              <a:t>adecuadas</a:t>
            </a:r>
            <a:r>
              <a:rPr lang="en-US" dirty="0"/>
              <a:t> estas </a:t>
            </a:r>
            <a:r>
              <a:rPr lang="en-US" dirty="0" err="1"/>
              <a:t>protecciones</a:t>
            </a:r>
            <a:r>
              <a:rPr lang="en-US" dirty="0"/>
              <a:t>?</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6" name="Content Placeholder 9" descr="Taxi driver wearing face mask and gloves">
            <a:extLst>
              <a:ext uri="{FF2B5EF4-FFF2-40B4-BE49-F238E27FC236}">
                <a16:creationId xmlns:a16="http://schemas.microsoft.com/office/drawing/2014/main" id="{686BC8E0-77B2-40BA-AE45-93966AAB5B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5" r="8490"/>
          <a:stretch/>
        </p:blipFill>
        <p:spPr bwMode="auto">
          <a:xfrm>
            <a:off x="1600200" y="2508031"/>
            <a:ext cx="4343400" cy="349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11" descr="Delivery person wearing a fast mask and gloves opening door">
            <a:extLst>
              <a:ext uri="{FF2B5EF4-FFF2-40B4-BE49-F238E27FC236}">
                <a16:creationId xmlns:a16="http://schemas.microsoft.com/office/drawing/2014/main" id="{DD5A52D5-C146-48C2-B635-CBDDE32512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45" r="20290"/>
          <a:stretch/>
        </p:blipFill>
        <p:spPr>
          <a:xfrm>
            <a:off x="6172200" y="2521169"/>
            <a:ext cx="3657600" cy="3505200"/>
          </a:xfrm>
          <a:prstGeom prst="rect">
            <a:avLst/>
          </a:prstGeom>
        </p:spPr>
      </p:pic>
    </p:spTree>
    <p:extLst>
      <p:ext uri="{BB962C8B-B14F-4D97-AF65-F5344CB8AC3E}">
        <p14:creationId xmlns:p14="http://schemas.microsoft.com/office/powerpoint/2010/main" val="19787565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1596FF-A938-45B4-BE4B-40AE1A0A6D05}"/>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78</a:t>
            </a:fld>
            <a:endParaRPr lang="en-US" altLang="en-US" dirty="0">
              <a:solidFill>
                <a:srgbClr val="000000"/>
              </a:solidFill>
            </a:endParaRPr>
          </a:p>
        </p:txBody>
      </p:sp>
      <p:sp>
        <p:nvSpPr>
          <p:cNvPr id="5" name="Title 1">
            <a:extLst>
              <a:ext uri="{FF2B5EF4-FFF2-40B4-BE49-F238E27FC236}">
                <a16:creationId xmlns:a16="http://schemas.microsoft.com/office/drawing/2014/main" id="{D872CF99-7C87-4A22-B0CF-6E44808E4416}"/>
              </a:ext>
            </a:extLst>
          </p:cNvPr>
          <p:cNvSpPr>
            <a:spLocks noGrp="1"/>
          </p:cNvSpPr>
          <p:nvPr>
            <p:ph type="title"/>
          </p:nvPr>
        </p:nvSpPr>
        <p:spPr>
          <a:xfrm>
            <a:off x="304800" y="1143000"/>
            <a:ext cx="11582400" cy="914400"/>
          </a:xfrm>
        </p:spPr>
        <p:txBody>
          <a:bodyPr/>
          <a:lstStyle/>
          <a:p>
            <a:r>
              <a:rPr lang="en-US" dirty="0" err="1"/>
              <a:t>En</a:t>
            </a:r>
            <a:r>
              <a:rPr lang="en-US" dirty="0"/>
              <a:t> </a:t>
            </a:r>
            <a:r>
              <a:rPr lang="en-US" dirty="0" err="1"/>
              <a:t>conclusión</a:t>
            </a:r>
            <a:endParaRPr lang="en-US" dirty="0"/>
          </a:p>
        </p:txBody>
      </p:sp>
      <p:sp>
        <p:nvSpPr>
          <p:cNvPr id="6" name="Content Placeholder 2">
            <a:extLst>
              <a:ext uri="{FF2B5EF4-FFF2-40B4-BE49-F238E27FC236}">
                <a16:creationId xmlns:a16="http://schemas.microsoft.com/office/drawing/2014/main" id="{68D782A0-6BE2-4A75-BA4A-07CF9AA3B1B7}"/>
              </a:ext>
            </a:extLst>
          </p:cNvPr>
          <p:cNvSpPr>
            <a:spLocks noGrp="1"/>
          </p:cNvSpPr>
          <p:nvPr>
            <p:ph idx="1"/>
          </p:nvPr>
        </p:nvSpPr>
        <p:spPr>
          <a:xfrm>
            <a:off x="304800" y="2057400"/>
            <a:ext cx="11582400" cy="4419600"/>
          </a:xfrm>
        </p:spPr>
        <p:txBody>
          <a:bodyPr/>
          <a:lstStyle/>
          <a:p>
            <a:r>
              <a:rPr lang="es-ES" dirty="0"/>
              <a:t>Gracias por asistir al programa de hoy. Esperamos que se beneficie de una mayor conciencia de los métodos que pueden usarse para protegerse y proteger a sus compañeros del virus COVID-19. Comparta estos materiales con compañeros de trabajo, supervisores y líderes organizacionales.</a:t>
            </a:r>
            <a:endParaRPr lang="en-US" dirty="0"/>
          </a:p>
        </p:txBody>
      </p:sp>
    </p:spTree>
    <p:extLst>
      <p:ext uri="{BB962C8B-B14F-4D97-AF65-F5344CB8AC3E}">
        <p14:creationId xmlns:p14="http://schemas.microsoft.com/office/powerpoint/2010/main" val="9532928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1A4327-709B-45C2-BDDC-4A4E56A3A214}"/>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79</a:t>
            </a:fld>
            <a:endParaRPr lang="en-US" altLang="en-US" dirty="0">
              <a:solidFill>
                <a:srgbClr val="000000"/>
              </a:solidFill>
            </a:endParaRPr>
          </a:p>
        </p:txBody>
      </p:sp>
      <p:sp>
        <p:nvSpPr>
          <p:cNvPr id="5" name="Title 1">
            <a:extLst>
              <a:ext uri="{FF2B5EF4-FFF2-40B4-BE49-F238E27FC236}">
                <a16:creationId xmlns:a16="http://schemas.microsoft.com/office/drawing/2014/main" id="{8EDE5641-8C03-4638-99C2-5761D1A90B2D}"/>
              </a:ext>
            </a:extLst>
          </p:cNvPr>
          <p:cNvSpPr>
            <a:spLocks noGrp="1"/>
          </p:cNvSpPr>
          <p:nvPr>
            <p:ph type="title"/>
          </p:nvPr>
        </p:nvSpPr>
        <p:spPr>
          <a:xfrm>
            <a:off x="304800" y="1143000"/>
            <a:ext cx="11582400" cy="685800"/>
          </a:xfrm>
        </p:spPr>
        <p:txBody>
          <a:bodyPr/>
          <a:lstStyle/>
          <a:p>
            <a:r>
              <a:rPr lang="en-US" altLang="en-US" dirty="0"/>
              <a:t>Para mas información</a:t>
            </a:r>
          </a:p>
        </p:txBody>
      </p:sp>
      <p:sp>
        <p:nvSpPr>
          <p:cNvPr id="6" name="Content Placeholder 2">
            <a:extLst>
              <a:ext uri="{FF2B5EF4-FFF2-40B4-BE49-F238E27FC236}">
                <a16:creationId xmlns:a16="http://schemas.microsoft.com/office/drawing/2014/main" id="{276AD2CA-5F53-42DD-BCE9-8BC438A76B9E}"/>
              </a:ext>
            </a:extLst>
          </p:cNvPr>
          <p:cNvSpPr>
            <a:spLocks noGrp="1"/>
          </p:cNvSpPr>
          <p:nvPr>
            <p:ph idx="1"/>
          </p:nvPr>
        </p:nvSpPr>
        <p:spPr>
          <a:xfrm>
            <a:off x="304800" y="1706526"/>
            <a:ext cx="11582400" cy="4999074"/>
          </a:xfrm>
        </p:spPr>
        <p:txBody>
          <a:bodyPr/>
          <a:lstStyle/>
          <a:p>
            <a:r>
              <a:rPr lang="en-US" altLang="en-US" sz="2300" dirty="0"/>
              <a:t>Centers for Disease Control and Prevention (CDC)</a:t>
            </a:r>
            <a:br>
              <a:rPr lang="en-US" altLang="en-US" sz="2300" dirty="0"/>
            </a:br>
            <a:r>
              <a:rPr lang="en-US" altLang="en-US" sz="2300" dirty="0">
                <a:hlinkClick r:id="rId4"/>
              </a:rPr>
              <a:t>http://www</a:t>
            </a:r>
            <a:r>
              <a:rPr lang="en-US" altLang="en-US" sz="2300" dirty="0">
                <a:hlinkClick r:id="rId5"/>
              </a:rPr>
              <a:t>.cdc.gov</a:t>
            </a:r>
            <a:endParaRPr lang="en-US" altLang="en-US" sz="2300" dirty="0"/>
          </a:p>
          <a:p>
            <a:r>
              <a:rPr lang="en-US" altLang="en-US" sz="2300" dirty="0"/>
              <a:t>Occupational Safety and Health Administration (OSHA)</a:t>
            </a:r>
            <a:br>
              <a:rPr lang="en-US" altLang="en-US" sz="2300" dirty="0"/>
            </a:br>
            <a:r>
              <a:rPr lang="en-US" altLang="en-US" sz="2300" dirty="0">
                <a:hlinkClick r:id="rId4"/>
              </a:rPr>
              <a:t>http://www</a:t>
            </a:r>
            <a:r>
              <a:rPr lang="en-US" altLang="en-US" sz="2300" dirty="0">
                <a:hlinkClick r:id="rId6"/>
              </a:rPr>
              <a:t>.osha.gov</a:t>
            </a:r>
            <a:endParaRPr lang="en-US" altLang="en-US" sz="2300" dirty="0"/>
          </a:p>
          <a:p>
            <a:r>
              <a:rPr lang="en-US" altLang="en-US" sz="2300" dirty="0"/>
              <a:t>World Health Organization (WHO)</a:t>
            </a:r>
            <a:br>
              <a:rPr lang="en-US" altLang="en-US" sz="2300" dirty="0"/>
            </a:br>
            <a:r>
              <a:rPr lang="en-US" altLang="en-US" sz="2300" dirty="0">
                <a:hlinkClick r:id="rId7"/>
              </a:rPr>
              <a:t>http://www.who.int/en/</a:t>
            </a:r>
            <a:endParaRPr lang="en-US" altLang="en-US" sz="2300" dirty="0"/>
          </a:p>
          <a:p>
            <a:r>
              <a:rPr lang="en-US" altLang="en-US" sz="2300" dirty="0"/>
              <a:t>National Institute for Occupational Safety and Health (NIOSH)</a:t>
            </a:r>
            <a:br>
              <a:rPr lang="en-US" altLang="en-US" sz="2300" dirty="0"/>
            </a:br>
            <a:r>
              <a:rPr lang="en-US" altLang="en-US" sz="2300" dirty="0">
                <a:hlinkClick r:id="rId8"/>
              </a:rPr>
              <a:t>http://www.cdc.gov/NIOSH/</a:t>
            </a:r>
            <a:endParaRPr lang="en-US" altLang="en-US" sz="2300" dirty="0"/>
          </a:p>
          <a:p>
            <a:r>
              <a:rPr lang="en-US" altLang="en-US" sz="2300" dirty="0"/>
              <a:t>NIEHS Worker Training Program</a:t>
            </a:r>
            <a:br>
              <a:rPr lang="en-US" altLang="en-US" sz="2300" dirty="0"/>
            </a:br>
            <a:r>
              <a:rPr lang="en-US" altLang="en-US" sz="2300" dirty="0">
                <a:hlinkClick r:id="rId9"/>
              </a:rPr>
              <a:t>https://tools.niehs.nih.gov/wetp/index.cfm?id=2554</a:t>
            </a:r>
            <a:endParaRPr lang="en-US" altLang="en-US" sz="2300" dirty="0"/>
          </a:p>
          <a:p>
            <a:r>
              <a:rPr lang="en-US" altLang="en-US" sz="2300" dirty="0"/>
              <a:t>Return to work checklist</a:t>
            </a:r>
            <a:br>
              <a:rPr lang="en-US" altLang="en-US" sz="2300" dirty="0"/>
            </a:br>
            <a:r>
              <a:rPr lang="en-US" sz="2000" dirty="0">
                <a:hlinkClick r:id="rId10"/>
              </a:rPr>
              <a:t>file:///E:/Grants/COVID-19/NIEHS%20files/Return%20to%20work%20workplace_covid_19_checklist_051120_508.pdf</a:t>
            </a:r>
            <a:endParaRPr lang="en-US" altLang="en-US" sz="2300" dirty="0"/>
          </a:p>
        </p:txBody>
      </p:sp>
      <p:pic>
        <p:nvPicPr>
          <p:cNvPr id="7" name="coronavirus_animation32s-white-4k">
            <a:hlinkClick r:id="" action="ppaction://media"/>
            <a:extLst>
              <a:ext uri="{FF2B5EF4-FFF2-40B4-BE49-F238E27FC236}">
                <a16:creationId xmlns:a16="http://schemas.microsoft.com/office/drawing/2014/main" id="{3458B7E8-E559-4F7C-B225-BB883225EEE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798394" y="1264388"/>
            <a:ext cx="4234118" cy="2381692"/>
          </a:xfrm>
          <a:prstGeom prst="rect">
            <a:avLst/>
          </a:prstGeom>
        </p:spPr>
      </p:pic>
    </p:spTree>
    <p:extLst>
      <p:ext uri="{BB962C8B-B14F-4D97-AF65-F5344CB8AC3E}">
        <p14:creationId xmlns:p14="http://schemas.microsoft.com/office/powerpoint/2010/main" val="212611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04AF5F4-CCD6-4D68-936A-54E736A3FBB8}"/>
              </a:ext>
            </a:extLst>
          </p:cNvPr>
          <p:cNvSpPr>
            <a:spLocks noGrp="1"/>
          </p:cNvSpPr>
          <p:nvPr>
            <p:ph type="title"/>
          </p:nvPr>
        </p:nvSpPr>
        <p:spPr/>
        <p:txBody>
          <a:bodyPr/>
          <a:lstStyle/>
          <a:p>
            <a:r>
              <a:rPr lang="es-ES" altLang="en-US" dirty="0">
                <a:ea typeface="ＭＳ Ｐゴシック" panose="020B0600070205080204" pitchFamily="34" charset="-128"/>
              </a:rPr>
              <a:t>¿Qué es el SARS-CoV-2? </a:t>
            </a:r>
          </a:p>
        </p:txBody>
      </p:sp>
      <p:pic>
        <p:nvPicPr>
          <p:cNvPr id="4" name="Content Placeholder 3" descr="virus SARS-COV-2 ">
            <a:extLst>
              <a:ext uri="{FF2B5EF4-FFF2-40B4-BE49-F238E27FC236}">
                <a16:creationId xmlns:a16="http://schemas.microsoft.com/office/drawing/2014/main" id="{49215772-4544-4A0F-8DB6-044D7C358C37}"/>
              </a:ext>
            </a:extLst>
          </p:cNvPr>
          <p:cNvPicPr>
            <a:picLocks noGrp="1" noChangeAspect="1"/>
          </p:cNvPicPr>
          <p:nvPr>
            <p:ph sz="half" idx="1"/>
          </p:nvPr>
        </p:nvPicPr>
        <p:blipFill rotWithShape="1">
          <a:blip r:embed="rId3" cstate="print"/>
          <a:srcRect l="14989"/>
          <a:stretch/>
        </p:blipFill>
        <p:spPr>
          <a:xfrm>
            <a:off x="2057400" y="2438401"/>
            <a:ext cx="3276600" cy="2838675"/>
          </a:xfrm>
          <a:prstGeom prst="rect">
            <a:avLst/>
          </a:prstGeom>
        </p:spPr>
      </p:pic>
      <p:sp>
        <p:nvSpPr>
          <p:cNvPr id="29699" name="Content Placeholder 3">
            <a:extLst>
              <a:ext uri="{FF2B5EF4-FFF2-40B4-BE49-F238E27FC236}">
                <a16:creationId xmlns:a16="http://schemas.microsoft.com/office/drawing/2014/main" id="{3D5B2636-EF71-4589-BD0A-37F754E6DFB9}"/>
              </a:ext>
            </a:extLst>
          </p:cNvPr>
          <p:cNvSpPr>
            <a:spLocks noGrp="1"/>
          </p:cNvSpPr>
          <p:nvPr>
            <p:ph sz="half" idx="2"/>
          </p:nvPr>
        </p:nvSpPr>
        <p:spPr>
          <a:xfrm>
            <a:off x="5486400" y="1905000"/>
            <a:ext cx="4953000" cy="4191000"/>
          </a:xfrm>
        </p:spPr>
        <p:txBody>
          <a:bodyPr/>
          <a:lstStyle/>
          <a:p>
            <a:pPr marL="0" indent="0">
              <a:buNone/>
            </a:pPr>
            <a:r>
              <a:rPr lang="es-ES" altLang="en-US" sz="2200" dirty="0">
                <a:ea typeface="ＭＳ Ｐゴシック" panose="020B0600070205080204" pitchFamily="34" charset="-128"/>
              </a:rPr>
              <a:t>El SARS-CoV-2 es el virus que causa la enfermedad por el coronavirus 2019 (COVID-19)</a:t>
            </a:r>
          </a:p>
          <a:p>
            <a:r>
              <a:rPr lang="es-ES" altLang="en-US" sz="2200" dirty="0">
                <a:ea typeface="ＭＳ Ｐゴシック" panose="020B0600070205080204" pitchFamily="34" charset="-128"/>
              </a:rPr>
              <a:t>SARS = Síndrome respiratorio agudo severo</a:t>
            </a:r>
          </a:p>
          <a:p>
            <a:r>
              <a:rPr lang="es-ES" altLang="en-US" sz="2200" dirty="0">
                <a:ea typeface="ＭＳ Ｐゴシック" panose="020B0600070205080204" pitchFamily="34" charset="-128"/>
              </a:rPr>
              <a:t>Se propaga con facilidad de persona a persona particularmente cuando alguien estornuda</a:t>
            </a:r>
          </a:p>
          <a:p>
            <a:r>
              <a:rPr lang="es-ES" altLang="en-US" sz="2200" dirty="0">
                <a:ea typeface="ＭＳ Ｐゴシック" panose="020B0600070205080204" pitchFamily="34" charset="-128"/>
              </a:rPr>
              <a:t>Los humanos tienen poca o ninguna inmunidad</a:t>
            </a:r>
          </a:p>
          <a:p>
            <a:pPr marL="0" indent="0">
              <a:buNone/>
            </a:pPr>
            <a:endParaRPr lang="es-ES" altLang="en-US" sz="1600" dirty="0">
              <a:ea typeface="ＭＳ Ｐゴシック" panose="020B0600070205080204" pitchFamily="34" charset="-128"/>
            </a:endParaRPr>
          </a:p>
          <a:p>
            <a:pPr marL="0" indent="0">
              <a:buNone/>
            </a:pPr>
            <a:r>
              <a:rPr lang="es-ES" altLang="en-US" sz="1600" dirty="0">
                <a:ea typeface="ＭＳ Ｐゴシック" panose="020B0600070205080204" pitchFamily="34" charset="-128"/>
              </a:rPr>
              <a:t>Información detallada: </a:t>
            </a:r>
            <a:r>
              <a:rPr lang="en-US" altLang="en-US" sz="1600" dirty="0">
                <a:ea typeface="ＭＳ Ｐゴシック" panose="020B0600070205080204" pitchFamily="34" charset="-128"/>
                <a:hlinkClick r:id="rId4"/>
              </a:rPr>
              <a:t>https://www.cdc.gov/coronavirus/2019-ncov/index.html</a:t>
            </a:r>
            <a:endParaRPr lang="en-US" altLang="en-US" sz="16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D819DB24-EF0A-4E1F-8193-D46792EC49BE}"/>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8</a:t>
            </a:fld>
            <a:endParaRPr lang="en-US" altLang="en-US" dirty="0">
              <a:solidFill>
                <a:srgbClr val="000000"/>
              </a:solidFill>
              <a:latin typeface="Arial" charset="0"/>
              <a:ea typeface="ＭＳ Ｐゴシック" pitchFamily="48"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A7ED-4066-49C7-8A3C-076CCFEFF684}"/>
              </a:ext>
            </a:extLst>
          </p:cNvPr>
          <p:cNvSpPr>
            <a:spLocks noGrp="1"/>
          </p:cNvSpPr>
          <p:nvPr>
            <p:ph type="title"/>
          </p:nvPr>
        </p:nvSpPr>
        <p:spPr>
          <a:xfrm>
            <a:off x="304800" y="1047750"/>
            <a:ext cx="11582400" cy="914400"/>
          </a:xfrm>
        </p:spPr>
        <p:txBody>
          <a:bodyPr/>
          <a:lstStyle/>
          <a:p>
            <a:r>
              <a:rPr lang="en-US" altLang="en-US" dirty="0"/>
              <a:t>Para mas información</a:t>
            </a:r>
            <a:endParaRPr lang="en-US" dirty="0"/>
          </a:p>
        </p:txBody>
      </p:sp>
      <p:sp>
        <p:nvSpPr>
          <p:cNvPr id="4" name="Slide Number Placeholder 3">
            <a:extLst>
              <a:ext uri="{FF2B5EF4-FFF2-40B4-BE49-F238E27FC236}">
                <a16:creationId xmlns:a16="http://schemas.microsoft.com/office/drawing/2014/main" id="{22550933-6814-42C0-8309-E7BC80DDFD7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80</a:t>
            </a:fld>
            <a:endParaRPr lang="en-US" altLang="en-US" dirty="0">
              <a:solidFill>
                <a:srgbClr val="000000"/>
              </a:solidFill>
            </a:endParaRPr>
          </a:p>
        </p:txBody>
      </p:sp>
      <p:sp>
        <p:nvSpPr>
          <p:cNvPr id="6" name="Content Placeholder 2">
            <a:extLst>
              <a:ext uri="{FF2B5EF4-FFF2-40B4-BE49-F238E27FC236}">
                <a16:creationId xmlns:a16="http://schemas.microsoft.com/office/drawing/2014/main" id="{44EA275E-FCDF-451A-A7CE-F891B5FC69FB}"/>
              </a:ext>
            </a:extLst>
          </p:cNvPr>
          <p:cNvSpPr>
            <a:spLocks noGrp="1"/>
          </p:cNvSpPr>
          <p:nvPr>
            <p:ph idx="1"/>
          </p:nvPr>
        </p:nvSpPr>
        <p:spPr>
          <a:xfrm>
            <a:off x="304800" y="1704108"/>
            <a:ext cx="11582400" cy="5001491"/>
          </a:xfrm>
        </p:spPr>
        <p:txBody>
          <a:bodyPr/>
          <a:lstStyle/>
          <a:p>
            <a:r>
              <a:rPr lang="en-US" dirty="0"/>
              <a:t>U.S. Food and Drug Administration</a:t>
            </a:r>
            <a:br>
              <a:rPr lang="en-US" dirty="0"/>
            </a:br>
            <a:r>
              <a:rPr lang="en-US" sz="1400" u="sng" dirty="0">
                <a:hlinkClick r:id="rId3"/>
              </a:rPr>
              <a:t>https://www.fda.gov/food/food-safety-during-emergencies/best-practices-retail-food-stores-restaurants-and-food-pick-updelivery-services-during-covid-19</a:t>
            </a:r>
            <a:endParaRPr lang="en-US" sz="1400" dirty="0"/>
          </a:p>
          <a:p>
            <a:r>
              <a:rPr lang="en-US" dirty="0"/>
              <a:t>Arizona Department of Health Services</a:t>
            </a:r>
            <a:br>
              <a:rPr lang="en-US" dirty="0"/>
            </a:br>
            <a:r>
              <a:rPr lang="en-US" sz="1400" dirty="0">
                <a:hlinkClick r:id="rId4"/>
              </a:rPr>
              <a:t>https://www.azdhs.gov/preparedness/epidemiology-disease-control/infectious-disease-epidemiology/index.php#novel-coronavirus-home</a:t>
            </a:r>
            <a:endParaRPr lang="en-US" sz="1400" dirty="0"/>
          </a:p>
          <a:p>
            <a:r>
              <a:rPr lang="en-US" dirty="0"/>
              <a:t>Arizona Division of Occupational Safety and Health</a:t>
            </a:r>
            <a:br>
              <a:rPr lang="en-US" dirty="0"/>
            </a:br>
            <a:r>
              <a:rPr lang="en-US" sz="1400" dirty="0">
                <a:hlinkClick r:id="rId5"/>
              </a:rPr>
              <a:t>https://www.azica.gov/divisions/adosh</a:t>
            </a:r>
            <a:endParaRPr lang="en-US" sz="1400" dirty="0"/>
          </a:p>
          <a:p>
            <a:r>
              <a:rPr lang="en-US" dirty="0"/>
              <a:t>Arizona  Chapter Association of General Contractors</a:t>
            </a:r>
            <a:br>
              <a:rPr lang="en-US" dirty="0"/>
            </a:br>
            <a:r>
              <a:rPr lang="en-US" sz="1400" dirty="0">
                <a:hlinkClick r:id="rId6"/>
              </a:rPr>
              <a:t>https://www.azagc.org/</a:t>
            </a:r>
            <a:endParaRPr lang="en-US" sz="1400" dirty="0"/>
          </a:p>
          <a:p>
            <a:r>
              <a:rPr lang="en-US" dirty="0"/>
              <a:t>Arizona Public Health Association</a:t>
            </a:r>
            <a:br>
              <a:rPr lang="en-US" dirty="0"/>
            </a:br>
            <a:r>
              <a:rPr lang="en-US" sz="1400" dirty="0">
                <a:hlinkClick r:id="rId7"/>
              </a:rPr>
              <a:t>http://www.azpha.org/</a:t>
            </a:r>
            <a:endParaRPr lang="en-US" sz="1400" dirty="0"/>
          </a:p>
          <a:p>
            <a:r>
              <a:rPr lang="en-US" dirty="0"/>
              <a:t>Inter Tribal Council of Arizona</a:t>
            </a:r>
            <a:br>
              <a:rPr lang="en-US" dirty="0"/>
            </a:br>
            <a:r>
              <a:rPr lang="en-US" sz="1400" dirty="0">
                <a:hlinkClick r:id="rId8"/>
              </a:rPr>
              <a:t>https://itcaonline.com/</a:t>
            </a:r>
            <a:endParaRPr lang="en-US" sz="1400" dirty="0"/>
          </a:p>
          <a:p>
            <a:r>
              <a:rPr lang="en-US" dirty="0"/>
              <a:t>Arizona State University Environmental Health and Safety</a:t>
            </a:r>
          </a:p>
          <a:p>
            <a:r>
              <a:rPr lang="en-US" sz="1400" u="sng" dirty="0">
                <a:hlinkClick r:id="rId9"/>
              </a:rPr>
              <a:t>https://cfo.asu.edu/biosafety-program</a:t>
            </a:r>
            <a:endParaRPr lang="en-US" sz="1400" dirty="0"/>
          </a:p>
          <a:p>
            <a:endParaRPr lang="en-US" sz="1400" dirty="0"/>
          </a:p>
          <a:p>
            <a:endParaRPr lang="en-US" dirty="0"/>
          </a:p>
        </p:txBody>
      </p:sp>
    </p:spTree>
    <p:extLst>
      <p:ext uri="{BB962C8B-B14F-4D97-AF65-F5344CB8AC3E}">
        <p14:creationId xmlns:p14="http://schemas.microsoft.com/office/powerpoint/2010/main" val="3588960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53"/>
          <p:cNvSpPr txBox="1">
            <a:spLocks noGrp="1"/>
          </p:cNvSpPr>
          <p:nvPr>
            <p:ph type="title"/>
          </p:nvPr>
        </p:nvSpPr>
        <p:spPr>
          <a:xfrm>
            <a:off x="415601" y="593367"/>
            <a:ext cx="11360799" cy="763599"/>
          </a:xfrm>
          <a:prstGeom prst="rect">
            <a:avLst/>
          </a:prstGeom>
          <a:noFill/>
          <a:ln>
            <a:noFill/>
          </a:ln>
        </p:spPr>
        <p:txBody>
          <a:bodyPr spcFirstLastPara="1" wrap="square" lIns="121900" tIns="121900" rIns="121900" bIns="121900" anchor="t" anchorCtr="0">
            <a:noAutofit/>
          </a:bodyPr>
          <a:lstStyle/>
          <a:p>
            <a:pPr>
              <a:buSzPts val="700"/>
            </a:pPr>
            <a:r>
              <a:rPr lang="en-US" dirty="0">
                <a:solidFill>
                  <a:srgbClr val="FFFFFF"/>
                </a:solidFill>
                <a:highlight>
                  <a:srgbClr val="000000"/>
                </a:highlight>
              </a:rPr>
              <a:t>¡Gracias!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4BF4A50-DD50-44E1-BAA4-6944760AFD44}"/>
              </a:ext>
            </a:extLst>
          </p:cNvPr>
          <p:cNvSpPr>
            <a:spLocks noGrp="1"/>
          </p:cNvSpPr>
          <p:nvPr>
            <p:ph type="title"/>
          </p:nvPr>
        </p:nvSpPr>
        <p:spPr>
          <a:xfrm>
            <a:off x="1858617" y="959632"/>
            <a:ext cx="7696200" cy="1143000"/>
          </a:xfrm>
        </p:spPr>
        <p:txBody>
          <a:bodyPr/>
          <a:lstStyle/>
          <a:p>
            <a:r>
              <a:rPr lang="es-ES" altLang="en-US" dirty="0">
                <a:ea typeface="ＭＳ Ｐゴシック" panose="020B0600070205080204" pitchFamily="34" charset="-128"/>
              </a:rPr>
              <a:t>Transmisión</a:t>
            </a:r>
          </a:p>
        </p:txBody>
      </p:sp>
      <p:pic>
        <p:nvPicPr>
          <p:cNvPr id="31748" name="Content Placeholder 5" descr="Hombre estornudando">
            <a:extLst>
              <a:ext uri="{FF2B5EF4-FFF2-40B4-BE49-F238E27FC236}">
                <a16:creationId xmlns:a16="http://schemas.microsoft.com/office/drawing/2014/main" id="{A9A29DB1-7267-4938-A0F1-B45BBDC8DDFA}"/>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5143" b="18190"/>
          <a:stretch/>
        </p:blipFill>
        <p:spPr>
          <a:xfrm>
            <a:off x="1752600" y="3733800"/>
            <a:ext cx="3505200" cy="2438400"/>
          </a:xfrm>
        </p:spPr>
      </p:pic>
      <p:sp>
        <p:nvSpPr>
          <p:cNvPr id="31747" name="Content Placeholder 10">
            <a:extLst>
              <a:ext uri="{FF2B5EF4-FFF2-40B4-BE49-F238E27FC236}">
                <a16:creationId xmlns:a16="http://schemas.microsoft.com/office/drawing/2014/main" id="{72ABC0CA-EE15-4933-AB67-6D11BD9631E0}"/>
              </a:ext>
            </a:extLst>
          </p:cNvPr>
          <p:cNvSpPr>
            <a:spLocks noGrp="1"/>
          </p:cNvSpPr>
          <p:nvPr>
            <p:ph sz="half" idx="2"/>
          </p:nvPr>
        </p:nvSpPr>
        <p:spPr>
          <a:xfrm>
            <a:off x="5334001" y="1828800"/>
            <a:ext cx="4999383" cy="3962400"/>
          </a:xfrm>
        </p:spPr>
        <p:txBody>
          <a:bodyPr/>
          <a:lstStyle/>
          <a:p>
            <a:r>
              <a:rPr lang="es-ES" altLang="en-US" sz="2000" b="1" u="sng" dirty="0" err="1">
                <a:ea typeface="ＭＳ Ｐゴシック" panose="020B0600070205080204" pitchFamily="34" charset="-128"/>
              </a:rPr>
              <a:t>Gotículas</a:t>
            </a:r>
            <a:r>
              <a:rPr lang="es-ES" altLang="en-US" sz="2000" dirty="0">
                <a:ea typeface="ＭＳ Ｐゴシック" panose="020B0600070205080204" pitchFamily="34" charset="-128"/>
              </a:rPr>
              <a:t> – secreciones respiratorias que salen al toser o estornudar y caen sobre superficies mucosas (nariz, boca, y ojos)</a:t>
            </a:r>
          </a:p>
          <a:p>
            <a:pPr lvl="1"/>
            <a:r>
              <a:rPr lang="es-ES" altLang="en-US" sz="2000" b="1" u="sng" dirty="0">
                <a:ea typeface="ＭＳ Ｐゴシック" panose="020B0600070205080204" pitchFamily="34" charset="-128"/>
              </a:rPr>
              <a:t>Aerosoles</a:t>
            </a:r>
            <a:r>
              <a:rPr lang="es-ES" altLang="en-US" sz="2000" b="1" dirty="0">
                <a:ea typeface="ＭＳ Ｐゴシック" panose="020B0600070205080204" pitchFamily="34" charset="-128"/>
              </a:rPr>
              <a:t> – </a:t>
            </a:r>
            <a:r>
              <a:rPr lang="es-ES" altLang="en-US" sz="2000" dirty="0">
                <a:ea typeface="ＭＳ Ｐゴシック" panose="020B0600070205080204" pitchFamily="34" charset="-128"/>
              </a:rPr>
              <a:t>una partícula sólida o </a:t>
            </a:r>
            <a:r>
              <a:rPr lang="es-ES" altLang="en-US" sz="2000" dirty="0" err="1">
                <a:ea typeface="ＭＳ Ｐゴシック" panose="020B0600070205080204" pitchFamily="34" charset="-128"/>
              </a:rPr>
              <a:t>gotícula</a:t>
            </a:r>
            <a:r>
              <a:rPr lang="es-ES" altLang="en-US" sz="2000" dirty="0">
                <a:ea typeface="ＭＳ Ｐゴシック" panose="020B0600070205080204" pitchFamily="34" charset="-128"/>
              </a:rPr>
              <a:t> de líquido suspendida en el aire</a:t>
            </a:r>
          </a:p>
          <a:p>
            <a:r>
              <a:rPr lang="es-ES" altLang="en-US" sz="2000" b="1" u="sng" dirty="0">
                <a:ea typeface="ＭＳ Ｐゴシック" panose="020B0600070205080204" pitchFamily="34" charset="-128"/>
              </a:rPr>
              <a:t>Contacto</a:t>
            </a:r>
            <a:r>
              <a:rPr lang="es-ES" altLang="en-US" sz="2000" dirty="0">
                <a:ea typeface="ＭＳ Ｐゴシック" panose="020B0600070205080204" pitchFamily="34" charset="-128"/>
              </a:rPr>
              <a:t> –Tocar algo que tenga el virus SARS-2 y luego tocarse la boca, la nariz o los ojos</a:t>
            </a:r>
          </a:p>
          <a:p>
            <a:r>
              <a:rPr lang="es-ES" altLang="en-US" sz="2000" b="1" u="sng" dirty="0">
                <a:ea typeface="ＭＳ Ｐゴシック" panose="020B0600070205080204" pitchFamily="34" charset="-128"/>
              </a:rPr>
              <a:t>Otras rutas posibles</a:t>
            </a:r>
            <a:r>
              <a:rPr lang="es-ES" altLang="en-US" sz="2000" dirty="0">
                <a:ea typeface="ＭＳ Ｐゴシック" panose="020B0600070205080204" pitchFamily="34" charset="-128"/>
              </a:rPr>
              <a:t>: A través de materia fecal</a:t>
            </a:r>
          </a:p>
        </p:txBody>
      </p:sp>
      <p:sp>
        <p:nvSpPr>
          <p:cNvPr id="2" name="Slide Number Placeholder 1">
            <a:extLst>
              <a:ext uri="{FF2B5EF4-FFF2-40B4-BE49-F238E27FC236}">
                <a16:creationId xmlns:a16="http://schemas.microsoft.com/office/drawing/2014/main" id="{CF1657DA-3C09-40C3-BEBE-143CEAE31B5A}"/>
              </a:ext>
            </a:extLst>
          </p:cNvPr>
          <p:cNvSpPr>
            <a:spLocks noGrp="1"/>
          </p:cNvSpPr>
          <p:nvPr>
            <p:ph type="sldNum" sz="quarter" idx="10"/>
          </p:nvPr>
        </p:nvSpPr>
        <p:spPr/>
        <p:txBody>
          <a:bodyPr/>
          <a:lstStyle/>
          <a:p>
            <a:fld id="{644431DD-724F-4159-B395-C12D4FF15CA8}" type="slidenum">
              <a:rPr lang="en-US" altLang="en-US" smtClean="0"/>
              <a:pPr/>
              <a:t>9</a:t>
            </a:fld>
            <a:endParaRPr lang="en-US" altLang="en-US" dirty="0"/>
          </a:p>
        </p:txBody>
      </p:sp>
      <p:sp>
        <p:nvSpPr>
          <p:cNvPr id="3" name="TextBox 2">
            <a:extLst>
              <a:ext uri="{FF2B5EF4-FFF2-40B4-BE49-F238E27FC236}">
                <a16:creationId xmlns:a16="http://schemas.microsoft.com/office/drawing/2014/main" id="{E7B26333-4D17-469A-92F5-7359F886ACC1}"/>
              </a:ext>
            </a:extLst>
          </p:cNvPr>
          <p:cNvSpPr txBox="1"/>
          <p:nvPr/>
        </p:nvSpPr>
        <p:spPr>
          <a:xfrm>
            <a:off x="1905000" y="1964829"/>
            <a:ext cx="3314700" cy="1569660"/>
          </a:xfrm>
          <a:prstGeom prst="rect">
            <a:avLst/>
          </a:prstGeom>
          <a:noFill/>
        </p:spPr>
        <p:txBody>
          <a:bodyPr wrap="square" rtlCol="0">
            <a:spAutoFit/>
          </a:bodyPr>
          <a:lstStyle/>
          <a:p>
            <a:pPr>
              <a:buNone/>
            </a:pPr>
            <a:r>
              <a:rPr lang="es-ES" altLang="en-US" dirty="0"/>
              <a:t>El COVID-19 se propaga de persona a persona principalmente al toser, estornudar y posiblemente hablar y respirar</a:t>
            </a:r>
            <a:r>
              <a:rPr lang="es-ES" altLang="en-US" sz="2400" dirty="0"/>
              <a:t>. </a:t>
            </a:r>
            <a:endParaRPr lang="es-ES" sz="2400" dirty="0"/>
          </a:p>
        </p:txBody>
      </p:sp>
    </p:spTree>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template">
  <a:themeElements>
    <a:clrScheme name="Custom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44969F"/>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AI-templat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I-template">
  <a:themeElements>
    <a:clrScheme name="Custom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44969F"/>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5386</TotalTime>
  <Words>14729</Words>
  <Application>Microsoft Office PowerPoint</Application>
  <PresentationFormat>Widescreen</PresentationFormat>
  <Paragraphs>1092</Paragraphs>
  <Slides>81</Slides>
  <Notes>70</Notes>
  <HiddenSlides>0</HiddenSlides>
  <MMClips>4</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81</vt:i4>
      </vt:variant>
    </vt:vector>
  </HeadingPairs>
  <TitlesOfParts>
    <vt:vector size="89" baseType="lpstr">
      <vt:lpstr>Arial</vt:lpstr>
      <vt:lpstr>Calibri</vt:lpstr>
      <vt:lpstr>Open Sans</vt:lpstr>
      <vt:lpstr>ASU Template</vt:lpstr>
      <vt:lpstr>1_AI-template</vt:lpstr>
      <vt:lpstr>Office Theme</vt:lpstr>
      <vt:lpstr>2_AI-template</vt:lpstr>
      <vt:lpstr>3_AI-template</vt:lpstr>
      <vt:lpstr>Capacitación sobre seguridad en el lugar de trabajo COVID-19 </vt:lpstr>
      <vt:lpstr>Descargo de responsabilidad y agradecimientos</vt:lpstr>
      <vt:lpstr>PowerPoint Presentation</vt:lpstr>
      <vt:lpstr>Meta:  </vt:lpstr>
      <vt:lpstr>Contenido</vt:lpstr>
      <vt:lpstr>Responsabilidades del empleador y del trabajador</vt:lpstr>
      <vt:lpstr>Módulo 1:  CONCEPTOS BÁSICOS  SOBRE EL COVID-19 </vt:lpstr>
      <vt:lpstr>¿Qué es el SARS-CoV-2? </vt:lpstr>
      <vt:lpstr>Transmisión</vt:lpstr>
      <vt:lpstr>Transmisión</vt:lpstr>
      <vt:lpstr>Periodo de incubación</vt:lpstr>
      <vt:lpstr>El COVID-19 puede provocar síntomas de leves a severos</vt:lpstr>
      <vt:lpstr>Mayor riesgo de enfermedad grave</vt:lpstr>
      <vt:lpstr>Síntomas graves – señales de advertencia de emergencia para el COVID-19</vt:lpstr>
      <vt:lpstr>Tratamiento y vacunas</vt:lpstr>
      <vt:lpstr>Revisión: ¿Qué tiene de malo esta imagen?</vt:lpstr>
      <vt:lpstr>Módulo 2:  Evaluación del potencial de exposición al COVID-19 en el lugar de trabajo</vt:lpstr>
      <vt:lpstr>OSHA requiere que los empleadores realicen una evaluación de riesgos</vt:lpstr>
      <vt:lpstr>Factores clave de exposición en el lugar de trabajo</vt:lpstr>
      <vt:lpstr>Alto potencial de exposición</vt:lpstr>
      <vt:lpstr>Alto potencial de exposición</vt:lpstr>
      <vt:lpstr>Medio potencial de exposición </vt:lpstr>
      <vt:lpstr>Bajo potencial de exposición</vt:lpstr>
      <vt:lpstr>Revisión</vt:lpstr>
      <vt:lpstr>MÓDULO 3: MÉTODOS PARA PREVENIR EL COVID-19 En EL LUGAR DE TRABAJO   </vt:lpstr>
      <vt:lpstr>Pasos clave para manejar epidemias en el lugar de trabajo. </vt:lpstr>
      <vt:lpstr>Considere el impacto sobre los trabajadores</vt:lpstr>
      <vt:lpstr>Higiene básica y distanciamiento social</vt:lpstr>
      <vt:lpstr>¡PARE de dar las manos!</vt:lpstr>
      <vt:lpstr>Prevención en todos los entornos laborales</vt:lpstr>
      <vt:lpstr>Cinco pasos para el lavado de manos de la forma correcta</vt:lpstr>
      <vt:lpstr>Hand washing steps</vt:lpstr>
      <vt:lpstr>Descontaminación</vt:lpstr>
      <vt:lpstr>Norma de comunicación de riesgos de OSHA</vt:lpstr>
      <vt:lpstr>Elementos clave: Plan para el COVID-19 en el lugar de trabajo</vt:lpstr>
      <vt:lpstr>Proteger a los trabajadores</vt:lpstr>
      <vt:lpstr>Controles de ingeniería</vt:lpstr>
      <vt:lpstr>¿Cuáles son ejemplos de controles de ingeniería para COVID-19?</vt:lpstr>
      <vt:lpstr>Controles administrativos y prácticas de trabajo para reducir la exposición</vt:lpstr>
      <vt:lpstr>Controles administrativos adicionales</vt:lpstr>
      <vt:lpstr>Ajustar políticas para reducir exposiciones</vt:lpstr>
      <vt:lpstr>Identificar puntos de proximidad</vt:lpstr>
      <vt:lpstr>Norma de OSHA sobre PPE</vt:lpstr>
      <vt:lpstr>Respiradores</vt:lpstr>
      <vt:lpstr>Norma sobre protección respiratoria</vt:lpstr>
      <vt:lpstr>Respiradores (continuación)</vt:lpstr>
      <vt:lpstr>Respiradores (continuación)</vt:lpstr>
      <vt:lpstr>¿Qué pasa con la recomendación de la CDC de usar revestimientos faciales de tela en lugares públicos?</vt:lpstr>
      <vt:lpstr>Dr. Jerome Adams, Cirujano General</vt:lpstr>
      <vt:lpstr>Kits de cuidado COVID-19</vt:lpstr>
      <vt:lpstr>Ponerse y quitarse el EPP</vt:lpstr>
      <vt:lpstr>Ponerse y quitarse el EPP</vt:lpstr>
      <vt:lpstr>Ponerse una mascarilla quirúrgica</vt:lpstr>
      <vt:lpstr>Quitarse una mascarilla quirúrgica</vt:lpstr>
      <vt:lpstr>Reutilizar una mascarilla quirúrgica</vt:lpstr>
      <vt:lpstr>Demostración de procedimientos de ponerse y quitarse mascarillas quirúrgicas y cubrebocas de tela.</vt:lpstr>
      <vt:lpstr>Procedimientos para ponerse lentes de seguridad</vt:lpstr>
      <vt:lpstr>Procedimientos para quitarse los lentes de seguridad</vt:lpstr>
      <vt:lpstr>Demostración de procedimientos de ponerse y quitarse los lentes de seguridad.</vt:lpstr>
      <vt:lpstr>Procedimientos para ponerse guantes</vt:lpstr>
      <vt:lpstr>Procedimientos para quitarse los guantes</vt:lpstr>
      <vt:lpstr>Demostración de los procedimientos de ponerse y quitarse los guantes.</vt:lpstr>
      <vt:lpstr>Capacitación y simulacros</vt:lpstr>
      <vt:lpstr>Orientación provisional para empleadores con trabajadores en alto riesgo</vt:lpstr>
      <vt:lpstr>Guía de los CDC para trabajadores expuestos al sospechoso CV-19</vt:lpstr>
      <vt:lpstr>¿Qué pasa si un trabajador da positivo?</vt:lpstr>
      <vt:lpstr>Trabajadores de infraestructura crítica que pueden haber tenido exposición a una persona con CV-19 sospechoso o confirmado</vt:lpstr>
      <vt:lpstr>Alternativa: Aplicar directiva de los CDC de aislamiento en casa en caso de exposición de trabajadores</vt:lpstr>
      <vt:lpstr>Orientación para trabajadores de la construcción de los CDC</vt:lpstr>
      <vt:lpstr>Recursos para las Comunidad Tribales</vt:lpstr>
      <vt:lpstr>Continuidad de las operaciones (COOP)</vt:lpstr>
      <vt:lpstr>PowerPoint Presentation</vt:lpstr>
      <vt:lpstr>PowerPoint Presentation</vt:lpstr>
      <vt:lpstr>Normas aplicables de OSHA</vt:lpstr>
      <vt:lpstr>¿Son adecuadas estas protecciones?</vt:lpstr>
      <vt:lpstr>¿Son adecuadas estas protecciones?</vt:lpstr>
      <vt:lpstr>¿Son adecuadas estas protecciones?</vt:lpstr>
      <vt:lpstr>En conclusión</vt:lpstr>
      <vt:lpstr>Para mas información</vt:lpstr>
      <vt:lpstr>Para mas información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Workplace Safety Training</dc:title>
  <dc:creator>Albert Brown (ETM)</dc:creator>
  <cp:lastModifiedBy>Albert Brown (ETM)</cp:lastModifiedBy>
  <cp:revision>85</cp:revision>
  <dcterms:created xsi:type="dcterms:W3CDTF">2020-05-24T03:38:49Z</dcterms:created>
  <dcterms:modified xsi:type="dcterms:W3CDTF">2020-07-02T23:52:16Z</dcterms:modified>
</cp:coreProperties>
</file>