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1.xml" ContentType="application/vnd.openxmlformats-officedocument.presentationml.comment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media/image45.jpg" ContentType="image/jpg"/>
  <Override PartName="/ppt/media/image46.jpg" ContentType="image/jpg"/>
  <Override PartName="/ppt/notesSlides/notesSlide48.xml" ContentType="application/vnd.openxmlformats-officedocument.presentationml.notesSlide+xml"/>
  <Override PartName="/ppt/media/image48.jpg" ContentType="image/jpg"/>
  <Override PartName="/ppt/media/image49.jpg" ContentType="image/jpg"/>
  <Override PartName="/ppt/media/image50.jpg" ContentType="image/jpg"/>
  <Override PartName="/ppt/notesSlides/notesSlide49.xml" ContentType="application/vnd.openxmlformats-officedocument.presentationml.notesSlide+xml"/>
  <Override PartName="/ppt/media/image51.jpg" ContentType="image/jpg"/>
  <Override PartName="/ppt/media/image53.jpg" ContentType="image/jpg"/>
  <Override PartName="/ppt/media/image54.jpg" ContentType="image/jpg"/>
  <Override PartName="/ppt/media/image55.jpg" ContentType="image/jpg"/>
  <Override PartName="/ppt/media/image56.jpg" ContentType="image/jpg"/>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8" r:id="rId3"/>
    <p:sldMasterId id="2147483704" r:id="rId4"/>
  </p:sldMasterIdLst>
  <p:notesMasterIdLst>
    <p:notesMasterId r:id="rId86"/>
  </p:notesMasterIdLst>
  <p:sldIdLst>
    <p:sldId id="257" r:id="rId5"/>
    <p:sldId id="274" r:id="rId6"/>
    <p:sldId id="275" r:id="rId7"/>
    <p:sldId id="258" r:id="rId8"/>
    <p:sldId id="690" r:id="rId9"/>
    <p:sldId id="266" r:id="rId10"/>
    <p:sldId id="261" r:id="rId11"/>
    <p:sldId id="263" r:id="rId12"/>
    <p:sldId id="268" r:id="rId13"/>
    <p:sldId id="700" r:id="rId14"/>
    <p:sldId id="572" r:id="rId15"/>
    <p:sldId id="366" r:id="rId16"/>
    <p:sldId id="617" r:id="rId17"/>
    <p:sldId id="269" r:id="rId18"/>
    <p:sldId id="267" r:id="rId19"/>
    <p:sldId id="265" r:id="rId20"/>
    <p:sldId id="271" r:id="rId21"/>
    <p:sldId id="697" r:id="rId22"/>
    <p:sldId id="618" r:id="rId23"/>
    <p:sldId id="325" r:id="rId24"/>
    <p:sldId id="328" r:id="rId25"/>
    <p:sldId id="620" r:id="rId26"/>
    <p:sldId id="362" r:id="rId27"/>
    <p:sldId id="696" r:id="rId28"/>
    <p:sldId id="364" r:id="rId29"/>
    <p:sldId id="571" r:id="rId30"/>
    <p:sldId id="569" r:id="rId31"/>
    <p:sldId id="332" r:id="rId32"/>
    <p:sldId id="621" r:id="rId33"/>
    <p:sldId id="361" r:id="rId34"/>
    <p:sldId id="615" r:id="rId35"/>
    <p:sldId id="674" r:id="rId36"/>
    <p:sldId id="520" r:id="rId37"/>
    <p:sldId id="294" r:id="rId38"/>
    <p:sldId id="282" r:id="rId39"/>
    <p:sldId id="672" r:id="rId40"/>
    <p:sldId id="287" r:id="rId41"/>
    <p:sldId id="631" r:id="rId42"/>
    <p:sldId id="288" r:id="rId43"/>
    <p:sldId id="614" r:id="rId44"/>
    <p:sldId id="675" r:id="rId45"/>
    <p:sldId id="679" r:id="rId46"/>
    <p:sldId id="512" r:id="rId47"/>
    <p:sldId id="318" r:id="rId48"/>
    <p:sldId id="335" r:id="rId49"/>
    <p:sldId id="299" r:id="rId50"/>
    <p:sldId id="317" r:id="rId51"/>
    <p:sldId id="650" r:id="rId52"/>
    <p:sldId id="684" r:id="rId53"/>
    <p:sldId id="292" r:id="rId54"/>
    <p:sldId id="293" r:id="rId55"/>
    <p:sldId id="685" r:id="rId56"/>
    <p:sldId id="295" r:id="rId57"/>
    <p:sldId id="296" r:id="rId58"/>
    <p:sldId id="297" r:id="rId59"/>
    <p:sldId id="298" r:id="rId60"/>
    <p:sldId id="686" r:id="rId61"/>
    <p:sldId id="300" r:id="rId62"/>
    <p:sldId id="301" r:id="rId63"/>
    <p:sldId id="302" r:id="rId64"/>
    <p:sldId id="303" r:id="rId65"/>
    <p:sldId id="304" r:id="rId66"/>
    <p:sldId id="542" r:id="rId67"/>
    <p:sldId id="683" r:id="rId68"/>
    <p:sldId id="693" r:id="rId69"/>
    <p:sldId id="669" r:id="rId70"/>
    <p:sldId id="694" r:id="rId71"/>
    <p:sldId id="673" r:id="rId72"/>
    <p:sldId id="695" r:id="rId73"/>
    <p:sldId id="698" r:id="rId74"/>
    <p:sldId id="575" r:id="rId75"/>
    <p:sldId id="687" r:id="rId76"/>
    <p:sldId id="688" r:id="rId77"/>
    <p:sldId id="689" r:id="rId78"/>
    <p:sldId id="665" r:id="rId79"/>
    <p:sldId id="633" r:id="rId80"/>
    <p:sldId id="692" r:id="rId81"/>
    <p:sldId id="667" r:id="rId82"/>
    <p:sldId id="314" r:id="rId83"/>
    <p:sldId id="699" r:id="rId84"/>
    <p:sldId id="273" r:id="rId85"/>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Rosen" initials="JR" lastIdx="56" clrIdx="0">
    <p:extLst>
      <p:ext uri="{19B8F6BF-5375-455C-9EA6-DF929625EA0E}">
        <p15:presenceInfo xmlns:p15="http://schemas.microsoft.com/office/powerpoint/2012/main" userId="375e2a6e0c247b2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69565" autoAdjust="0"/>
  </p:normalViewPr>
  <p:slideViewPr>
    <p:cSldViewPr snapToGrid="0">
      <p:cViewPr varScale="1">
        <p:scale>
          <a:sx n="43" d="100"/>
          <a:sy n="43" d="100"/>
        </p:scale>
        <p:origin x="1508" y="40"/>
      </p:cViewPr>
      <p:guideLst/>
    </p:cSldViewPr>
  </p:slideViewPr>
  <p:notesTextViewPr>
    <p:cViewPr>
      <p:scale>
        <a:sx n="1" d="1"/>
        <a:sy n="1" d="1"/>
      </p:scale>
      <p:origin x="0" y="0"/>
    </p:cViewPr>
  </p:notesTextViewPr>
  <p:sorterViewPr>
    <p:cViewPr varScale="1">
      <p:scale>
        <a:sx n="1" d="1"/>
        <a:sy n="1" d="1"/>
      </p:scale>
      <p:origin x="0" y="-1256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heme" Target="theme/them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commentAuthors" Target="commen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17T12:13:35.466" idx="56">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8"/>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70258"/>
          </a:xfrm>
          <a:prstGeom prst="rect">
            <a:avLst/>
          </a:prstGeom>
        </p:spPr>
        <p:txBody>
          <a:bodyPr vert="horz" lIns="94046" tIns="47023" rIns="94046" bIns="47023" rtlCol="0"/>
          <a:lstStyle>
            <a:lvl1pPr algn="r">
              <a:defRPr sz="1200"/>
            </a:lvl1pPr>
          </a:lstStyle>
          <a:p>
            <a:fld id="{199A8180-9FF5-4A84-AE67-F2D70D1A9F76}" type="datetimeFigureOut">
              <a:rPr lang="en-US" smtClean="0"/>
              <a:t>7/2/2020</a:t>
            </a:fld>
            <a:endParaRPr lang="en-US"/>
          </a:p>
        </p:txBody>
      </p:sp>
      <p:sp>
        <p:nvSpPr>
          <p:cNvPr id="4" name="Slide Image Placeholder 3"/>
          <p:cNvSpPr>
            <a:spLocks noGrp="1" noRot="1" noChangeAspect="1"/>
          </p:cNvSpPr>
          <p:nvPr>
            <p:ph type="sldImg" idx="2"/>
          </p:nvPr>
        </p:nvSpPr>
        <p:spPr>
          <a:xfrm>
            <a:off x="730250" y="1171575"/>
            <a:ext cx="5626100" cy="3163888"/>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510564"/>
            <a:ext cx="5669280" cy="3690461"/>
          </a:xfrm>
          <a:prstGeom prst="rect">
            <a:avLst/>
          </a:prstGeom>
        </p:spPr>
        <p:txBody>
          <a:bodyPr vert="horz" lIns="94046" tIns="47023" rIns="94046" bIns="470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7"/>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7"/>
          </a:xfrm>
          <a:prstGeom prst="rect">
            <a:avLst/>
          </a:prstGeom>
        </p:spPr>
        <p:txBody>
          <a:bodyPr vert="horz" lIns="94046" tIns="47023" rIns="94046" bIns="47023" rtlCol="0" anchor="b"/>
          <a:lstStyle>
            <a:lvl1pPr algn="r">
              <a:defRPr sz="1200"/>
            </a:lvl1pPr>
          </a:lstStyle>
          <a:p>
            <a:fld id="{BEA25071-C87A-4D5A-BED1-8E4AE45B35DA}" type="slidenum">
              <a:rPr lang="en-US" smtClean="0"/>
              <a:t>‹#›</a:t>
            </a:fld>
            <a:endParaRPr lang="en-US"/>
          </a:p>
        </p:txBody>
      </p:sp>
    </p:spTree>
    <p:extLst>
      <p:ext uri="{BB962C8B-B14F-4D97-AF65-F5344CB8AC3E}">
        <p14:creationId xmlns:p14="http://schemas.microsoft.com/office/powerpoint/2010/main" val="2427738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cience.sciencemag.org/content/early/2020/06/02/science.abc6197.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edrxiv.org/content/10.1101/2020.03.05.20030502v1.full.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medrxiv.org/content/10.1101/2020.03.07.20032052v1"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ejm.org/doi/pdf/10.1056/NEJMoa2002032?articleTools=tru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dc.gov/coronavirus/2019-ncov/symptoms-testing/symptoms.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dc.gov/coronavirus/2019-ncov/faq.html#COVID-19-and-Childr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osha.gov/Publications/OSHA3990.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osha.gov/Publications/OSHA3990.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dc.gov/coronavirus/2019-ncov/php/homeless-service-providers.html"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cdc.gov/coronavirus/2019-ncov/community/organizations/meat-poultry-processing-workers-employers.html" TargetMode="External"/><Relationship Id="rId5" Type="http://schemas.openxmlformats.org/officeDocument/2006/relationships/hyperlink" Target="https://www.cdc.gov/coronavirus/2019-ncov/hcp/long-term-care-strategies.html" TargetMode="External"/><Relationship Id="rId4" Type="http://schemas.openxmlformats.org/officeDocument/2006/relationships/hyperlink" Target="https://www.cdc.gov/coronavirus/2019-ncov/community/homeless-shelters/plan-prepare-respond.html"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dc.gov/nonpharmaceutical-interventions/pdf/gr-pan-flu-work-set.pdf"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osha.gov/Publications/OSHA3990.pdf" TargetMode="External"/><Relationship Id="rId4" Type="http://schemas.openxmlformats.org/officeDocument/2006/relationships/hyperlink" Target="https://www.osha.gov/Publications/OSHA3327pandemic.pdf"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da.gov/medical-devices/personal-protective-equipment-infection-control/questions-about-personal-protective-equipment-pp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dc.gov/coronavirus/2019-ncov/community/guidance-business-response.html?CDC_AA_refVal=https%3A%2F%2Fwww.cdc.gov%2Fcoronavirus%2F2019-ncov%2Fspecific-groups%2Fguidance-business-response.html"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nap.edu/read/22414"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cdc.gov/coronavirus/2019-ncov/prevent-getting-sick/cloth-face-cover.html" TargetMode="External"/><Relationship Id="rId2" Type="http://schemas.openxmlformats.org/officeDocument/2006/relationships/slide" Target="../slides/slide48.xml"/><Relationship Id="rId1" Type="http://schemas.openxmlformats.org/officeDocument/2006/relationships/notesMaster" Target="../notesMasters/notesMaster1.xml"/><Relationship Id="rId5" Type="http://schemas.openxmlformats.org/officeDocument/2006/relationships/hyperlink" Target="https://science.sciencemag.org/content/early/2020/06/08/science.abc6197" TargetMode="External"/><Relationship Id="rId4" Type="http://schemas.openxmlformats.org/officeDocument/2006/relationships/hyperlink" Target="https://www.sciencedirect.com/science/article/pii/S2468042720300117?via%3Dihub" TargetMode="Externa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youtube.com/watch?v=of73FN086E8&amp;feature=youtu.be"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cdc.gov/coronavirus/2019-ncov/downloads/php/CDC-Activities-Initiatives-for-COVID-19-Response.pdf#page=49"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https://www.cdc.gov/coronavirus/2019-ncov/community/critical-workers/implementing-safety-practices.html" TargetMode="Externa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cdc.gov/coronavirus/2019-ncov/prevent-getting-sick/when-its-safe.html" TargetMode="External"/><Relationship Id="rId2" Type="http://schemas.openxmlformats.org/officeDocument/2006/relationships/slide" Target="../slides/slide65.xml"/><Relationship Id="rId1" Type="http://schemas.openxmlformats.org/officeDocument/2006/relationships/notesMaster" Target="../notesMasters/notesMaster1.xml"/><Relationship Id="rId4" Type="http://schemas.openxmlformats.org/officeDocument/2006/relationships/hyperlink" Target="https://azdhs.gov/documents/preparedness/epidemiology-disease-control/infectious-disease-epidemiology/novel-coronavirus/public-resources/release-from-isolation.pdf?utm_medium=email&amp;utm_source=govdelivery" TargetMode="External"/></Relationships>
</file>

<file path=ppt/notesSlides/_rels/notesSlide53.xml.rels><?xml version="1.0" encoding="UTF-8" standalone="yes"?>
<Relationships xmlns="http://schemas.openxmlformats.org/package/2006/relationships"><Relationship Id="rId8" Type="http://schemas.openxmlformats.org/officeDocument/2006/relationships/hyperlink" Target="https://azdhs.gov/documents/preparedness/epidemiology-disease-control/infectious-disease-epidemiology/novel-coronavirus/public-resources/release-from-isolation.pdf?utm_medium=email&amp;utm_source=govdelivery" TargetMode="External"/><Relationship Id="rId3" Type="http://schemas.openxmlformats.org/officeDocument/2006/relationships/hyperlink" Target="https://www.cdc.gov/coronavirus/2019-ncov/hcp/disposition-in-home-patients.html" TargetMode="External"/><Relationship Id="rId7" Type="http://schemas.openxmlformats.org/officeDocument/2006/relationships/hyperlink" Target="https://www.cdc.gov/coronavirus/2019-ncov/hcp/return-to-work.html" TargetMode="External"/><Relationship Id="rId2" Type="http://schemas.openxmlformats.org/officeDocument/2006/relationships/slide" Target="../slides/slide66.xml"/><Relationship Id="rId1" Type="http://schemas.openxmlformats.org/officeDocument/2006/relationships/notesMaster" Target="../notesMasters/notesMaster1.xml"/><Relationship Id="rId6" Type="http://schemas.openxmlformats.org/officeDocument/2006/relationships/hyperlink" Target="https://www.cdc.gov/coronavirus/2019-nCoV/lab/guidelines-clinical-specimens.html" TargetMode="External"/><Relationship Id="rId5" Type="http://schemas.openxmlformats.org/officeDocument/2006/relationships/hyperlink" Target="https://www.cdc.gov/coronavirus/2019-ncov/hcp/disposition-in-home-patients.html#st3" TargetMode="External"/><Relationship Id="rId4" Type="http://schemas.openxmlformats.org/officeDocument/2006/relationships/hyperlink" Target="https://www.cdc.gov/coronavirus/2019-ncov/hcp/disposition-in-home-patients.html#st1"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cdc.gov/coronavirus/2019-ncov/community/critical-workers/implementing-safety-practices.html" TargetMode="External"/><Relationship Id="rId2" Type="http://schemas.openxmlformats.org/officeDocument/2006/relationships/slide" Target="../slides/slide67.xml"/><Relationship Id="rId1" Type="http://schemas.openxmlformats.org/officeDocument/2006/relationships/notesMaster" Target="../notesMasters/notesMaster1.xml"/><Relationship Id="rId4" Type="http://schemas.openxmlformats.org/officeDocument/2006/relationships/hyperlink" Target="https://www.cdc.gov/coronavirus/2019-ncov/hcp/disposition-in-home-patients.html" TargetMode="Externa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cdc.gov/coronavirus/2019-ncov/prevent-getting-sick/social-distancing.html"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s://www.governor.pa.gov/wp-content/uploads/2020/04/20200415-SOH-worker-safety-order.pdf" TargetMode="Externa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cdc.gov/coronavirus/2019-ncov/community/organizations/construction-workers.html" TargetMode="External"/><Relationship Id="rId7" Type="http://schemas.openxmlformats.org/officeDocument/2006/relationships/hyperlink" Target="https://www.backtoworksafely.org/" TargetMode="External"/><Relationship Id="rId2" Type="http://schemas.openxmlformats.org/officeDocument/2006/relationships/slide" Target="../slides/slide69.xml"/><Relationship Id="rId1" Type="http://schemas.openxmlformats.org/officeDocument/2006/relationships/notesMaster" Target="../notesMasters/notesMaster1.xml"/><Relationship Id="rId6" Type="http://schemas.openxmlformats.org/officeDocument/2006/relationships/hyperlink" Target="https://www.osha.gov/SLTC/covid-19/additional_resources.html" TargetMode="External"/><Relationship Id="rId5" Type="http://schemas.openxmlformats.org/officeDocument/2006/relationships/hyperlink" Target="https://www.cdc.gov/coronavirus/2019-ncov/community/worker-safety-support/index.html" TargetMode="External"/><Relationship Id="rId4" Type="http://schemas.openxmlformats.org/officeDocument/2006/relationships/hyperlink" Target="https://urldefense.proofpoint.com/v2/url?u=https-3A__mail.ex3.secureserver.net_owa_redir.aspx-3FC-3Djst-5FmmAbnk-2DmsYpUGXWN-2DDf2ks8LkNEIZ13m1NppLDEYImw3KIJylEsM5EGwICdhYxWUP3Eyy34.-26URL-3Dhttp-253a-252f-252fwww.pottypros.com-252f&amp;d=DwMGaQ&amp;c=l45AxH-kUV29SRQusp9vYR0n1GycN4_2jInuKy6zbqQ&amp;r=APIWljFY26wO00OKc4zDsAt7ZSPS_7-9lFz8c47DYsA&amp;m=CYFPFJX78XSvlvWSfx3Y5cd0BStXqsdD_oH6-jp-xHM&amp;s=S1odIlnd7KE7tnBTo9HI2Y3PR1fIZOKlsUY8ksnCxpc&amp;e=" TargetMode="Externa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paho.org/disasters/index.php?option=com_docman&amp;view=download&amp;category_slug=tools&amp;alias=543-pandinflu-leadershipduring-tool-16&amp;Itemid=1179&amp;lang=en"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whitehouse.gov/openingamerica/"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cdc.gov/coronavirus/2019-ncov/community/organizations/workplace-decision-tool.html" TargetMode="External"/><Relationship Id="rId2" Type="http://schemas.openxmlformats.org/officeDocument/2006/relationships/slide" Target="../slides/slide73.xml"/><Relationship Id="rId1" Type="http://schemas.openxmlformats.org/officeDocument/2006/relationships/notesMaster" Target="../notesMasters/notesMaster1.xml"/><Relationship Id="rId4" Type="http://schemas.openxmlformats.org/officeDocument/2006/relationships/hyperlink" Target="https://www.cdc.gov/coronavirus/2019-ncov/daily-life-coping/activities.html" TargetMode="Externa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www.cdc.gov/coronavirus/2019-ncov/community/reopen-guidance.html" TargetMode="External"/><Relationship Id="rId2" Type="http://schemas.openxmlformats.org/officeDocument/2006/relationships/slide" Target="../slides/slide74.xml"/><Relationship Id="rId1" Type="http://schemas.openxmlformats.org/officeDocument/2006/relationships/notesMaster" Target="../notesMasters/notesMaster1.xml"/><Relationship Id="rId5" Type="http://schemas.openxmlformats.org/officeDocument/2006/relationships/hyperlink" Target="https://www.azdhs.gov/preparedness/epidemiology-disease-control/infectious-disease-epidemiology/index.php#novel-coronavirus-community" TargetMode="External"/><Relationship Id="rId4" Type="http://schemas.openxmlformats.org/officeDocument/2006/relationships/hyperlink" Target="https://www.cdc.gov/coronavirus/2019-ncov/php/eh-practitioners.html" TargetMode="Externa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coronavirus/mers/index.html"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dc.gov/coronavirus/2019-ncov/travelers/index.html" TargetMode="External"/><Relationship Id="rId5" Type="http://schemas.openxmlformats.org/officeDocument/2006/relationships/hyperlink" Target="https://www.cdc.gov/coronavirus/2019-ncov/cases-in-us.html" TargetMode="External"/><Relationship Id="rId4" Type="http://schemas.openxmlformats.org/officeDocument/2006/relationships/hyperlink" Target="https://www.cdc.gov/sars/index.html"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3: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a:buClr>
                <a:schemeClr val="dk1"/>
              </a:buClr>
              <a:buSzPts val="1100"/>
            </a:pPr>
            <a:endParaRPr sz="1100" dirty="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lvl="0">
              <a:buClr>
                <a:schemeClr val="dk1"/>
              </a:buClr>
              <a:buSzPts val="1100"/>
            </a:pPr>
            <a:r>
              <a:rPr lang="en-US" sz="1100" dirty="0">
                <a:solidFill>
                  <a:schemeClr val="dk1"/>
                </a:solidFill>
                <a:latin typeface="Arial"/>
                <a:ea typeface="Arial"/>
                <a:cs typeface="Arial"/>
                <a:sym typeface="Arial"/>
              </a:rPr>
              <a:t>See:  Reducing transmission of SARS-CoV-2; Prather, K., Wang C., Schooley R., 27 May 2020, Science</a:t>
            </a:r>
          </a:p>
          <a:p>
            <a:pPr lvl="0">
              <a:buClr>
                <a:schemeClr val="dk1"/>
              </a:buClr>
              <a:buSzPts val="1100"/>
            </a:pPr>
            <a:r>
              <a:rPr lang="en-US" sz="1100" dirty="0">
                <a:solidFill>
                  <a:schemeClr val="dk1"/>
                </a:solidFill>
                <a:latin typeface="Arial"/>
                <a:ea typeface="Arial"/>
                <a:cs typeface="Arial"/>
                <a:sym typeface="Arial"/>
              </a:rPr>
              <a:t>  </a:t>
            </a:r>
            <a:r>
              <a:rPr lang="en-US" sz="1100" dirty="0">
                <a:hlinkClick r:id="rId3"/>
              </a:rPr>
              <a:t>https://science.sciencemag.org/content/early/2020/06/02/science.abc6197.1</a:t>
            </a:r>
            <a:endParaRPr lang="en-US" sz="1100" dirty="0"/>
          </a:p>
          <a:p>
            <a:pPr lvl="0">
              <a:buClr>
                <a:schemeClr val="dk1"/>
              </a:buClr>
              <a:buSzPts val="1100"/>
            </a:pPr>
            <a:endParaRPr sz="1100" dirty="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fontAlgn="base">
              <a:spcBef>
                <a:spcPct val="30000"/>
              </a:spcBef>
              <a:spcAft>
                <a:spcPct val="0"/>
              </a:spcAft>
              <a:defRPr/>
            </a:pPr>
            <a:r>
              <a:rPr lang="en-US" altLang="en-US" b="1" dirty="0"/>
              <a:t>Instructor notes: </a:t>
            </a:r>
          </a:p>
          <a:p>
            <a:endParaRPr lang="en-US" dirty="0"/>
          </a:p>
          <a:p>
            <a:r>
              <a:rPr lang="en-US" dirty="0"/>
              <a:t>Most estimates of the incubation period for COVID-19 range from 1-14 days, most commonly around five days. The “incubation period” means the time between catching the virus and beginning to have symptoms of the disease.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can be longer in some people, especially children and people with weakened immune systems and in people infected with the new COVID-19 virus.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 Johns Hopkins study estimated the median incubation period at 5.1 days (</a:t>
            </a:r>
            <a:r>
              <a:rPr lang="en-US" dirty="0"/>
              <a:t>(95% confidence interval [CI], 4.5 to 5.8 days). They found that 97.5% of patients who have symptoms do so within 11.5 days of infection (CI, 8.2 to 15.6 days).</a:t>
            </a:r>
            <a:r>
              <a:rPr lang="en-US" u="sng" dirty="0"/>
              <a:t> https://annals.org/aim/fullarticle/2762808/incubation-period-coronavirus-disease-2019-covid-19-from-publicly-reported</a:t>
            </a:r>
            <a:endParaRPr lang="en-US" altLang="en-US" u="sng"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r>
              <a:rPr lang="en-US" b="1" dirty="0"/>
              <a:t>Can someone spread the virus without being sick?</a:t>
            </a:r>
          </a:p>
          <a:p>
            <a:r>
              <a:rPr lang="en-US" dirty="0"/>
              <a:t>People are thought to be most contagious when they are most symptomatic (the sickest).</a:t>
            </a:r>
          </a:p>
          <a:p>
            <a:r>
              <a:rPr lang="en-US" dirty="0"/>
              <a:t>Some spread might be possible before people show symptoms; there have been reports of this occurring with this new coronavirus, but this is not thought to be the main way the virus spreads.</a:t>
            </a:r>
          </a:p>
          <a:p>
            <a:r>
              <a:rPr lang="en-US" altLang="en-US" dirty="0">
                <a:latin typeface="Arial" panose="020B0604020202020204" pitchFamily="34" charset="0"/>
                <a:ea typeface="ＭＳ Ｐゴシック" panose="020B0600070205080204" pitchFamily="34" charset="-128"/>
              </a:rPr>
              <a:t>CDC: </a:t>
            </a:r>
            <a:r>
              <a:rPr lang="en-US" altLang="en-US" u="sng" dirty="0">
                <a:latin typeface="Arial" panose="020B0604020202020204" pitchFamily="34" charset="0"/>
                <a:ea typeface="ＭＳ Ｐゴシック" panose="020B0600070205080204" pitchFamily="34" charset="-128"/>
              </a:rPr>
              <a:t>https://www.cdc.gov/coronavirus/2019-ncov/about/transmission.html  </a:t>
            </a:r>
          </a:p>
          <a:p>
            <a:endParaRPr lang="en-US" altLang="en-US" dirty="0">
              <a:latin typeface="Arial" panose="020B0604020202020204" pitchFamily="34" charset="0"/>
              <a:ea typeface="ＭＳ Ｐゴシック" panose="020B0600070205080204" pitchFamily="34" charset="-128"/>
            </a:endParaRPr>
          </a:p>
          <a:p>
            <a:pPr defTabSz="940460" eaLnBrk="0" fontAlgn="base" hangingPunct="0">
              <a:spcBef>
                <a:spcPct val="30000"/>
              </a:spcBef>
              <a:spcAft>
                <a:spcPct val="0"/>
              </a:spcAft>
              <a:defRPr/>
            </a:pPr>
            <a:r>
              <a:rPr lang="en-US" dirty="0">
                <a:solidFill>
                  <a:srgbClr val="1E4649"/>
                </a:solidFill>
                <a:latin typeface="Arial" pitchFamily="-112" charset="0"/>
                <a:ea typeface="ＭＳ Ｐゴシック" charset="0"/>
                <a:cs typeface="ＭＳ Ｐゴシック" charset="0"/>
              </a:rPr>
              <a:t>Article in medRxiv :</a:t>
            </a:r>
          </a:p>
          <a:p>
            <a:pPr defTabSz="940460" eaLnBrk="0" fontAlgn="base" hangingPunct="0">
              <a:spcBef>
                <a:spcPct val="30000"/>
              </a:spcBef>
              <a:spcAft>
                <a:spcPct val="0"/>
              </a:spcAft>
              <a:defRPr/>
            </a:pPr>
            <a:endParaRPr lang="en-US" dirty="0">
              <a:solidFill>
                <a:srgbClr val="1E4649"/>
              </a:solidFill>
              <a:latin typeface="Arial" pitchFamily="-112" charset="0"/>
              <a:ea typeface="ＭＳ Ｐゴシック" charset="0"/>
              <a:cs typeface="ＭＳ Ｐゴシック" charset="0"/>
            </a:endParaRPr>
          </a:p>
          <a:p>
            <a:pPr defTabSz="940460" eaLnBrk="0" fontAlgn="base" hangingPunct="0">
              <a:spcBef>
                <a:spcPct val="30000"/>
              </a:spcBef>
              <a:spcAft>
                <a:spcPct val="0"/>
              </a:spcAft>
              <a:defRPr/>
            </a:pPr>
            <a:r>
              <a:rPr lang="en-US" dirty="0">
                <a:solidFill>
                  <a:srgbClr val="1E4649"/>
                </a:solidFill>
                <a:latin typeface="Arial" pitchFamily="-112" charset="0"/>
                <a:ea typeface="ＭＳ Ｐゴシック" charset="0"/>
                <a:cs typeface="ＭＳ Ｐゴシック" charset="0"/>
              </a:rPr>
              <a:t>COVID-19 can be spread before it causes symptoms, when it produces symptoms like those of the common cold, and as many as 12 days after recovery, according to a </a:t>
            </a:r>
            <a:r>
              <a:rPr lang="en-US" u="sng" dirty="0">
                <a:latin typeface="Arial" pitchFamily="-112" charset="0"/>
                <a:ea typeface="ＭＳ Ｐゴシック" charset="0"/>
                <a:cs typeface="ＭＳ Ｐゴシック" charset="0"/>
                <a:hlinkClick r:id="rId3">
                  <a:extLst>
                    <a:ext uri="{A12FA001-AC4F-418D-AE19-62706E023703}">
                      <ahyp:hlinkClr xmlns:ahyp="http://schemas.microsoft.com/office/drawing/2018/hyperlinkcolor" val="tx"/>
                    </a:ext>
                  </a:extLst>
                </a:hlinkClick>
              </a:rPr>
              <a:t>virologic analysis</a:t>
            </a:r>
            <a:r>
              <a:rPr lang="en-US" u="sng" dirty="0">
                <a:latin typeface="Arial" pitchFamily="-112" charset="0"/>
                <a:ea typeface="ＭＳ Ｐゴシック" charset="0"/>
                <a:cs typeface="ＭＳ Ｐゴシック" charset="0"/>
              </a:rPr>
              <a:t> </a:t>
            </a:r>
            <a:r>
              <a:rPr lang="en-US" dirty="0">
                <a:solidFill>
                  <a:srgbClr val="1E4649"/>
                </a:solidFill>
                <a:latin typeface="Arial" pitchFamily="-112" charset="0"/>
                <a:ea typeface="ＭＳ Ｐゴシック" charset="0"/>
                <a:cs typeface="ＭＳ Ｐゴシック" charset="0"/>
              </a:rPr>
              <a:t>of nine infected patients published on the preprint server medRxiv. </a:t>
            </a:r>
            <a:r>
              <a:rPr lang="en-US" dirty="0">
                <a:solidFill>
                  <a:schemeClr val="tx1"/>
                </a:solidFill>
                <a:hlinkClick r:id="rId4">
                  <a:extLst>
                    <a:ext uri="{A12FA001-AC4F-418D-AE19-62706E023703}">
                      <ahyp:hlinkClr xmlns:ahyp="http://schemas.microsoft.com/office/drawing/2018/hyperlinkcolor" val="tx"/>
                    </a:ext>
                  </a:extLst>
                </a:hlinkClick>
              </a:rPr>
              <a:t>https://www.medrxiv.org/content/10.1101/2020.03.07.20032052v1</a:t>
            </a:r>
            <a:endParaRPr lang="en-US" dirty="0">
              <a:solidFill>
                <a:schemeClr val="tx1"/>
              </a:solidFill>
            </a:endParaRPr>
          </a:p>
          <a:p>
            <a:pPr defTabSz="940460" eaLnBrk="0" fontAlgn="base" hangingPunct="0">
              <a:spcBef>
                <a:spcPct val="30000"/>
              </a:spcBef>
              <a:spcAft>
                <a:spcPct val="0"/>
              </a:spcAft>
              <a:defRPr/>
            </a:pPr>
            <a:endParaRPr lang="en-US" dirty="0">
              <a:solidFill>
                <a:srgbClr val="1E4649"/>
              </a:solidFill>
              <a:latin typeface="Arial" pitchFamily="-112" charset="0"/>
              <a:ea typeface="ＭＳ Ｐゴシック" charset="0"/>
              <a:cs typeface="ＭＳ Ｐゴシック" charset="0"/>
            </a:endParaRPr>
          </a:p>
          <a:p>
            <a:r>
              <a:rPr lang="en-US" dirty="0">
                <a:latin typeface="Arial" charset="0"/>
                <a:ea typeface="ＭＳ Ｐゴシック" pitchFamily="48" charset="-128"/>
              </a:rPr>
              <a:t>In a study published in Nature Medicine, the researchers observed the highest viral load in throat swabs at the time of symptom onset, and</a:t>
            </a:r>
          </a:p>
          <a:p>
            <a:r>
              <a:rPr lang="en-US" dirty="0">
                <a:latin typeface="Arial" charset="0"/>
                <a:ea typeface="ＭＳ Ｐゴシック" pitchFamily="48" charset="-128"/>
              </a:rPr>
              <a:t>inferred that infectiousness peaked on or before symptom onset.</a:t>
            </a:r>
          </a:p>
          <a:p>
            <a:r>
              <a:rPr lang="en-US" dirty="0">
                <a:latin typeface="Arial" charset="0"/>
                <a:ea typeface="ＭＳ Ｐゴシック" pitchFamily="48" charset="-128"/>
              </a:rPr>
              <a:t>Xi He, Eric H. Y. Lau, et al, Temporal dynamics in viral shedding and transmissibility of COVID-19, Nature Medicine, Brief Communication</a:t>
            </a:r>
          </a:p>
          <a:p>
            <a:r>
              <a:rPr lang="en-US" u="sng" dirty="0">
                <a:latin typeface="Arial" charset="0"/>
                <a:ea typeface="ＭＳ Ｐゴシック" pitchFamily="48" charset="-128"/>
              </a:rPr>
              <a:t>https://doi.org/10.1038/s41591-020-0869-5</a:t>
            </a:r>
          </a:p>
          <a:p>
            <a:pPr defTabSz="940460" eaLnBrk="0" fontAlgn="base" hangingPunct="0">
              <a:spcBef>
                <a:spcPct val="30000"/>
              </a:spcBef>
              <a:spcAft>
                <a:spcPct val="0"/>
              </a:spcAft>
              <a:defRPr/>
            </a:pPr>
            <a:endParaRPr lang="en-US" dirty="0">
              <a:solidFill>
                <a:srgbClr val="1E4649"/>
              </a:solidFill>
              <a:latin typeface="Arial" pitchFamily="-112" charset="0"/>
              <a:ea typeface="ＭＳ Ｐゴシック" charset="0"/>
              <a:cs typeface="ＭＳ Ｐゴシック" charset="0"/>
            </a:endParaRPr>
          </a:p>
          <a:p>
            <a:pPr defTabSz="940460" eaLnBrk="0" fontAlgn="base" hangingPunct="0">
              <a:spcBef>
                <a:spcPct val="30000"/>
              </a:spcBef>
              <a:spcAft>
                <a:spcPct val="0"/>
              </a:spcAft>
              <a:defRPr/>
            </a:pPr>
            <a:r>
              <a:rPr lang="en-US" dirty="0"/>
              <a:t>Led by researchers in Germany, the virologic study, which has not yet been peer-reviewed, found that the novel coronavirus quickly begins producing high viral loads, sheds efficiently, and grows well in the upper respiratory tract (nose, mouth, nasal cavity, and throat).</a:t>
            </a:r>
            <a:endParaRPr lang="en-US" dirty="0">
              <a:solidFill>
                <a:srgbClr val="1E4649"/>
              </a:solidFill>
              <a:latin typeface="Arial" pitchFamily="-112" charset="0"/>
              <a:ea typeface="ＭＳ Ｐゴシック" charset="0"/>
              <a:cs typeface="ＭＳ Ｐゴシック" charset="0"/>
            </a:endParaRPr>
          </a:p>
          <a:p>
            <a:pPr defTabSz="940460" eaLnBrk="0" fontAlgn="base" hangingPunct="0">
              <a:spcBef>
                <a:spcPct val="30000"/>
              </a:spcBef>
              <a:spcAft>
                <a:spcPct val="0"/>
              </a:spcAft>
              <a:defRPr/>
            </a:pPr>
            <a:endParaRPr lang="en-US" dirty="0">
              <a:solidFill>
                <a:srgbClr val="1E4649"/>
              </a:solidFill>
              <a:latin typeface="Arial" pitchFamily="-112" charset="0"/>
              <a:ea typeface="ＭＳ Ｐゴシック" charset="0"/>
              <a:cs typeface="ＭＳ Ｐゴシック" charset="0"/>
            </a:endParaRPr>
          </a:p>
          <a:p>
            <a:r>
              <a:rPr lang="en-US" altLang="en-US" u="sng" dirty="0">
                <a:latin typeface="Arial" panose="020B0604020202020204" pitchFamily="34" charset="0"/>
                <a:ea typeface="ＭＳ Ｐゴシック" panose="020B0600070205080204" pitchFamily="34" charset="-128"/>
              </a:rPr>
              <a:t>https://www.medrxiv.org/content/10.1101/2020.03.05.20030502v1.full.pdf </a:t>
            </a:r>
          </a:p>
          <a:p>
            <a:r>
              <a:rPr lang="en-US" altLang="en-US" u="sng" dirty="0">
                <a:latin typeface="Arial" panose="020B0604020202020204" pitchFamily="34" charset="0"/>
                <a:ea typeface="ＭＳ Ｐゴシック" panose="020B0600070205080204" pitchFamily="34" charset="-128"/>
              </a:rPr>
              <a:t>http://www.cidrap.umn.edu/news-perspective/2020/03/study-highlights-ease-spread-covid-19-viruses  </a:t>
            </a:r>
          </a:p>
          <a:p>
            <a:endParaRPr lang="en-US" altLang="en-US" dirty="0">
              <a:latin typeface="Arial" panose="020B0604020202020204" pitchFamily="34" charset="0"/>
              <a:ea typeface="ＭＳ Ｐゴシック" panose="020B0600070205080204" pitchFamily="34" charset="-128"/>
            </a:endParaRPr>
          </a:p>
          <a:p>
            <a:pPr defTabSz="940460" eaLnBrk="0" fontAlgn="base" hangingPunct="0">
              <a:spcBef>
                <a:spcPct val="30000"/>
              </a:spcBef>
              <a:spcAft>
                <a:spcPct val="0"/>
              </a:spcAft>
              <a:defRPr/>
            </a:pPr>
            <a:r>
              <a:rPr lang="en-US" altLang="en-US" dirty="0">
                <a:latin typeface="Arial" panose="020B0604020202020204" pitchFamily="34" charset="0"/>
                <a:ea typeface="ＭＳ Ｐゴシック" panose="020B0600070205080204" pitchFamily="34" charset="-128"/>
              </a:rPr>
              <a:t>Article in JAMA: </a:t>
            </a:r>
            <a:r>
              <a:rPr lang="en-US" b="0" dirty="0"/>
              <a:t>Air, Surface Environmental, and Personal Protective Equipment Contamination by Severe Acute Respiratory Syndrome Coronavirus 2 (SARS-CoV-2) From a Symptomatic Patient</a:t>
            </a:r>
          </a:p>
          <a:p>
            <a:pPr defTabSz="940460" eaLnBrk="0" fontAlgn="base" hangingPunct="0">
              <a:spcBef>
                <a:spcPct val="30000"/>
              </a:spcBef>
              <a:spcAft>
                <a:spcPct val="0"/>
              </a:spcAft>
              <a:defRPr/>
            </a:pPr>
            <a:endParaRPr lang="en-US" b="1" dirty="0"/>
          </a:p>
          <a:p>
            <a:r>
              <a:rPr lang="en-US" altLang="en-US" dirty="0">
                <a:latin typeface="Arial" panose="020B0604020202020204" pitchFamily="34" charset="0"/>
                <a:ea typeface="ＭＳ Ｐゴシック" panose="020B0600070205080204" pitchFamily="34" charset="-128"/>
              </a:rPr>
              <a:t>Citation: </a:t>
            </a:r>
            <a:r>
              <a:rPr lang="en-US" dirty="0"/>
              <a:t>Ong SWX, Tan YK, Chia PY, et al. Air, Surface Environmental, and Personal Protective Equipment Contamination by Severe Acute Respiratory Syndrome Coronavirus 2 (SARS-CoV-2) From a Symptomatic Patient. </a:t>
            </a:r>
            <a:r>
              <a:rPr lang="en-US" i="1" dirty="0"/>
              <a:t>JAMA.</a:t>
            </a:r>
            <a:r>
              <a:rPr lang="en-US" dirty="0"/>
              <a:t> Published online March 04, 2020. doi:10.1001/jama.2020.3227</a:t>
            </a: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pPr defTabSz="960053" eaLnBrk="0" fontAlgn="base" hangingPunct="0">
              <a:spcBef>
                <a:spcPct val="0"/>
              </a:spcBef>
              <a:spcAft>
                <a:spcPct val="0"/>
              </a:spcAft>
              <a:defRPr/>
            </a:pPr>
            <a:fld id="{6F0BDFFB-2A02-48B5-AA4F-45A78A8425C6}" type="slidenum">
              <a:rPr lang="en-US" altLang="en-US">
                <a:solidFill>
                  <a:srgbClr val="000000"/>
                </a:solidFill>
                <a:latin typeface="Arial" charset="0"/>
                <a:ea typeface="ＭＳ Ｐゴシック" pitchFamily="48" charset="-128"/>
              </a:rPr>
              <a:pPr defTabSz="960053" eaLnBrk="0" fontAlgn="base" hangingPunct="0">
                <a:spcBef>
                  <a:spcPct val="0"/>
                </a:spcBef>
                <a:spcAft>
                  <a:spcPct val="0"/>
                </a:spcAft>
                <a:defRPr/>
              </a:pPr>
              <a:t>11</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351828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8046360-0194-43A9-BE99-E4AD05FB30E8}"/>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F19D73C-3B73-4036-956E-83A11BF301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t>Instructor notes: </a:t>
            </a:r>
          </a:p>
          <a:p>
            <a:endParaRPr lang="en-US" dirty="0"/>
          </a:p>
          <a:p>
            <a:r>
              <a:rPr lang="en-US" dirty="0"/>
              <a:t>The symptoms may appear </a:t>
            </a:r>
            <a:r>
              <a:rPr lang="en-US" b="0" dirty="0"/>
              <a:t>2-14 days after exposure. </a:t>
            </a:r>
          </a:p>
          <a:p>
            <a:endParaRPr lang="en-US" b="0" dirty="0"/>
          </a:p>
          <a:p>
            <a:r>
              <a:rPr lang="en-US" b="0" dirty="0"/>
              <a:t>Reports from China have documented that most people experience a mild illness when infected with SARS-CoV-2. However, the same report documented that 16% of the cases had severe illness and about 2.5% resulted in death.</a:t>
            </a:r>
          </a:p>
          <a:p>
            <a:endParaRPr lang="en-US" b="0" dirty="0"/>
          </a:p>
          <a:p>
            <a:pPr defTabSz="940460" fontAlgn="base">
              <a:spcBef>
                <a:spcPct val="30000"/>
              </a:spcBef>
              <a:spcAft>
                <a:spcPct val="0"/>
              </a:spcAft>
              <a:defRPr/>
            </a:pPr>
            <a:r>
              <a:rPr lang="en-US" dirty="0">
                <a:latin typeface="Arial" charset="0"/>
                <a:ea typeface="ＭＳ Ｐゴシック" pitchFamily="48" charset="-128"/>
              </a:rPr>
              <a:t>Clinical Characteristics of Coronavirus Disease 2019 in China, NEJM, February 28, 2020  </a:t>
            </a:r>
            <a:r>
              <a:rPr lang="en-US" dirty="0">
                <a:solidFill>
                  <a:schemeClr val="tx1"/>
                </a:solidFill>
                <a:hlinkClick r:id="rId3">
                  <a:extLst>
                    <a:ext uri="{A12FA001-AC4F-418D-AE19-62706E023703}">
                      <ahyp:hlinkClr xmlns:ahyp="http://schemas.microsoft.com/office/drawing/2018/hyperlinkcolor" val="tx"/>
                    </a:ext>
                  </a:extLst>
                </a:hlinkClick>
              </a:rPr>
              <a:t>https://www.nejm.org/doi/pdf/10.1056/NEJMoa2002032?articleTools=true</a:t>
            </a:r>
            <a:endParaRPr lang="en-US" dirty="0">
              <a:latin typeface="Arial" charset="0"/>
              <a:ea typeface="ＭＳ Ｐゴシック" pitchFamily="48" charset="-128"/>
            </a:endParaRPr>
          </a:p>
          <a:p>
            <a:endParaRPr lang="en-US" b="0" dirty="0"/>
          </a:p>
          <a:p>
            <a:endParaRPr lang="en-US" altLang="en-US" b="1"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34820" name="Slide Number Placeholder 3">
            <a:extLst>
              <a:ext uri="{FF2B5EF4-FFF2-40B4-BE49-F238E27FC236}">
                <a16:creationId xmlns:a16="http://schemas.microsoft.com/office/drawing/2014/main" id="{41A6B1B0-E63B-4DAF-852F-8E261BB5C3B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fld id="{1EFBF281-73D9-496E-A9AC-C98A4EE1C50F}" type="slidenum">
              <a:rPr lang="en-US" altLang="en-US" sz="1200" baseline="0">
                <a:solidFill>
                  <a:srgbClr val="000000"/>
                </a:solidFill>
              </a:rPr>
              <a:pPr fontAlgn="base">
                <a:spcBef>
                  <a:spcPct val="0"/>
                </a:spcBef>
                <a:spcAft>
                  <a:spcPct val="0"/>
                </a:spcAft>
                <a:defRPr/>
              </a:pPr>
              <a:t>12</a:t>
            </a:fld>
            <a:endParaRPr lang="en-US" altLang="en-US" sz="1200" baseline="0" dirty="0">
              <a:solidFill>
                <a:srgbClr val="000000"/>
              </a:solidFill>
            </a:endParaRPr>
          </a:p>
        </p:txBody>
      </p:sp>
      <p:sp>
        <p:nvSpPr>
          <p:cNvPr id="34821" name="Date Placeholder 4">
            <a:extLst>
              <a:ext uri="{FF2B5EF4-FFF2-40B4-BE49-F238E27FC236}">
                <a16:creationId xmlns:a16="http://schemas.microsoft.com/office/drawing/2014/main" id="{1660BDE8-C956-4794-8249-F8DE8BE6932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9-25-09</a:t>
            </a:r>
          </a:p>
        </p:txBody>
      </p:sp>
      <p:sp>
        <p:nvSpPr>
          <p:cNvPr id="34822" name="Header Placeholder 5">
            <a:extLst>
              <a:ext uri="{FF2B5EF4-FFF2-40B4-BE49-F238E27FC236}">
                <a16:creationId xmlns:a16="http://schemas.microsoft.com/office/drawing/2014/main" id="{22FA666B-310D-43B4-91EC-2564D216DD37}"/>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
        <p:nvSpPr>
          <p:cNvPr id="34823" name="Footer Placeholder 6">
            <a:extLst>
              <a:ext uri="{FF2B5EF4-FFF2-40B4-BE49-F238E27FC236}">
                <a16:creationId xmlns:a16="http://schemas.microsoft.com/office/drawing/2014/main" id="{02221FAA-15EB-4878-99D2-128B9F718A40}"/>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Tree>
    <p:extLst>
      <p:ext uri="{BB962C8B-B14F-4D97-AF65-F5344CB8AC3E}">
        <p14:creationId xmlns:p14="http://schemas.microsoft.com/office/powerpoint/2010/main" val="2654504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Source</a:t>
            </a:r>
            <a:r>
              <a:rPr lang="en-US" b="0" dirty="0">
                <a:solidFill>
                  <a:schemeClr val="tx1"/>
                </a:solidFill>
              </a:rPr>
              <a:t>:</a:t>
            </a:r>
            <a:r>
              <a:rPr lang="en-US" b="1" dirty="0">
                <a:solidFill>
                  <a:schemeClr val="tx1"/>
                </a:solidFill>
              </a:rPr>
              <a:t> </a:t>
            </a:r>
            <a:r>
              <a:rPr lang="en-US" dirty="0">
                <a:solidFill>
                  <a:schemeClr val="tx1"/>
                </a:solidFill>
                <a:hlinkClick r:id="rId3">
                  <a:extLst>
                    <a:ext uri="{A12FA001-AC4F-418D-AE19-62706E023703}">
                      <ahyp:hlinkClr xmlns:ahyp="http://schemas.microsoft.com/office/drawing/2018/hyperlinkcolor" val="tx"/>
                    </a:ext>
                  </a:extLst>
                </a:hlinkClick>
              </a:rPr>
              <a:t>https://www.cdc.gov/coronavirus/2019-ncov/symptoms-testing/symptoms.html</a:t>
            </a:r>
            <a:endParaRPr lang="en-US" b="1" dirty="0">
              <a:solidFill>
                <a:schemeClr val="tx1"/>
              </a:solidFill>
            </a:endParaRPr>
          </a:p>
          <a:p>
            <a:endParaRPr lang="en-US" b="1" dirty="0"/>
          </a:p>
          <a:p>
            <a:pPr defTabSz="940460" fontAlgn="base">
              <a:spcBef>
                <a:spcPct val="30000"/>
              </a:spcBef>
              <a:spcAft>
                <a:spcPct val="0"/>
              </a:spcAft>
              <a:defRPr/>
            </a:pPr>
            <a:r>
              <a:rPr lang="en-US" dirty="0"/>
              <a:t>This list of severe symptoms is not all inclusive. Please consult your medical provider for any other symptoms that are severe or concerning.</a:t>
            </a:r>
          </a:p>
          <a:p>
            <a:pPr defTabSz="940460" fontAlgn="base">
              <a:spcBef>
                <a:spcPct val="30000"/>
              </a:spcBef>
              <a:spcAft>
                <a:spcPct val="0"/>
              </a:spcAft>
              <a:defRPr/>
            </a:pPr>
            <a:endParaRPr lang="en-US" dirty="0"/>
          </a:p>
          <a:p>
            <a:pPr defTabSz="940460" fontAlgn="base">
              <a:spcBef>
                <a:spcPct val="30000"/>
              </a:spcBef>
              <a:spcAft>
                <a:spcPct val="0"/>
              </a:spcAft>
              <a:defRPr/>
            </a:pPr>
            <a:r>
              <a:rPr lang="en-US" dirty="0"/>
              <a:t>The reason to stay away from emergency rooms, hospitals, and family doctors is to avoid spreading SARS-CoV-2 to others. For most healthy people, the illness will be mild, and you can recover at home by drinking lots of fluids and use of over the counter medications. You should also separate yourself from other people at home and practice good personal and environmental hygiene.</a:t>
            </a:r>
          </a:p>
          <a:p>
            <a:endParaRPr lang="en-US" b="1" dirty="0"/>
          </a:p>
        </p:txBody>
      </p:sp>
      <p:sp>
        <p:nvSpPr>
          <p:cNvPr id="4" name="Slide Number Placeholder 3"/>
          <p:cNvSpPr>
            <a:spLocks noGrp="1"/>
          </p:cNvSpPr>
          <p:nvPr>
            <p:ph type="sldNum" sz="quarter" idx="5"/>
          </p:nvPr>
        </p:nvSpPr>
        <p:spPr/>
        <p:txBody>
          <a:bodyPr/>
          <a:lstStyle/>
          <a:p>
            <a:pPr defTabSz="960053" eaLnBrk="0" fontAlgn="base" hangingPunct="0">
              <a:spcBef>
                <a:spcPct val="0"/>
              </a:spcBef>
              <a:spcAft>
                <a:spcPct val="0"/>
              </a:spcAft>
              <a:defRPr/>
            </a:pPr>
            <a:fld id="{6F0BDFFB-2A02-48B5-AA4F-45A78A8425C6}" type="slidenum">
              <a:rPr lang="en-US" altLang="en-US">
                <a:solidFill>
                  <a:srgbClr val="000000"/>
                </a:solidFill>
                <a:latin typeface="Arial" charset="0"/>
                <a:ea typeface="ＭＳ Ｐゴシック" pitchFamily="48" charset="-128"/>
              </a:rPr>
              <a:pPr defTabSz="960053" eaLnBrk="0" fontAlgn="base" hangingPunct="0">
                <a:spcBef>
                  <a:spcPct val="0"/>
                </a:spcBef>
                <a:spcAft>
                  <a:spcPct val="0"/>
                </a:spcAft>
                <a:defRPr/>
              </a:pPr>
              <a:t>13</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2155915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705119E7-BE96-4F66-BB77-1E5564FAE251}"/>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DCDD8612-B488-4174-8664-69833F117E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As is the case with seasonal flu, certain conditions appear to put some individuals at increased risk of complications associated with COVID-19. These underlying conditions are listed above.</a:t>
            </a:r>
          </a:p>
          <a:p>
            <a:endParaRPr lang="en-US" altLang="en-US" u="sng" dirty="0">
              <a:latin typeface="Arial" panose="020B0604020202020204" pitchFamily="34" charset="0"/>
              <a:ea typeface="ＭＳ Ｐゴシック" panose="020B0600070205080204" pitchFamily="34" charset="-128"/>
            </a:endParaRPr>
          </a:p>
          <a:p>
            <a:r>
              <a:rPr lang="en-US" altLang="en-US" u="sng" dirty="0">
                <a:latin typeface="Arial" panose="020B0604020202020204" pitchFamily="34" charset="0"/>
                <a:ea typeface="ＭＳ Ｐゴシック" panose="020B0600070205080204" pitchFamily="34" charset="-128"/>
              </a:rPr>
              <a:t>https://www.cdc.gov/coronavirus/2019-ncov/specific-groups/high-risk-complications.html</a:t>
            </a:r>
          </a:p>
          <a:p>
            <a:endParaRPr lang="en-US" altLang="en-US" dirty="0">
              <a:latin typeface="Arial" panose="020B0604020202020204" pitchFamily="34" charset="0"/>
              <a:ea typeface="ＭＳ Ｐゴシック" panose="020B0600070205080204" pitchFamily="34" charset="-128"/>
            </a:endParaRPr>
          </a:p>
          <a:p>
            <a:r>
              <a:rPr lang="en-US" dirty="0"/>
              <a:t>Early information out of China, where COVID-19 first started, shows that some people are at higher risk of getting very sick from this illness. This includes:</a:t>
            </a:r>
          </a:p>
          <a:p>
            <a:r>
              <a:rPr lang="en-US" dirty="0"/>
              <a:t>Older adults and people who have serious chronic medical conditions like: </a:t>
            </a:r>
          </a:p>
          <a:p>
            <a:pPr marL="646567" lvl="1" indent="-176336">
              <a:buFont typeface="Arial" panose="020B0604020202020204" pitchFamily="34" charset="0"/>
              <a:buChar char="•"/>
            </a:pPr>
            <a:r>
              <a:rPr lang="en-US" dirty="0"/>
              <a:t>Heart disease</a:t>
            </a:r>
          </a:p>
          <a:p>
            <a:pPr marL="646567" lvl="1" indent="-176336">
              <a:buFont typeface="Arial" panose="020B0604020202020204" pitchFamily="34" charset="0"/>
              <a:buChar char="•"/>
            </a:pPr>
            <a:r>
              <a:rPr lang="en-US" dirty="0"/>
              <a:t>Diabetes</a:t>
            </a:r>
          </a:p>
          <a:p>
            <a:pPr marL="646567" lvl="1" indent="-176336">
              <a:buFont typeface="Arial" panose="020B0604020202020204" pitchFamily="34" charset="0"/>
              <a:buChar char="•"/>
            </a:pPr>
            <a:r>
              <a:rPr lang="en-US" dirty="0"/>
              <a:t>Lung disease</a:t>
            </a:r>
          </a:p>
          <a:p>
            <a:pPr lvl="1"/>
            <a:endParaRPr lang="en-US" dirty="0"/>
          </a:p>
          <a:p>
            <a:r>
              <a:rPr lang="en-US" dirty="0"/>
              <a:t>New information from CDC  states that some children have developed multisystem inflammatory syndrome and children with underlying medical conditions and special healthcare needs may be at risk for serious illness. There is much more to be learned about how the disease impacts children.</a:t>
            </a:r>
          </a:p>
          <a:p>
            <a:r>
              <a:rPr lang="en-US" dirty="0"/>
              <a:t>See: </a:t>
            </a:r>
            <a:r>
              <a:rPr lang="en-US" dirty="0">
                <a:hlinkClick r:id="rId3"/>
              </a:rPr>
              <a:t>https://www.cdc.gov/coronavirus/2019-ncov/faq.html#COVID-19-and-Children</a:t>
            </a:r>
            <a:endParaRPr lang="en-US" dirty="0"/>
          </a:p>
          <a:p>
            <a:endParaRPr lang="en-US" dirty="0"/>
          </a:p>
          <a:p>
            <a:r>
              <a:rPr lang="en-US" dirty="0"/>
              <a:t>If you are at higher risk for serious illness from COVID-19 , it is extra important for you to take actions to reduce your risk of getting sick with the disease.</a:t>
            </a:r>
          </a:p>
          <a:p>
            <a:endParaRPr lang="en-US" dirty="0"/>
          </a:p>
          <a:p>
            <a:r>
              <a:rPr lang="en-US" dirty="0"/>
              <a:t>NOTE:  The rates of infection may be biased higher for older people because we more easily identify infections with severe illness.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36868" name="Slide Number Placeholder 3">
            <a:extLst>
              <a:ext uri="{FF2B5EF4-FFF2-40B4-BE49-F238E27FC236}">
                <a16:creationId xmlns:a16="http://schemas.microsoft.com/office/drawing/2014/main" id="{65C306C5-8347-4456-8B08-FADCF56B73E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3A7AD443-AA9B-4103-8053-8D695BB63EB3}" type="slidenum">
              <a:rPr lang="en-US" altLang="en-US" sz="1200" baseline="0"/>
              <a:pPr/>
              <a:t>14</a:t>
            </a:fld>
            <a:endParaRPr lang="en-US" altLang="en-US" sz="1200" baseline="0" dirty="0"/>
          </a:p>
        </p:txBody>
      </p:sp>
      <p:sp>
        <p:nvSpPr>
          <p:cNvPr id="36869" name="Date Placeholder 4">
            <a:extLst>
              <a:ext uri="{FF2B5EF4-FFF2-40B4-BE49-F238E27FC236}">
                <a16:creationId xmlns:a16="http://schemas.microsoft.com/office/drawing/2014/main" id="{2518283E-57E9-4881-A385-50ED09A3505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6870" name="Header Placeholder 5">
            <a:extLst>
              <a:ext uri="{FF2B5EF4-FFF2-40B4-BE49-F238E27FC236}">
                <a16:creationId xmlns:a16="http://schemas.microsoft.com/office/drawing/2014/main" id="{74C02DA0-A21F-45DD-AF6F-FE73871BF675}"/>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6871" name="Footer Placeholder 6">
            <a:extLst>
              <a:ext uri="{FF2B5EF4-FFF2-40B4-BE49-F238E27FC236}">
                <a16:creationId xmlns:a16="http://schemas.microsoft.com/office/drawing/2014/main" id="{43F8F4D4-2092-4859-9F4B-B9752B94527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746AC8E-93DC-428A-8D0D-069E14FF966F}"/>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AE266AAE-D924-4C1A-99E7-336102BB286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Medical guidelines advise people with mild illness to stay home unless it is an emergency. To reduce the risk of catching or spreading illness, stay home if you feel sick, even if your symptoms are mild. Do not go to work, school or public places, and avoid public transportation. Symptoms should be treated for fever and to prevent dehydration and body aches. Call your health care provider if you develop a high fever, respiratory distress, or other severe symptoms. </a:t>
            </a:r>
            <a:r>
              <a:rPr lang="en-US" altLang="en-US" u="sng" dirty="0">
                <a:latin typeface="Arial" panose="020B0604020202020204" pitchFamily="34" charset="0"/>
                <a:ea typeface="ＭＳ Ｐゴシック" panose="020B0600070205080204" pitchFamily="34" charset="-128"/>
              </a:rPr>
              <a:t>https://www.cdc.gov/coronavirus/2019-ncov/if-you-are-sick/steps-when-sick.html</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If your symptoms are severe or you feel like you need medical care, call before you go to a doctor’s office, urgent care center or emergency room. Describe your symptoms over the phone.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While a vaccine is a central part of the effort to prevent infection and illness, t</a:t>
            </a:r>
            <a:r>
              <a:rPr lang="en-US" dirty="0"/>
              <a:t>here is no specific antiviral treatment recommended for COVID-19. People with COVID-19 should receive support to help relieve symptoms. For severe cases, treatment should include oxygen supplementation and care to support vital organ functions, as needed.</a:t>
            </a:r>
          </a:p>
          <a:p>
            <a:endParaRPr lang="en-US" dirty="0">
              <a:latin typeface="Arial" charset="0"/>
              <a:ea typeface="ＭＳ Ｐゴシック" pitchFamily="48" charset="-128"/>
            </a:endParaRPr>
          </a:p>
          <a:p>
            <a:r>
              <a:rPr lang="en-US" altLang="en-US" dirty="0">
                <a:latin typeface="Arial" panose="020B0604020202020204" pitchFamily="34" charset="0"/>
                <a:ea typeface="ＭＳ Ｐゴシック" panose="020B0600070205080204" pitchFamily="34" charset="-128"/>
              </a:rPr>
              <a:t>Unfortunately, viruses such as the coronavirus appear and start spreading before a vaccine is available.  With a novel virus, in this case </a:t>
            </a:r>
            <a:r>
              <a:rPr lang="en-US" dirty="0"/>
              <a:t>SARS-CoV-2</a:t>
            </a:r>
            <a:r>
              <a:rPr lang="en-US" altLang="en-US" dirty="0">
                <a:latin typeface="Arial" panose="020B0604020202020204" pitchFamily="34" charset="0"/>
                <a:ea typeface="ＭＳ Ｐゴシック" panose="020B0600070205080204" pitchFamily="34" charset="-128"/>
              </a:rPr>
              <a:t>, the population has little or no immunity to the virus.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Even when a vaccine is available, some people will not be vaccinated.  Vaccines are tested to ensure that they are safe and effective for most people.  However, vaccines normally can have side effects and present significant health risks for vulnerable individuals.  Other people who are not considered to be at risk for serious reactions may choose not to receive the vaccine for various reasons.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is also the possibility that the SARS-CoV-2 virus could mutate, or change over time, which could reduce the vaccine’s ability to prevent infection.</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Experimental drugs and vaccines are currently being developed and tested.</a:t>
            </a:r>
          </a:p>
        </p:txBody>
      </p:sp>
      <p:sp>
        <p:nvSpPr>
          <p:cNvPr id="43012" name="Slide Number Placeholder 3">
            <a:extLst>
              <a:ext uri="{FF2B5EF4-FFF2-40B4-BE49-F238E27FC236}">
                <a16:creationId xmlns:a16="http://schemas.microsoft.com/office/drawing/2014/main" id="{3BFB39F1-059A-43BD-8A58-9D04489A97C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D8FCD589-94B9-41EA-A57E-C9C0A9E05AEA}" type="slidenum">
              <a:rPr lang="en-US" altLang="en-US" sz="1200" baseline="0"/>
              <a:pPr/>
              <a:t>15</a:t>
            </a:fld>
            <a:endParaRPr lang="en-US" altLang="en-US" sz="1200" baseline="0" dirty="0"/>
          </a:p>
        </p:txBody>
      </p:sp>
      <p:sp>
        <p:nvSpPr>
          <p:cNvPr id="43013" name="Date Placeholder 4">
            <a:extLst>
              <a:ext uri="{FF2B5EF4-FFF2-40B4-BE49-F238E27FC236}">
                <a16:creationId xmlns:a16="http://schemas.microsoft.com/office/drawing/2014/main" id="{DD859C70-522C-42A3-9951-ECB312777D11}"/>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3014" name="Header Placeholder 5">
            <a:extLst>
              <a:ext uri="{FF2B5EF4-FFF2-40B4-BE49-F238E27FC236}">
                <a16:creationId xmlns:a16="http://schemas.microsoft.com/office/drawing/2014/main" id="{902A3737-ADE4-4B4F-9EE6-16F34B0D216A}"/>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3015" name="Footer Placeholder 6">
            <a:extLst>
              <a:ext uri="{FF2B5EF4-FFF2-40B4-BE49-F238E27FC236}">
                <a16:creationId xmlns:a16="http://schemas.microsoft.com/office/drawing/2014/main" id="{8039F801-D46A-4ACA-84F9-5A1C00A3BE0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C05B0910-CD78-4BAB-B573-F9F2BEE4DE8E}"/>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486E758D-4357-45E1-87FA-A0FC878FBD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sz="1100" b="1" dirty="0"/>
              <a:t>Instructor notes: </a:t>
            </a:r>
          </a:p>
          <a:p>
            <a:endParaRPr lang="en-US" altLang="en-US" sz="1100" strike="sngStrike" dirty="0">
              <a:latin typeface="Arial" panose="020B0604020202020204" pitchFamily="34" charset="0"/>
              <a:ea typeface="ＭＳ Ｐゴシック" panose="020B0600070205080204" pitchFamily="34" charset="-128"/>
            </a:endParaRPr>
          </a:p>
          <a:p>
            <a:r>
              <a:rPr lang="en-US" sz="1100" dirty="0"/>
              <a:t>The CDC recommends that everyone wear cloth face coverings when leaving their homes, regardless of whether they have fever or symptoms of COVID-19. This is because of evidence that people with COVID-19 can spread the disease, even when they don’t have any symptoms. Coronavirus is a unique virus with unique characteristics.  </a:t>
            </a:r>
          </a:p>
          <a:p>
            <a:endParaRPr lang="en-US" sz="1100" dirty="0"/>
          </a:p>
          <a:p>
            <a:endParaRPr lang="en-US" dirty="0">
              <a:latin typeface="Arial" charset="0"/>
              <a:ea typeface="ＭＳ Ｐゴシック" pitchFamily="48" charset="-128"/>
            </a:endParaRPr>
          </a:p>
          <a:p>
            <a:r>
              <a:rPr lang="en-US" dirty="0">
                <a:latin typeface="Arial" charset="0"/>
                <a:ea typeface="ＭＳ Ｐゴシック" pitchFamily="48" charset="-128"/>
              </a:rPr>
              <a:t>COVID-19 is transmitted by contact, droplets, and fomites. Public health measures, such as hand hygiene and good respiratory etiquette (coughing into your elbow or into a tissue and immediately disposing of the tissue), are important actions all can take to prevent infection. </a:t>
            </a:r>
          </a:p>
          <a:p>
            <a:endParaRPr lang="en-US" altLang="en-US" dirty="0">
              <a:latin typeface="Arial" charset="0"/>
              <a:ea typeface="ＭＳ Ｐゴシック" pitchFamily="48" charset="-128"/>
            </a:endParaRPr>
          </a:p>
          <a:p>
            <a:r>
              <a:rPr lang="en-US" altLang="en-US" sz="1100" u="sng" dirty="0">
                <a:latin typeface="Arial" panose="020B0604020202020204" pitchFamily="34" charset="0"/>
                <a:ea typeface="ＭＳ Ｐゴシック" panose="020B0600070205080204" pitchFamily="34" charset="-128"/>
              </a:rPr>
              <a:t>https://www.who.int/docs/default-source/coronaviruse/situation-reports/20200306-sitrep-46-covid-19.pdf?sfvrsn=96b04adf_2 </a:t>
            </a:r>
          </a:p>
        </p:txBody>
      </p:sp>
      <p:sp>
        <p:nvSpPr>
          <p:cNvPr id="38916" name="Slide Number Placeholder 3">
            <a:extLst>
              <a:ext uri="{FF2B5EF4-FFF2-40B4-BE49-F238E27FC236}">
                <a16:creationId xmlns:a16="http://schemas.microsoft.com/office/drawing/2014/main" id="{9D879302-D9EA-497B-9BC7-6B2A9089CBD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F8AC4BAC-3A5C-4D73-9DB4-4A2CE40CB3AD}" type="slidenum">
              <a:rPr lang="en-US" altLang="en-US" sz="1200" baseline="0"/>
              <a:pPr/>
              <a:t>16</a:t>
            </a:fld>
            <a:endParaRPr lang="en-US" altLang="en-US" sz="1200" baseline="0" dirty="0"/>
          </a:p>
        </p:txBody>
      </p:sp>
      <p:sp>
        <p:nvSpPr>
          <p:cNvPr id="38917" name="Date Placeholder 4">
            <a:extLst>
              <a:ext uri="{FF2B5EF4-FFF2-40B4-BE49-F238E27FC236}">
                <a16:creationId xmlns:a16="http://schemas.microsoft.com/office/drawing/2014/main" id="{EE6476C2-26BD-46A2-9F36-DAAA3BA8D445}"/>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38918" name="Header Placeholder 5">
            <a:extLst>
              <a:ext uri="{FF2B5EF4-FFF2-40B4-BE49-F238E27FC236}">
                <a16:creationId xmlns:a16="http://schemas.microsoft.com/office/drawing/2014/main" id="{C78134FF-56B6-44E9-BE26-80981D7AAD9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38919" name="Footer Placeholder 6">
            <a:extLst>
              <a:ext uri="{FF2B5EF4-FFF2-40B4-BE49-F238E27FC236}">
                <a16:creationId xmlns:a16="http://schemas.microsoft.com/office/drawing/2014/main" id="{94C900EA-F761-4243-AC5E-EB16B8FEA8CC}"/>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382E294-069D-4E5F-AA3E-5926B29A81B2}"/>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95E0FA37-4309-42BD-9F2A-6512503694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latin typeface="Arial" panose="020B0604020202020204" pitchFamily="34" charset="0"/>
                <a:ea typeface="ＭＳ Ｐゴシック" panose="020B0600070205080204" pitchFamily="34" charset="-128"/>
              </a:rPr>
              <a:t>Instructor notes:</a:t>
            </a:r>
          </a:p>
          <a:p>
            <a:pPr defTabSz="940460" fontAlgn="base">
              <a:spcBef>
                <a:spcPct val="30000"/>
              </a:spcBef>
              <a:spcAft>
                <a:spcPct val="0"/>
              </a:spcAft>
              <a:defRPr/>
            </a:pPr>
            <a:endParaRPr lang="en-US" altLang="en-US" b="1" dirty="0">
              <a:latin typeface="Arial" panose="020B0604020202020204" pitchFamily="34" charset="0"/>
              <a:ea typeface="ＭＳ Ｐゴシック" panose="020B0600070205080204" pitchFamily="34" charset="-128"/>
            </a:endParaRPr>
          </a:p>
          <a:p>
            <a:pPr defTabSz="940460" fontAlgn="base">
              <a:spcBef>
                <a:spcPct val="30000"/>
              </a:spcBef>
              <a:spcAft>
                <a:spcPct val="0"/>
              </a:spcAft>
              <a:defRPr/>
            </a:pPr>
            <a:r>
              <a:rPr lang="en-US" altLang="en-US" b="0" dirty="0">
                <a:latin typeface="Arial" panose="020B0604020202020204" pitchFamily="34" charset="0"/>
                <a:ea typeface="ＭＳ Ｐゴシック" panose="020B0600070205080204" pitchFamily="34" charset="-128"/>
              </a:rPr>
              <a:t>In this module we will address potential exposure to the virus, exposure categories and example work settings.</a:t>
            </a:r>
            <a:r>
              <a:rPr lang="en-US" altLang="en-US" dirty="0">
                <a:latin typeface="Arial" panose="020B0604020202020204" pitchFamily="34" charset="0"/>
                <a:ea typeface="ＭＳ Ｐゴシック" panose="020B0600070205080204" pitchFamily="34" charset="-128"/>
              </a:rPr>
              <a:t> </a:t>
            </a:r>
          </a:p>
        </p:txBody>
      </p:sp>
      <p:sp>
        <p:nvSpPr>
          <p:cNvPr id="47108" name="Slide Number Placeholder 3">
            <a:extLst>
              <a:ext uri="{FF2B5EF4-FFF2-40B4-BE49-F238E27FC236}">
                <a16:creationId xmlns:a16="http://schemas.microsoft.com/office/drawing/2014/main" id="{641D7F56-52FD-46EB-9100-C65BC98B4E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6F6BA3B7-6FB0-4304-94D1-B250D89AC56C}" type="slidenum">
              <a:rPr lang="en-US" altLang="en-US" sz="1200" baseline="0"/>
              <a:pPr/>
              <a:t>17</a:t>
            </a:fld>
            <a:endParaRPr lang="en-US" altLang="en-US" sz="1200" baseline="0" dirty="0"/>
          </a:p>
        </p:txBody>
      </p:sp>
      <p:sp>
        <p:nvSpPr>
          <p:cNvPr id="47109" name="Date Placeholder 4">
            <a:extLst>
              <a:ext uri="{FF2B5EF4-FFF2-40B4-BE49-F238E27FC236}">
                <a16:creationId xmlns:a16="http://schemas.microsoft.com/office/drawing/2014/main" id="{AE237488-B67F-443F-A390-0FF92B46F324}"/>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7110" name="Header Placeholder 5">
            <a:extLst>
              <a:ext uri="{FF2B5EF4-FFF2-40B4-BE49-F238E27FC236}">
                <a16:creationId xmlns:a16="http://schemas.microsoft.com/office/drawing/2014/main" id="{81ED9545-9139-4A5E-BE9F-15593D627811}"/>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7111" name="Footer Placeholder 6">
            <a:extLst>
              <a:ext uri="{FF2B5EF4-FFF2-40B4-BE49-F238E27FC236}">
                <a16:creationId xmlns:a16="http://schemas.microsoft.com/office/drawing/2014/main" id="{8595477B-A37C-492B-A86B-6EF5D6F35892}"/>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OSHA published Guidance on Preparing Workplaces for COVID-19  See: </a:t>
            </a:r>
            <a:r>
              <a:rPr lang="en-US" dirty="0">
                <a:hlinkClick r:id="rId3"/>
              </a:rPr>
              <a:t>https://www.osha.gov/Publications/OSHA3990.pdf</a:t>
            </a:r>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18</a:t>
            </a:fld>
            <a:endParaRPr lang="en-US"/>
          </a:p>
        </p:txBody>
      </p:sp>
    </p:spTree>
    <p:extLst>
      <p:ext uri="{BB962C8B-B14F-4D97-AF65-F5344CB8AC3E}">
        <p14:creationId xmlns:p14="http://schemas.microsoft.com/office/powerpoint/2010/main" val="2590168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51EC647-56A0-4B62-8225-2E281018BA90}"/>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647E2230-09A6-4C68-8C19-79812CE6D7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How can you determine if your risk for COVID-19 is greater where you work than in the general population?   First, consider whether the type of setting you work in requires close proximity to people potentially infected with the COVID-19 virus.  Next, ask whether your specific job duties require you to have either repeated, extended or close contact with known or suspected sources of the virus.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For example, a hospital is a work setting where there will be a greater concentration of individuals who have or are suspected of having the coronavirus.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However, employees who work in the same facility have different risks depending on what part of the institution they work in and the tasks that they perform.  Staff who provide bedside care to a patient with COVID-19 have a higher risk of becoming infected at work than someone working in the billing office.</a:t>
            </a:r>
          </a:p>
        </p:txBody>
      </p:sp>
      <p:sp>
        <p:nvSpPr>
          <p:cNvPr id="49156" name="Slide Number Placeholder 3">
            <a:extLst>
              <a:ext uri="{FF2B5EF4-FFF2-40B4-BE49-F238E27FC236}">
                <a16:creationId xmlns:a16="http://schemas.microsoft.com/office/drawing/2014/main" id="{C0CE2F0D-04A6-4875-9B76-9E6CC550041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13193534-D34C-48B6-B44A-B60EA231B49C}" type="slidenum">
              <a:rPr lang="en-US" altLang="en-US" sz="1200" baseline="0"/>
              <a:pPr/>
              <a:t>19</a:t>
            </a:fld>
            <a:endParaRPr lang="en-US" altLang="en-US" sz="1200" baseline="0" dirty="0"/>
          </a:p>
        </p:txBody>
      </p:sp>
      <p:sp>
        <p:nvSpPr>
          <p:cNvPr id="49157" name="Date Placeholder 4">
            <a:extLst>
              <a:ext uri="{FF2B5EF4-FFF2-40B4-BE49-F238E27FC236}">
                <a16:creationId xmlns:a16="http://schemas.microsoft.com/office/drawing/2014/main" id="{795133C4-4992-434B-94A7-9FFFB575AC0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49158" name="Header Placeholder 5">
            <a:extLst>
              <a:ext uri="{FF2B5EF4-FFF2-40B4-BE49-F238E27FC236}">
                <a16:creationId xmlns:a16="http://schemas.microsoft.com/office/drawing/2014/main" id="{EB6E4A2B-1492-4793-B4B1-05F58F2643B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49159" name="Footer Placeholder 6">
            <a:extLst>
              <a:ext uri="{FF2B5EF4-FFF2-40B4-BE49-F238E27FC236}">
                <a16:creationId xmlns:a16="http://schemas.microsoft.com/office/drawing/2014/main" id="{6C269552-19E0-435D-9D4E-97804D79D18C}"/>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2</a:t>
            </a:fld>
            <a:endParaRPr lang="en-US"/>
          </a:p>
        </p:txBody>
      </p:sp>
    </p:spTree>
    <p:extLst>
      <p:ext uri="{BB962C8B-B14F-4D97-AF65-F5344CB8AC3E}">
        <p14:creationId xmlns:p14="http://schemas.microsoft.com/office/powerpoint/2010/main" val="2578828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D996466-E5F5-4A2F-94CF-76CEF3480112}"/>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F713093B-6045-4F87-AA59-A3FE3C9C47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latin typeface="Arial" panose="020B0604020202020204" pitchFamily="34" charset="0"/>
                <a:ea typeface="ＭＳ Ｐゴシック" panose="020B0600070205080204" pitchFamily="34" charset="-128"/>
              </a:rPr>
              <a:t>Instructor notes:</a:t>
            </a:r>
          </a:p>
          <a:p>
            <a:pPr defTabSz="940460" fontAlgn="base">
              <a:spcBef>
                <a:spcPct val="30000"/>
              </a:spcBef>
              <a:spcAft>
                <a:spcPct val="0"/>
              </a:spcAft>
              <a:defRPr/>
            </a:pPr>
            <a:endParaRPr lang="en-US" altLang="en-US" b="1" dirty="0">
              <a:latin typeface="Arial" panose="020B0604020202020204" pitchFamily="34" charset="0"/>
              <a:ea typeface="ＭＳ Ｐゴシック" panose="020B0600070205080204" pitchFamily="34" charset="-128"/>
            </a:endParaRPr>
          </a:p>
          <a:p>
            <a:pPr defTabSz="940460" fontAlgn="base">
              <a:spcBef>
                <a:spcPct val="30000"/>
              </a:spcBef>
              <a:spcAft>
                <a:spcPct val="0"/>
              </a:spcAft>
              <a:defRPr/>
            </a:pPr>
            <a:r>
              <a:rPr lang="en-US" altLang="en-US" b="0" dirty="0">
                <a:latin typeface="Arial" panose="020B0604020202020204" pitchFamily="34" charset="0"/>
                <a:ea typeface="ＭＳ Ｐゴシック" panose="020B0600070205080204" pitchFamily="34" charset="-128"/>
              </a:rPr>
              <a:t>Photo: Stanford.edu</a:t>
            </a:r>
          </a:p>
          <a:p>
            <a:endParaRPr lang="en-US" altLang="en-US" u="sng" dirty="0">
              <a:latin typeface="Arial" panose="020B0604020202020204" pitchFamily="34" charset="0"/>
              <a:ea typeface="ＭＳ Ｐゴシック" panose="020B0600070205080204" pitchFamily="34" charset="-128"/>
            </a:endParaRPr>
          </a:p>
          <a:p>
            <a:r>
              <a:rPr lang="en-US" altLang="en-US" u="sng" dirty="0">
                <a:latin typeface="Arial" panose="020B0604020202020204" pitchFamily="34" charset="0"/>
                <a:ea typeface="ＭＳ Ｐゴシック" panose="020B0600070205080204" pitchFamily="34" charset="-128"/>
              </a:rPr>
              <a:t>High potential </a:t>
            </a:r>
            <a:r>
              <a:rPr lang="en-US" altLang="en-US" dirty="0">
                <a:latin typeface="Arial" panose="020B0604020202020204" pitchFamily="34" charset="0"/>
                <a:ea typeface="ＭＳ Ｐゴシック" panose="020B0600070205080204" pitchFamily="34" charset="-128"/>
              </a:rPr>
              <a:t>exposure occupations are those with high potential exposure to high concentrations of known or suspected sources of COVID-19 during specific medical or laboratory procedures.  High concentrations of coronavirus could result from activities that generate aerosols from known or suspected sources.  An aerosol is a spray or mist that is made up of solid or liquid particles.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Examples of work procedures that can produce aerosols that could contain COVID-19 or other coronavirus particles include:</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Bronchoscopy</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Sputum induction</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Working with specimens in laboratories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Some dental procedures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Some autopsy procedures</a:t>
            </a:r>
          </a:p>
          <a:p>
            <a:pPr>
              <a:buFontTx/>
              <a:buChar char="•"/>
            </a:pP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Keep in mind that the very high risk category only applies to staff who are close to the coronavirus source.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NOTE:  OSHA has published a guidance document that has four different exposure categories: very high exposure, high exposure, medium exposure, and low exposure. The OSHA document: </a:t>
            </a:r>
            <a:r>
              <a:rPr lang="en-US" dirty="0">
                <a:solidFill>
                  <a:schemeClr val="tx1"/>
                </a:solidFill>
                <a:hlinkClick r:id="rId3">
                  <a:extLst>
                    <a:ext uri="{A12FA001-AC4F-418D-AE19-62706E023703}">
                      <ahyp:hlinkClr xmlns:ahyp="http://schemas.microsoft.com/office/drawing/2018/hyperlinkcolor" val="tx"/>
                    </a:ext>
                  </a:extLst>
                </a:hlinkClick>
              </a:rPr>
              <a:t>https://www.osha.gov/Publications/OSHA3990.pdf</a:t>
            </a:r>
            <a:endParaRPr lang="en-US" altLang="en-US" dirty="0">
              <a:solidFill>
                <a:schemeClr val="tx1"/>
              </a:solidFill>
              <a:latin typeface="Arial" panose="020B0604020202020204" pitchFamily="34" charset="0"/>
              <a:ea typeface="ＭＳ Ｐゴシック" panose="020B0600070205080204" pitchFamily="34" charset="-128"/>
            </a:endParaRPr>
          </a:p>
          <a:p>
            <a:pPr>
              <a:buFontTx/>
              <a:buChar char="•"/>
            </a:pPr>
            <a:endParaRPr lang="en-US" altLang="en-US" dirty="0">
              <a:latin typeface="Arial" panose="020B0604020202020204" pitchFamily="34" charset="0"/>
              <a:ea typeface="ＭＳ Ｐゴシック" panose="020B0600070205080204" pitchFamily="34" charset="-128"/>
            </a:endParaRPr>
          </a:p>
        </p:txBody>
      </p:sp>
      <p:sp>
        <p:nvSpPr>
          <p:cNvPr id="53252" name="Slide Number Placeholder 3">
            <a:extLst>
              <a:ext uri="{FF2B5EF4-FFF2-40B4-BE49-F238E27FC236}">
                <a16:creationId xmlns:a16="http://schemas.microsoft.com/office/drawing/2014/main" id="{1EDB3D94-50E6-4BE4-830E-C1BC92E98B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02ED84A8-5114-421D-87B2-003B7FF596A7}" type="slidenum">
              <a:rPr lang="en-US" altLang="en-US" sz="1200" baseline="0"/>
              <a:pPr/>
              <a:t>20</a:t>
            </a:fld>
            <a:endParaRPr lang="en-US" altLang="en-US" sz="1200" baseline="0" dirty="0"/>
          </a:p>
        </p:txBody>
      </p:sp>
      <p:sp>
        <p:nvSpPr>
          <p:cNvPr id="53253" name="Date Placeholder 4">
            <a:extLst>
              <a:ext uri="{FF2B5EF4-FFF2-40B4-BE49-F238E27FC236}">
                <a16:creationId xmlns:a16="http://schemas.microsoft.com/office/drawing/2014/main" id="{448AC145-BF09-4E2E-9527-4B80800CBE4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3254" name="Header Placeholder 5">
            <a:extLst>
              <a:ext uri="{FF2B5EF4-FFF2-40B4-BE49-F238E27FC236}">
                <a16:creationId xmlns:a16="http://schemas.microsoft.com/office/drawing/2014/main" id="{66B1F80C-C591-4AE7-92AD-41D6E5E2152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3255" name="Footer Placeholder 6">
            <a:extLst>
              <a:ext uri="{FF2B5EF4-FFF2-40B4-BE49-F238E27FC236}">
                <a16:creationId xmlns:a16="http://schemas.microsoft.com/office/drawing/2014/main" id="{E01C49F7-70B8-436D-B766-5B2F55CF788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327DD3A-6BE3-4FBD-81BB-00A2967611A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64C8F23A-0A0E-4A69-A907-6F6B579D4D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High exposure potential occupations are those with high potential for exposure to known or suspected sources of coronavirus</a:t>
            </a:r>
            <a:r>
              <a:rPr lang="en-US" altLang="en-US" i="1" dirty="0">
                <a:latin typeface="Arial" panose="020B0604020202020204" pitchFamily="34" charset="0"/>
                <a:ea typeface="ＭＳ Ｐゴシック" panose="020B0600070205080204" pitchFamily="34" charset="-128"/>
              </a:rPr>
              <a:t>.</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Jobs that fall into this category include:</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Health care delivery and support staff who are exposed to known or suspected COVID-10 patients. For example, doctors, nurses, and other hospital staff that must enter patients' rooms.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Medical transport of known or suspected patients in enclosed vehicles, such as emergency medical technicians.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Job duties considered at high risk for COVID-19 could take place outside of a health care facility.  For example, staff who treat inmates with or suspected of having COVID-19 within a prison health setting would have a risk similar to those caring for patients in a hospital.  If the correctional facility refers sick inmates to another facility, staff involved in transporting the prisoners would be performing a medical transport function.</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High exposure potential includes environmental clean-up workers assigned to clean and disinfect buildings and other locations, equipment, and materials where known cases of COVID-19 have been present.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CDC has identified other work settings with an elevated risk for exposure including meat and poultry processing plants and congregate settings such as long-term care facilities, and nursing homes .Refer to specific CDC guidance for workplace safety at:</a:t>
            </a:r>
          </a:p>
          <a:p>
            <a:r>
              <a:rPr lang="en-US" dirty="0">
                <a:hlinkClick r:id="rId3"/>
              </a:rPr>
              <a:t>https://www.cdc.gov/coronavirus/2019-ncov/php/homeless-service-providers.html</a:t>
            </a:r>
            <a:endParaRPr lang="en-US" dirty="0"/>
          </a:p>
          <a:p>
            <a:r>
              <a:rPr lang="en-US" dirty="0">
                <a:hlinkClick r:id="rId4"/>
              </a:rPr>
              <a:t>https://www.cdc.gov/coronavirus/2019-ncov/community/homeless-shelters/plan-prepare-respond.html</a:t>
            </a:r>
            <a:endParaRPr lang="en-US" dirty="0"/>
          </a:p>
          <a:p>
            <a:r>
              <a:rPr lang="en-US" dirty="0">
                <a:hlinkClick r:id="rId5"/>
              </a:rPr>
              <a:t>https://www.cdc.gov/coronavirus/2019-ncov/hcp/long-term-care-strategies.html</a:t>
            </a:r>
            <a:endParaRPr lang="en-US" dirty="0"/>
          </a:p>
          <a:p>
            <a:r>
              <a:rPr lang="en-US" dirty="0">
                <a:hlinkClick r:id="rId6"/>
              </a:rPr>
              <a:t>https://www.cdc.gov/coronavirus/2019-ncov/community/organizations/meat-poultry-processing-workers-employers.html</a:t>
            </a:r>
            <a:endParaRPr lang="en-US" dirty="0"/>
          </a:p>
          <a:p>
            <a:endParaRPr lang="en-US" dirty="0"/>
          </a:p>
          <a:p>
            <a:endParaRPr lang="en-US" altLang="en-US" dirty="0">
              <a:latin typeface="Arial" panose="020B0604020202020204" pitchFamily="34" charset="0"/>
              <a:ea typeface="ＭＳ Ｐゴシック" panose="020B0600070205080204" pitchFamily="34" charset="-128"/>
            </a:endParaRPr>
          </a:p>
        </p:txBody>
      </p:sp>
      <p:sp>
        <p:nvSpPr>
          <p:cNvPr id="55300" name="Slide Number Placeholder 3">
            <a:extLst>
              <a:ext uri="{FF2B5EF4-FFF2-40B4-BE49-F238E27FC236}">
                <a16:creationId xmlns:a16="http://schemas.microsoft.com/office/drawing/2014/main" id="{38FD433C-CA71-4E19-B380-0538028BFA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F57939DE-0855-413F-B03F-EF5F54014A8B}" type="slidenum">
              <a:rPr lang="en-US" altLang="en-US" sz="1200" baseline="0"/>
              <a:pPr/>
              <a:t>21</a:t>
            </a:fld>
            <a:endParaRPr lang="en-US" altLang="en-US" sz="1200" baseline="0" dirty="0"/>
          </a:p>
        </p:txBody>
      </p:sp>
      <p:sp>
        <p:nvSpPr>
          <p:cNvPr id="55301" name="Date Placeholder 4">
            <a:extLst>
              <a:ext uri="{FF2B5EF4-FFF2-40B4-BE49-F238E27FC236}">
                <a16:creationId xmlns:a16="http://schemas.microsoft.com/office/drawing/2014/main" id="{C51CA846-C7FF-45D1-BAF4-29059C1FC02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5302" name="Header Placeholder 5">
            <a:extLst>
              <a:ext uri="{FF2B5EF4-FFF2-40B4-BE49-F238E27FC236}">
                <a16:creationId xmlns:a16="http://schemas.microsoft.com/office/drawing/2014/main" id="{212FE109-445C-4AF6-B722-8DC9A327307A}"/>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5303" name="Footer Placeholder 6">
            <a:extLst>
              <a:ext uri="{FF2B5EF4-FFF2-40B4-BE49-F238E27FC236}">
                <a16:creationId xmlns:a16="http://schemas.microsoft.com/office/drawing/2014/main" id="{6175DA1A-6267-4573-BD24-AD16D7F0EAB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Medium</a:t>
            </a:r>
            <a:r>
              <a:rPr lang="en-US" b="1" dirty="0"/>
              <a:t> </a:t>
            </a:r>
            <a:r>
              <a:rPr lang="en-US" b="0" dirty="0"/>
              <a:t>potential for exposure occupations are those that have public contact or contact with materials, equipment, or surfaces that may be contaminated. This category reflects an understanding that the virus may be transmitted by people who have no symptoms. Some people with symptoms may also ignore public health warnings about self-isolating or may have little or no support for obtaining necessary goods and services.</a:t>
            </a:r>
          </a:p>
          <a:p>
            <a:endParaRPr lang="en-US" b="0" dirty="0"/>
          </a:p>
          <a:p>
            <a:r>
              <a:rPr lang="en-US" b="0" dirty="0"/>
              <a:t>Photo by Al Brown</a:t>
            </a:r>
          </a:p>
          <a:p>
            <a:endParaRPr lang="en-US" b="0" dirty="0"/>
          </a:p>
          <a:p>
            <a:endParaRPr lang="en-US" b="1"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22</a:t>
            </a:fld>
            <a:endParaRPr lang="en-US" altLang="en-US" dirty="0"/>
          </a:p>
        </p:txBody>
      </p:sp>
    </p:spTree>
    <p:extLst>
      <p:ext uri="{BB962C8B-B14F-4D97-AF65-F5344CB8AC3E}">
        <p14:creationId xmlns:p14="http://schemas.microsoft.com/office/powerpoint/2010/main" val="19359438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6D2806EA-9C1B-4B42-893A-007BB28CB163}"/>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A4BF326A-D240-4833-8FD9-6EB08E35ED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latin typeface="Arial" panose="020B0604020202020204" pitchFamily="34" charset="0"/>
                <a:ea typeface="ＭＳ Ｐゴシック" panose="020B0600070205080204" pitchFamily="34" charset="-128"/>
              </a:rPr>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Low potential exposure occupations are those that do not require contact with people known to be infected with the coronavirus, nor frequent close contact with the public, for example office workers or construction workers. However, in communities with widespread infection, any congregate setting may be affected.</a:t>
            </a:r>
          </a:p>
        </p:txBody>
      </p:sp>
      <p:sp>
        <p:nvSpPr>
          <p:cNvPr id="59396" name="Header Placeholder 3">
            <a:extLst>
              <a:ext uri="{FF2B5EF4-FFF2-40B4-BE49-F238E27FC236}">
                <a16:creationId xmlns:a16="http://schemas.microsoft.com/office/drawing/2014/main" id="{E0E5A0D5-941C-416B-B971-1721062B0B32}"/>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9397" name="Date Placeholder 4">
            <a:extLst>
              <a:ext uri="{FF2B5EF4-FFF2-40B4-BE49-F238E27FC236}">
                <a16:creationId xmlns:a16="http://schemas.microsoft.com/office/drawing/2014/main" id="{AE5923EA-CA2D-4C85-8EAE-E9A5163FF1E3}"/>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59398" name="Footer Placeholder 5">
            <a:extLst>
              <a:ext uri="{FF2B5EF4-FFF2-40B4-BE49-F238E27FC236}">
                <a16:creationId xmlns:a16="http://schemas.microsoft.com/office/drawing/2014/main" id="{7D94B825-D67E-4374-9DBC-D9E8C79FB41D}"/>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59399" name="Slide Number Placeholder 6">
            <a:extLst>
              <a:ext uri="{FF2B5EF4-FFF2-40B4-BE49-F238E27FC236}">
                <a16:creationId xmlns:a16="http://schemas.microsoft.com/office/drawing/2014/main" id="{97048066-B4CA-41F8-AC66-60F37B1257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5E55F24F-BAA3-4AED-BCAC-BF745C113E06}" type="slidenum">
              <a:rPr lang="en-US" altLang="en-US" sz="1200" baseline="0"/>
              <a:pPr/>
              <a:t>23</a:t>
            </a:fld>
            <a:endParaRPr lang="en-US" altLang="en-US" sz="1200" baseline="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0903C989-F14A-4B59-B3C1-AAA0F2EF943F}"/>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4586ECF8-85DA-49C7-A9D4-3C12588E4E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pPr defTabSz="940460" fontAlgn="base">
              <a:spcBef>
                <a:spcPct val="30000"/>
              </a:spcBef>
              <a:spcAft>
                <a:spcPct val="0"/>
              </a:spcAft>
              <a:defRPr/>
            </a:pPr>
            <a:endParaRPr lang="en-US" b="1" dirty="0"/>
          </a:p>
          <a:p>
            <a:pPr defTabSz="940460" fontAlgn="base">
              <a:spcBef>
                <a:spcPct val="30000"/>
              </a:spcBef>
              <a:spcAft>
                <a:spcPct val="0"/>
              </a:spcAft>
              <a:defRPr/>
            </a:pPr>
            <a:r>
              <a:rPr lang="en-US" b="0" dirty="0"/>
              <a:t>In this module we address workplace preparedness, the impact of the pandemic on workers and their families, basic hygiene and social distancing, key elements of a workplace plan, relevant OSHA standards, decontamination, use of PPE and respirators and key prevention methods.</a:t>
            </a:r>
          </a:p>
          <a:p>
            <a:endParaRPr lang="en-US" altLang="en-US" dirty="0">
              <a:latin typeface="Arial" panose="020B0604020202020204" pitchFamily="34" charset="0"/>
              <a:ea typeface="ＭＳ Ｐゴシック" panose="020B0600070205080204" pitchFamily="34" charset="-128"/>
            </a:endParaRPr>
          </a:p>
        </p:txBody>
      </p:sp>
      <p:sp>
        <p:nvSpPr>
          <p:cNvPr id="71684" name="Header Placeholder 3">
            <a:extLst>
              <a:ext uri="{FF2B5EF4-FFF2-40B4-BE49-F238E27FC236}">
                <a16:creationId xmlns:a16="http://schemas.microsoft.com/office/drawing/2014/main" id="{63722802-2C22-4D5A-8B87-B57E7C16F34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1685" name="Date Placeholder 4">
            <a:extLst>
              <a:ext uri="{FF2B5EF4-FFF2-40B4-BE49-F238E27FC236}">
                <a16:creationId xmlns:a16="http://schemas.microsoft.com/office/drawing/2014/main" id="{A6DCA393-239E-48AE-BB6E-5BF2BD5ECF0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1686" name="Footer Placeholder 5">
            <a:extLst>
              <a:ext uri="{FF2B5EF4-FFF2-40B4-BE49-F238E27FC236}">
                <a16:creationId xmlns:a16="http://schemas.microsoft.com/office/drawing/2014/main" id="{C76BE061-F3D0-445A-BF38-A21D796CAA3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1687" name="Slide Number Placeholder 6">
            <a:extLst>
              <a:ext uri="{FF2B5EF4-FFF2-40B4-BE49-F238E27FC236}">
                <a16:creationId xmlns:a16="http://schemas.microsoft.com/office/drawing/2014/main" id="{16706837-9358-4327-AA75-705EFC3270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BE2D1728-6A22-481E-896D-9EF9C792E88B}" type="slidenum">
              <a:rPr lang="en-US" altLang="en-US" sz="1200" baseline="0"/>
              <a:pPr/>
              <a:t>25</a:t>
            </a:fld>
            <a:endParaRPr lang="en-US" altLang="en-US" sz="1200" baseline="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fontAlgn="base">
              <a:spcBef>
                <a:spcPct val="30000"/>
              </a:spcBef>
              <a:spcAft>
                <a:spcPct val="0"/>
              </a:spcAft>
              <a:defRPr/>
            </a:pPr>
            <a:r>
              <a:rPr lang="en-US" b="1" dirty="0"/>
              <a:t>Instructor notes:</a:t>
            </a:r>
          </a:p>
          <a:p>
            <a:pPr defTabSz="940460" fontAlgn="base">
              <a:spcBef>
                <a:spcPct val="30000"/>
              </a:spcBef>
              <a:spcAft>
                <a:spcPct val="0"/>
              </a:spcAft>
              <a:defRPr/>
            </a:pPr>
            <a:endParaRPr lang="en-US" b="1" dirty="0"/>
          </a:p>
          <a:p>
            <a:pPr defTabSz="940460" fontAlgn="base">
              <a:spcBef>
                <a:spcPct val="30000"/>
              </a:spcBef>
              <a:spcAft>
                <a:spcPct val="0"/>
              </a:spcAft>
              <a:defRPr/>
            </a:pPr>
            <a:r>
              <a:rPr lang="en-US" b="0" dirty="0"/>
              <a:t>All employers should </a:t>
            </a:r>
            <a:r>
              <a:rPr lang="en-US" dirty="0">
                <a:latin typeface="Arial" charset="0"/>
                <a:ea typeface="ＭＳ Ｐゴシック" pitchFamily="48" charset="-128"/>
              </a:rPr>
              <a:t>develop written disaster plans with input from all workplace stakeholders. These plans should be reviewed and modified based on knowledge of current threats and lessons learned during previous disasters. </a:t>
            </a:r>
            <a:r>
              <a:rPr lang="en-US" dirty="0"/>
              <a:t> </a:t>
            </a:r>
            <a:endParaRPr lang="en-US" b="0" dirty="0"/>
          </a:p>
          <a:p>
            <a:pPr defTabSz="940460" fontAlgn="base">
              <a:spcBef>
                <a:spcPct val="30000"/>
              </a:spcBef>
              <a:spcAft>
                <a:spcPct val="0"/>
              </a:spcAft>
              <a:defRPr/>
            </a:pPr>
            <a:endParaRPr lang="en-US" b="0" dirty="0"/>
          </a:p>
          <a:p>
            <a:endParaRPr lang="en-US" dirty="0"/>
          </a:p>
          <a:p>
            <a:r>
              <a:rPr lang="en-US" dirty="0"/>
              <a:t>CDC, Get Your Workplace Ready for Pandemic Flu, </a:t>
            </a:r>
            <a:r>
              <a:rPr lang="en-US" dirty="0">
                <a:solidFill>
                  <a:schemeClr val="tx1"/>
                </a:solidFill>
              </a:rPr>
              <a:t>2017, </a:t>
            </a:r>
            <a:r>
              <a:rPr lang="en-US" dirty="0">
                <a:solidFill>
                  <a:schemeClr val="tx1"/>
                </a:solidFill>
                <a:hlinkClick r:id="rId3">
                  <a:extLst>
                    <a:ext uri="{A12FA001-AC4F-418D-AE19-62706E023703}">
                      <ahyp:hlinkClr xmlns:ahyp="http://schemas.microsoft.com/office/drawing/2018/hyperlinkcolor" val="tx"/>
                    </a:ext>
                  </a:extLst>
                </a:hlinkClick>
              </a:rPr>
              <a:t>https://www.cdc.gov/nonpharmaceutical-interventions/pdf/gr-pan-flu-work-set.pdf</a:t>
            </a:r>
            <a:endParaRPr lang="en-US" dirty="0">
              <a:solidFill>
                <a:schemeClr val="tx1"/>
              </a:solidFill>
            </a:endParaRPr>
          </a:p>
          <a:p>
            <a:r>
              <a:rPr lang="en-US" dirty="0">
                <a:solidFill>
                  <a:schemeClr val="tx1"/>
                </a:solidFill>
              </a:rPr>
              <a:t>OSHA, Guidance on Preparing for an Influenza Pandemic, OSHA 3327-02N 2007, </a:t>
            </a:r>
            <a:r>
              <a:rPr lang="en-US" dirty="0">
                <a:solidFill>
                  <a:schemeClr val="tx1"/>
                </a:solidFill>
                <a:hlinkClick r:id="rId4">
                  <a:extLst>
                    <a:ext uri="{A12FA001-AC4F-418D-AE19-62706E023703}">
                      <ahyp:hlinkClr xmlns:ahyp="http://schemas.microsoft.com/office/drawing/2018/hyperlinkcolor" val="tx"/>
                    </a:ext>
                  </a:extLst>
                </a:hlinkClick>
              </a:rPr>
              <a:t>https://www.osha.gov/Publications/OSHA3327pandemic.pdf</a:t>
            </a:r>
            <a:endParaRPr lang="en-US" dirty="0">
              <a:solidFill>
                <a:schemeClr val="tx1"/>
              </a:solidFill>
            </a:endParaRPr>
          </a:p>
          <a:p>
            <a:r>
              <a:rPr lang="en-US" dirty="0">
                <a:solidFill>
                  <a:schemeClr val="tx1"/>
                </a:solidFill>
              </a:rPr>
              <a:t>OSHA, Guidance on Preparing Workplaces for COVID-19, OSHA 3990-03 2020, </a:t>
            </a:r>
            <a:r>
              <a:rPr lang="en-US" dirty="0">
                <a:solidFill>
                  <a:schemeClr val="tx1"/>
                </a:solidFill>
                <a:hlinkClick r:id="rId5">
                  <a:extLst>
                    <a:ext uri="{A12FA001-AC4F-418D-AE19-62706E023703}">
                      <ahyp:hlinkClr xmlns:ahyp="http://schemas.microsoft.com/office/drawing/2018/hyperlinkcolor" val="tx"/>
                    </a:ext>
                  </a:extLst>
                </a:hlinkClick>
              </a:rPr>
              <a:t>https://www.osha.gov/Publications/OSHA3990.pdf</a:t>
            </a:r>
            <a:endParaRPr lang="en-US" dirty="0">
              <a:solidFill>
                <a:schemeClr val="tx1"/>
              </a:solidFill>
            </a:endParaRPr>
          </a:p>
          <a:p>
            <a:endParaRPr lang="en-US" dirty="0"/>
          </a:p>
          <a:p>
            <a:r>
              <a:rPr lang="en-US" dirty="0"/>
              <a:t>Although details on preparedness and response are beyond this brief awareness training, the sites above have excellent guidance on these subjects.</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26</a:t>
            </a:fld>
            <a:endParaRPr lang="en-US" altLang="en-US" dirty="0"/>
          </a:p>
        </p:txBody>
      </p:sp>
    </p:spTree>
    <p:extLst>
      <p:ext uri="{BB962C8B-B14F-4D97-AF65-F5344CB8AC3E}">
        <p14:creationId xmlns:p14="http://schemas.microsoft.com/office/powerpoint/2010/main" val="3636063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fontAlgn="base">
              <a:spcBef>
                <a:spcPct val="30000"/>
              </a:spcBef>
              <a:spcAft>
                <a:spcPct val="0"/>
              </a:spcAft>
              <a:defRPr/>
            </a:pPr>
            <a:r>
              <a:rPr lang="en-US" b="1" dirty="0"/>
              <a:t>Instructor notes:</a:t>
            </a:r>
          </a:p>
          <a:p>
            <a:endParaRPr lang="en-US" dirty="0"/>
          </a:p>
          <a:p>
            <a:r>
              <a:rPr lang="en-US" dirty="0"/>
              <a:t>Each state has its own workers’ compensation law. This may be relevant if a worker is exposed to SARS-CoV-2 and made ill on-the-job. </a:t>
            </a:r>
          </a:p>
          <a:p>
            <a:r>
              <a:rPr lang="en-US" dirty="0"/>
              <a:t>Several states have already modified their workers’ compensation systems to presume that certain workers who have COVID-19 got it on-the-job, such as health care, EMS, and law enforcement. Alaska, Minnesota, and Illinois are among the states making this change. </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27</a:t>
            </a:fld>
            <a:endParaRPr lang="en-US" altLang="en-US" dirty="0"/>
          </a:p>
        </p:txBody>
      </p:sp>
    </p:spTree>
    <p:extLst>
      <p:ext uri="{BB962C8B-B14F-4D97-AF65-F5344CB8AC3E}">
        <p14:creationId xmlns:p14="http://schemas.microsoft.com/office/powerpoint/2010/main" val="2017002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302D79CC-B078-4FEA-B388-BE32FA5CD1EE}"/>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7C8A1710-6DA0-4356-86DE-E891DAA9A0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lnSpc>
                <a:spcPct val="90000"/>
              </a:lnSpc>
              <a:spcBef>
                <a:spcPct val="30000"/>
              </a:spcBef>
              <a:spcAft>
                <a:spcPct val="0"/>
              </a:spcAft>
              <a:defRPr/>
            </a:pPr>
            <a:r>
              <a:rPr lang="en-US" sz="1100" b="1" dirty="0"/>
              <a:t>Instructor notes:</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altLang="en-US" sz="1100" dirty="0">
                <a:latin typeface="Arial" panose="020B0604020202020204" pitchFamily="34" charset="0"/>
                <a:ea typeface="ＭＳ Ｐゴシック" panose="020B0600070205080204" pitchFamily="34" charset="-128"/>
              </a:rPr>
              <a:t>Regardless of exposure potential, there are several steps that everyone can take to lower the chances of becoming sick or spreading COVID-19 at work.</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Stay home if you are sick.</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Wash your hands frequently with soap and water for 20 seconds or use hand sanitizer if soap and water are not available.</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Avoid touching your nose, mouth, and eyes.</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Cover your coughs and sneezes with a tissue, or cough and sneeze into your upper sleeve. </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Dispose of tissues in no-touch trash receptacles.</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Wash your hands or use a hand sanitizer after coughing, sneezing, or blowing your nose.</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Avoid close contact with coworkers and customers.</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Avoid shaking hands and always wash your hands after physical contact with others.</a:t>
            </a:r>
          </a:p>
        </p:txBody>
      </p:sp>
      <p:sp>
        <p:nvSpPr>
          <p:cNvPr id="73732" name="Slide Number Placeholder 3">
            <a:extLst>
              <a:ext uri="{FF2B5EF4-FFF2-40B4-BE49-F238E27FC236}">
                <a16:creationId xmlns:a16="http://schemas.microsoft.com/office/drawing/2014/main" id="{CD41F906-C31B-458D-85B4-A1EA94892C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FD36CFDB-35BC-4F38-B592-ED0C1FADE8EE}" type="slidenum">
              <a:rPr lang="en-US" altLang="en-US" sz="1200" baseline="0"/>
              <a:pPr/>
              <a:t>28</a:t>
            </a:fld>
            <a:endParaRPr lang="en-US" altLang="en-US" sz="1200" baseline="0" dirty="0"/>
          </a:p>
        </p:txBody>
      </p:sp>
      <p:sp>
        <p:nvSpPr>
          <p:cNvPr id="73733" name="Date Placeholder 4">
            <a:extLst>
              <a:ext uri="{FF2B5EF4-FFF2-40B4-BE49-F238E27FC236}">
                <a16:creationId xmlns:a16="http://schemas.microsoft.com/office/drawing/2014/main" id="{598A67A9-0A4A-41A0-89FB-A8FF3401C14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3734" name="Header Placeholder 5">
            <a:extLst>
              <a:ext uri="{FF2B5EF4-FFF2-40B4-BE49-F238E27FC236}">
                <a16:creationId xmlns:a16="http://schemas.microsoft.com/office/drawing/2014/main" id="{04817F07-52BC-4CF6-B93A-AD5D8605E5C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3735" name="Footer Placeholder 6">
            <a:extLst>
              <a:ext uri="{FF2B5EF4-FFF2-40B4-BE49-F238E27FC236}">
                <a16:creationId xmlns:a16="http://schemas.microsoft.com/office/drawing/2014/main" id="{E8DD5F9B-1DA1-40EB-A114-078DADB27562}"/>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You can greet someone and still maintain social distance of six feet or more. </a:t>
            </a:r>
          </a:p>
          <a:p>
            <a:endParaRPr lang="en-US" b="0" dirty="0"/>
          </a:p>
          <a:p>
            <a:r>
              <a:rPr lang="en-US" b="0" dirty="0"/>
              <a:t>Image courtesy of NUS University of Singapore, Yong Loo Lin School of Medicine</a:t>
            </a:r>
          </a:p>
          <a:p>
            <a:endParaRPr lang="en-US" b="0" dirty="0"/>
          </a:p>
          <a:p>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29</a:t>
            </a:fld>
            <a:endParaRPr lang="en-US" altLang="en-US" dirty="0"/>
          </a:p>
        </p:txBody>
      </p:sp>
    </p:spTree>
    <p:extLst>
      <p:ext uri="{BB962C8B-B14F-4D97-AF65-F5344CB8AC3E}">
        <p14:creationId xmlns:p14="http://schemas.microsoft.com/office/powerpoint/2010/main" val="10452073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740CB668-71BF-4F74-8514-8784BA8F008A}"/>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AC8D95B6-DF68-4BC7-AEEF-C62B4B1F7C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pPr defTabSz="940460" fontAlgn="base">
              <a:spcBef>
                <a:spcPct val="30000"/>
              </a:spcBef>
              <a:spcAft>
                <a:spcPct val="0"/>
              </a:spcAft>
              <a:defRPr/>
            </a:pPr>
            <a:endParaRPr lang="en-US" b="1" dirty="0"/>
          </a:p>
          <a:p>
            <a:pPr defTabSz="940460" fontAlgn="base">
              <a:spcBef>
                <a:spcPct val="30000"/>
              </a:spcBef>
              <a:spcAft>
                <a:spcPct val="0"/>
              </a:spcAft>
              <a:defRPr/>
            </a:pPr>
            <a:r>
              <a:rPr lang="en-US" dirty="0"/>
              <a:t>In general, sharing of PPE is not advised as it can spread contamination and compromise the fit and effectiveness of the equipment. </a:t>
            </a:r>
          </a:p>
          <a:p>
            <a:pPr defTabSz="940460" fontAlgn="base">
              <a:spcBef>
                <a:spcPct val="30000"/>
              </a:spcBef>
              <a:spcAft>
                <a:spcPct val="0"/>
              </a:spcAft>
              <a:defRPr/>
            </a:pPr>
            <a:r>
              <a:rPr lang="en-US" dirty="0">
                <a:solidFill>
                  <a:schemeClr val="tx1"/>
                </a:solidFill>
                <a:hlinkClick r:id="rId3">
                  <a:extLst>
                    <a:ext uri="{A12FA001-AC4F-418D-AE19-62706E023703}">
                      <ahyp:hlinkClr xmlns:ahyp="http://schemas.microsoft.com/office/drawing/2018/hyperlinkcolor" val="tx"/>
                    </a:ext>
                  </a:extLst>
                </a:hlinkClick>
              </a:rPr>
              <a:t>https://www.fda.gov/medical-devices/personal-protective-equipment-infection-control/questions-about-personal-protective-equipment-ppe</a:t>
            </a:r>
            <a:endParaRPr lang="en-US" dirty="0"/>
          </a:p>
          <a:p>
            <a:endParaRPr lang="en-US" altLang="en-US" dirty="0">
              <a:latin typeface="Arial" panose="020B0604020202020204" pitchFamily="34" charset="0"/>
              <a:ea typeface="ＭＳ Ｐゴシック" panose="020B0600070205080204" pitchFamily="34" charset="-128"/>
            </a:endParaRPr>
          </a:p>
        </p:txBody>
      </p:sp>
      <p:sp>
        <p:nvSpPr>
          <p:cNvPr id="75780" name="Header Placeholder 3">
            <a:extLst>
              <a:ext uri="{FF2B5EF4-FFF2-40B4-BE49-F238E27FC236}">
                <a16:creationId xmlns:a16="http://schemas.microsoft.com/office/drawing/2014/main" id="{6D0AB71B-1E05-4B16-B7AB-F1F9A31A25A1}"/>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5781" name="Date Placeholder 4">
            <a:extLst>
              <a:ext uri="{FF2B5EF4-FFF2-40B4-BE49-F238E27FC236}">
                <a16:creationId xmlns:a16="http://schemas.microsoft.com/office/drawing/2014/main" id="{429207AB-92BB-4C1F-9A2C-84B1C6F346C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5782" name="Footer Placeholder 5">
            <a:extLst>
              <a:ext uri="{FF2B5EF4-FFF2-40B4-BE49-F238E27FC236}">
                <a16:creationId xmlns:a16="http://schemas.microsoft.com/office/drawing/2014/main" id="{56C806DC-81FD-4593-8867-8C37A9C9E6AC}"/>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5783" name="Slide Number Placeholder 6">
            <a:extLst>
              <a:ext uri="{FF2B5EF4-FFF2-40B4-BE49-F238E27FC236}">
                <a16:creationId xmlns:a16="http://schemas.microsoft.com/office/drawing/2014/main" id="{64E4A741-A275-43B6-B3C2-1DA2661741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42BC4638-9548-4FA6-836D-67BAD1183012}" type="slidenum">
              <a:rPr lang="en-US" altLang="en-US" sz="1200" baseline="0"/>
              <a:pPr/>
              <a:t>30</a:t>
            </a:fld>
            <a:endParaRPr lang="en-US" altLang="en-US" sz="1200" baseline="0" dirty="0"/>
          </a:p>
        </p:txBody>
      </p:sp>
    </p:spTree>
    <p:extLst>
      <p:ext uri="{BB962C8B-B14F-4D97-AF65-F5344CB8AC3E}">
        <p14:creationId xmlns:p14="http://schemas.microsoft.com/office/powerpoint/2010/main" val="3413910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8: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ctr" anchorCtr="0">
            <a:noAutofit/>
          </a:bodyPr>
          <a:lstStyle/>
          <a:p>
            <a:pPr>
              <a:buClr>
                <a:schemeClr val="dk1"/>
              </a:buClr>
              <a:buSzPts val="1100"/>
            </a:pPr>
            <a:endParaRPr sz="1100">
              <a:solidFill>
                <a:schemeClr val="dk1"/>
              </a:solidFill>
              <a:latin typeface="Arial"/>
              <a:ea typeface="Arial"/>
              <a:cs typeface="Arial"/>
              <a:sym typeface="Arial"/>
            </a:endParaRPr>
          </a:p>
        </p:txBody>
      </p:sp>
      <p:sp>
        <p:nvSpPr>
          <p:cNvPr id="224" name="Google Shape;224;p28: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64548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fontAlgn="base">
              <a:spcBef>
                <a:spcPct val="30000"/>
              </a:spcBef>
              <a:spcAft>
                <a:spcPct val="0"/>
              </a:spcAft>
              <a:defRPr/>
            </a:pPr>
            <a:r>
              <a:rPr lang="en-US" altLang="en-US" b="1" dirty="0"/>
              <a:t>Instructor notes: </a:t>
            </a:r>
          </a:p>
          <a:p>
            <a:endParaRPr lang="en-US" dirty="0"/>
          </a:p>
          <a:p>
            <a:r>
              <a:rPr lang="en-US" dirty="0"/>
              <a:t>Handwashing is important because germs such as virus,  get onto your hands when you cough, sneeze, blow the nose, shake hands,  use the toilet, and touch surfaces touched by other people.  The germs are easily transferred into your body by touching your eyes, nose, and mouth. </a:t>
            </a:r>
          </a:p>
          <a:p>
            <a:r>
              <a:rPr lang="en-US" dirty="0"/>
              <a:t>CDC: When and How to Wash  Your Hands, https://www.cdc.gov/handwashing/when-how-handwashing.html</a:t>
            </a:r>
          </a:p>
          <a:p>
            <a:endParaRPr lang="en-US" dirty="0"/>
          </a:p>
          <a:p>
            <a:r>
              <a:rPr lang="en-US" dirty="0"/>
              <a:t>Activity:  Ask the participants if anyone is having a birthday today? Then ask the participants to dry wash their hands while singing happy birthday twice to that participant. </a:t>
            </a:r>
          </a:p>
          <a:p>
            <a:endParaRPr lang="en-US" dirty="0"/>
          </a:p>
          <a:p>
            <a:r>
              <a:rPr lang="en-US" dirty="0"/>
              <a:t>The next slide has an optional 1:25 second video from Johns Hopkins University demonstrating proper handwashing. </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31</a:t>
            </a:fld>
            <a:endParaRPr lang="en-US" altLang="en-US" dirty="0"/>
          </a:p>
        </p:txBody>
      </p:sp>
    </p:spTree>
    <p:extLst>
      <p:ext uri="{BB962C8B-B14F-4D97-AF65-F5344CB8AC3E}">
        <p14:creationId xmlns:p14="http://schemas.microsoft.com/office/powerpoint/2010/main" val="1288095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Johns Hopkins University video “Hand Washing Steps, Using the World Health Organization Technique”.  </a:t>
            </a:r>
          </a:p>
          <a:p>
            <a:r>
              <a:rPr lang="en-US" b="0" dirty="0"/>
              <a:t>This is an optional video that runs for 1 minute and 25 seconds. </a:t>
            </a:r>
          </a:p>
          <a:p>
            <a:endParaRPr lang="en-US" b="0" dirty="0"/>
          </a:p>
          <a:p>
            <a:r>
              <a:rPr lang="en-US" b="0" dirty="0"/>
              <a:t>Note: the use of the video is optional, depending on time available to conduct the training.</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32</a:t>
            </a:fld>
            <a:endParaRPr lang="en-US" altLang="en-US" dirty="0"/>
          </a:p>
        </p:txBody>
      </p:sp>
    </p:spTree>
    <p:extLst>
      <p:ext uri="{BB962C8B-B14F-4D97-AF65-F5344CB8AC3E}">
        <p14:creationId xmlns:p14="http://schemas.microsoft.com/office/powerpoint/2010/main" val="3196939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24" indent="-176124" defTabSz="940460" fontAlgn="base">
              <a:spcBef>
                <a:spcPct val="30000"/>
              </a:spcBef>
              <a:spcAft>
                <a:spcPct val="0"/>
              </a:spcAft>
              <a:buFont typeface="Arial" panose="020B0604020202020204" pitchFamily="34" charset="0"/>
              <a:buChar char="•"/>
              <a:defRPr/>
            </a:pPr>
            <a:r>
              <a:rPr lang="en-US" sz="1000" b="1" dirty="0"/>
              <a:t>Instructor notes:</a:t>
            </a:r>
          </a:p>
          <a:p>
            <a:endParaRPr lang="en-US" sz="1000" dirty="0"/>
          </a:p>
          <a:p>
            <a:pPr marL="176124" indent="-176124">
              <a:buFont typeface="Arial" panose="020B0604020202020204" pitchFamily="34" charset="0"/>
              <a:buChar char="•"/>
            </a:pPr>
            <a:r>
              <a:rPr lang="en-US" sz="1000" dirty="0"/>
              <a:t>The CDC guidelines for health care include disinfecting immediately any visibly contaminated PPE surfaces, equipment, or patient care area surfaces using an EPA-registered disinfectant wipe. They also recommend performing regular cleaning and disinfection of patient care area surfaces, even absent visible contamination. They state that this should be performed only by nurses or physicians as part of patient care activities in order to limit the number of additional health care workers who enter the room.</a:t>
            </a:r>
          </a:p>
          <a:p>
            <a:endParaRPr lang="en-US" sz="1000" dirty="0"/>
          </a:p>
          <a:p>
            <a:pPr marL="176124" indent="-176124">
              <a:buFont typeface="Arial" panose="020B0604020202020204" pitchFamily="34" charset="0"/>
              <a:buChar char="•"/>
            </a:pPr>
            <a:r>
              <a:rPr lang="en-US" sz="1000" dirty="0"/>
              <a:t>Decontamination procedures are specific to the industry, job task, and work site. Decontamination is critical because workers can become contaminated with infectious material while taking off PPE and respirators.</a:t>
            </a:r>
          </a:p>
          <a:p>
            <a:pPr marL="176124" indent="-176124">
              <a:buFont typeface="Arial" panose="020B0604020202020204" pitchFamily="34" charset="0"/>
              <a:buChar char="•"/>
            </a:pPr>
            <a:endParaRPr lang="en-US" sz="1000" dirty="0"/>
          </a:p>
          <a:p>
            <a:pPr marL="176124" indent="-176124" defTabSz="940460" fontAlgn="base">
              <a:spcBef>
                <a:spcPct val="30000"/>
              </a:spcBef>
              <a:spcAft>
                <a:spcPct val="0"/>
              </a:spcAft>
              <a:buFont typeface="Arial" panose="020B0604020202020204" pitchFamily="34" charset="0"/>
              <a:buChar char="•"/>
              <a:defRPr/>
            </a:pPr>
            <a:r>
              <a:rPr lang="en-US" sz="1000" dirty="0"/>
              <a:t>Use Products with Emerging Viral Pathogens AND Human Coronavirus claims for use against SARS-CoV-2. Although </a:t>
            </a:r>
            <a:r>
              <a:rPr lang="en-US" sz="1000" dirty="0">
                <a:latin typeface="Arial" charset="0"/>
                <a:ea typeface="ＭＳ Ｐゴシック" pitchFamily="48" charset="-128"/>
              </a:rPr>
              <a:t>there is little info on the effectiveness of disinfectants on SARS-CoV-2; however, disinfectants effective against other coronaviruses should be effective for SARS-CoV-2 so use the appropriate EPA-registered disinfectants. </a:t>
            </a:r>
            <a:r>
              <a:rPr lang="en-US" sz="1000" dirty="0"/>
              <a:t>See: </a:t>
            </a:r>
            <a:r>
              <a:rPr lang="en-US" sz="1000" u="sng" dirty="0"/>
              <a:t>https://www.epa.gov/pesticide-registration/list-n-disinfectants-use-against-sars-cov-2 </a:t>
            </a:r>
          </a:p>
          <a:p>
            <a:endParaRPr lang="en-US" sz="1000" dirty="0"/>
          </a:p>
          <a:p>
            <a:r>
              <a:rPr lang="en-US" sz="1000" dirty="0"/>
              <a:t>CDC guidelines for household settings: </a:t>
            </a:r>
            <a:r>
              <a:rPr lang="en-US" sz="1000" u="sng" dirty="0"/>
              <a:t>https://www.cdc.gov/coronavirus/2019-ncov/community/home/cleaning-disinfection.html#routine-cleaning</a:t>
            </a:r>
          </a:p>
          <a:p>
            <a:endParaRPr lang="en-US" sz="1000" dirty="0"/>
          </a:p>
          <a:p>
            <a:r>
              <a:rPr lang="en-US" b="1" dirty="0">
                <a:latin typeface="Arial" charset="0"/>
                <a:ea typeface="ＭＳ Ｐゴシック" pitchFamily="48" charset="-128"/>
              </a:rPr>
              <a:t>Cleaning</a:t>
            </a:r>
            <a:r>
              <a:rPr lang="en-US" dirty="0">
                <a:latin typeface="Arial" charset="0"/>
                <a:ea typeface="ＭＳ Ｐゴシック" pitchFamily="48" charset="-128"/>
              </a:rPr>
              <a:t> refers to the removal of germs, dirt, and impurities from surfaces. Cleaning does not kill germs, but by removing them, it lowers their numbers and the risk of spreading infection.</a:t>
            </a:r>
          </a:p>
          <a:p>
            <a:endParaRPr lang="en-US" dirty="0">
              <a:latin typeface="Arial" charset="0"/>
              <a:ea typeface="ＭＳ Ｐゴシック" pitchFamily="48" charset="-128"/>
            </a:endParaRPr>
          </a:p>
          <a:p>
            <a:r>
              <a:rPr lang="en-US" b="1" dirty="0">
                <a:latin typeface="Arial" charset="0"/>
                <a:ea typeface="ＭＳ Ｐゴシック" pitchFamily="48" charset="-128"/>
              </a:rPr>
              <a:t>Disinfecting</a:t>
            </a:r>
            <a:r>
              <a:rPr lang="en-US" dirty="0">
                <a:latin typeface="Arial" charset="0"/>
                <a:ea typeface="ＭＳ Ｐゴシック" pitchFamily="48" charset="-128"/>
              </a:rPr>
              <a:t> refers to using chemicals to kill germs on surfaces. This process does not necessarily clean dirty surfaces or remove germs, but by killing germs on a surface </a:t>
            </a:r>
            <a:r>
              <a:rPr lang="en-US" i="1" dirty="0">
                <a:latin typeface="Arial" charset="0"/>
                <a:ea typeface="ＭＳ Ｐゴシック" pitchFamily="48" charset="-128"/>
              </a:rPr>
              <a:t>after </a:t>
            </a:r>
            <a:r>
              <a:rPr lang="en-US" dirty="0">
                <a:latin typeface="Arial" charset="0"/>
                <a:ea typeface="ＭＳ Ｐゴシック" pitchFamily="48" charset="-128"/>
              </a:rPr>
              <a:t>cleaning, it can further lower the risk of spreading infection.</a:t>
            </a:r>
            <a:endParaRPr lang="en-US" sz="1000" dirty="0"/>
          </a:p>
          <a:p>
            <a:pPr marL="176124" indent="-176124">
              <a:buFont typeface="Arial" panose="020B0604020202020204" pitchFamily="34" charset="0"/>
              <a:buChar char="•"/>
            </a:pPr>
            <a:endParaRPr lang="en-US" sz="1000" dirty="0"/>
          </a:p>
          <a:p>
            <a:endParaRPr lang="en-US" sz="1000"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33</a:t>
            </a:fld>
            <a:endParaRPr lang="en-US" dirty="0"/>
          </a:p>
        </p:txBody>
      </p:sp>
    </p:spTree>
    <p:extLst>
      <p:ext uri="{BB962C8B-B14F-4D97-AF65-F5344CB8AC3E}">
        <p14:creationId xmlns:p14="http://schemas.microsoft.com/office/powerpoint/2010/main" val="527660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83AAC1ED-7901-48AB-B8EB-34C1B9E3DF79}"/>
              </a:ext>
            </a:extLst>
          </p:cNvPr>
          <p:cNvSpPr>
            <a:spLocks noGrp="1" noRot="1" noChangeAspect="1" noTextEdit="1"/>
          </p:cNvSpPr>
          <p:nvPr>
            <p:ph type="sldImg"/>
          </p:nvPr>
        </p:nvSpPr>
        <p:spPr>
          <a:ln/>
        </p:spPr>
      </p:sp>
      <p:sp>
        <p:nvSpPr>
          <p:cNvPr id="106499" name="Notes Placeholder 2">
            <a:extLst>
              <a:ext uri="{FF2B5EF4-FFF2-40B4-BE49-F238E27FC236}">
                <a16:creationId xmlns:a16="http://schemas.microsoft.com/office/drawing/2014/main" id="{2139524D-9347-4184-9725-11C64E0E63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Workers who use chemicals for cleaning and disinfection must understand the hazards of using these substances.  OSHA’s Hazard Communication Standard, 1910.1200, requires employers to:</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Maintain a list of all hazardous chemicals in the workplace.</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Ensure all chemical containers are labeled as required (pictograms, hazard statement, etc.)</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Obtain and make available chemical information sheets (safety data sheets) for all hazardous chemicals in the workplace.</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training to workers on hazardous chemicals, and</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Develop and implement a written program on how to inform workers of hazardous chemicals in each of their workplaces.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06500" name="Slide Number Placeholder 3">
            <a:extLst>
              <a:ext uri="{FF2B5EF4-FFF2-40B4-BE49-F238E27FC236}">
                <a16:creationId xmlns:a16="http://schemas.microsoft.com/office/drawing/2014/main" id="{5BCBF895-0C1B-419A-98D7-3810B223D7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E374106F-490D-4A30-A9A7-18FC8874EFA8}" type="slidenum">
              <a:rPr lang="en-US" altLang="en-US" sz="1200" baseline="0"/>
              <a:pPr/>
              <a:t>34</a:t>
            </a:fld>
            <a:endParaRPr lang="en-US" altLang="en-US" sz="1200" baseline="0" dirty="0"/>
          </a:p>
        </p:txBody>
      </p:sp>
      <p:sp>
        <p:nvSpPr>
          <p:cNvPr id="106501" name="Date Placeholder 4">
            <a:extLst>
              <a:ext uri="{FF2B5EF4-FFF2-40B4-BE49-F238E27FC236}">
                <a16:creationId xmlns:a16="http://schemas.microsoft.com/office/drawing/2014/main" id="{334CACE0-1154-4F51-BB61-65075A7C4C6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06502" name="Header Placeholder 5">
            <a:extLst>
              <a:ext uri="{FF2B5EF4-FFF2-40B4-BE49-F238E27FC236}">
                <a16:creationId xmlns:a16="http://schemas.microsoft.com/office/drawing/2014/main" id="{A642D416-9216-45DE-ABCE-0826A7C91867}"/>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06503" name="Footer Placeholder 6">
            <a:extLst>
              <a:ext uri="{FF2B5EF4-FFF2-40B4-BE49-F238E27FC236}">
                <a16:creationId xmlns:a16="http://schemas.microsoft.com/office/drawing/2014/main" id="{BAFCC10D-49A6-4683-B20F-72E97BBE9880}"/>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extLst>
      <p:ext uri="{BB962C8B-B14F-4D97-AF65-F5344CB8AC3E}">
        <p14:creationId xmlns:p14="http://schemas.microsoft.com/office/powerpoint/2010/main" val="13258916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8666DCD8-CF36-4BCF-B464-8CA85B412916}"/>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17CF341D-A6F7-47F8-87FB-EEF7B0C66F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Planning and preparation for COVID-19 should be integrated into existing safety and health systems and emergency plans. Elements of an effective program include but are not limited to those listed above.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Maintain flexibility so the COVID-19 plan can be modified in the event of a pandemic with “increased severity.”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System evaluation and improvement refers to organizational policies and procedures relevant to the COVID-19 workplace plan. For example, during an outbreak when a worker is absent due to respiratory illness, the employer’s absentee policy should be relaxed by not requiring a doctor’s note. The CDC has made this recommendation because they are advising people with low level symptoms NOT to go to the hospital emergency room unless they have severe symptoms.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CDC Interim Guidance for Businesses and Employers: </a:t>
            </a:r>
            <a:r>
              <a:rPr lang="en-US" dirty="0">
                <a:solidFill>
                  <a:schemeClr val="tx1"/>
                </a:solidFill>
                <a:hlinkClick r:id="rId3">
                  <a:extLst>
                    <a:ext uri="{A12FA001-AC4F-418D-AE19-62706E023703}">
                      <ahyp:hlinkClr xmlns:ahyp="http://schemas.microsoft.com/office/drawing/2018/hyperlinkcolor" val="tx"/>
                    </a:ext>
                  </a:extLst>
                </a:hlinkClick>
              </a:rPr>
              <a:t>https://www.cdc.gov/coronavirus/2019-ncov/community/guidance-business-response.html?CDC_AA_refVal=https%3A%2F%2Fwww.cdc.gov%2Fcoronavirus%2F2019-ncov%2Fspecific-groups%2Fguidance-business-response.html</a:t>
            </a:r>
            <a:r>
              <a:rPr lang="en-US" altLang="en-US" dirty="0">
                <a:solidFill>
                  <a:schemeClr val="tx1"/>
                </a:solidFill>
                <a:latin typeface="Arial" panose="020B0604020202020204" pitchFamily="34" charset="0"/>
                <a:ea typeface="ＭＳ Ｐゴシック" panose="020B0600070205080204" pitchFamily="34" charset="-128"/>
              </a:rPr>
              <a:t> </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Family preparedness is instrumental to ensuring that a healthy staff is available and prepared to work during a pandemic.  Organizations should try to identify and assess how the impact of school/daycare/adult care </a:t>
            </a:r>
            <a:r>
              <a:rPr lang="en-US" altLang="en-US" dirty="0">
                <a:solidFill>
                  <a:schemeClr val="tx1"/>
                </a:solidFill>
                <a:latin typeface="Arial" panose="020B0604020202020204" pitchFamily="34" charset="0"/>
                <a:ea typeface="ＭＳ Ｐゴシック" panose="020B0600070205080204" pitchFamily="34" charset="-128"/>
              </a:rPr>
              <a:t>closures and other employee needs may impact the availability of employees during a pandemic.  </a:t>
            </a:r>
          </a:p>
          <a:p>
            <a:pPr defTabSz="940460" fontAlgn="base">
              <a:spcBef>
                <a:spcPct val="30000"/>
              </a:spcBef>
              <a:spcAft>
                <a:spcPct val="0"/>
              </a:spcAft>
              <a:defRPr/>
            </a:pPr>
            <a:r>
              <a:rPr lang="en-US" b="0" dirty="0">
                <a:solidFill>
                  <a:schemeClr val="tx1"/>
                </a:solidFill>
                <a:hlinkClick r:id="rId4">
                  <a:extLst>
                    <a:ext uri="{A12FA001-AC4F-418D-AE19-62706E023703}">
                      <ahyp:hlinkClr xmlns:ahyp="http://schemas.microsoft.com/office/drawing/2018/hyperlinkcolor" val="tx"/>
                    </a:ext>
                  </a:extLst>
                </a:hlinkClick>
              </a:rPr>
              <a:t>National Academy of Sciences, Engineering and Medicine: A Guide for Public Transportation Pandemic Planning and Response</a:t>
            </a:r>
            <a:endParaRPr lang="en-US" b="0" dirty="0">
              <a:solidFill>
                <a:schemeClr val="tx1"/>
              </a:solidFill>
            </a:endParaRPr>
          </a:p>
          <a:p>
            <a:pPr eaLnBrk="1" hangingPunct="1"/>
            <a:r>
              <a:rPr lang="en-US" altLang="en-US" u="sng" dirty="0">
                <a:solidFill>
                  <a:schemeClr val="tx1"/>
                </a:solidFill>
                <a:latin typeface="Arial" panose="020B0604020202020204" pitchFamily="34" charset="0"/>
                <a:ea typeface="ＭＳ Ｐゴシック" panose="020B0600070205080204" pitchFamily="34" charset="-128"/>
              </a:rPr>
              <a:t>http://nap.edu/22414</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lvl="1">
              <a:spcBef>
                <a:spcPts val="514"/>
              </a:spcBef>
              <a:spcAft>
                <a:spcPts val="514"/>
              </a:spcAft>
            </a:pP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77828" name="Slide Number Placeholder 3">
            <a:extLst>
              <a:ext uri="{FF2B5EF4-FFF2-40B4-BE49-F238E27FC236}">
                <a16:creationId xmlns:a16="http://schemas.microsoft.com/office/drawing/2014/main" id="{A35CE4BA-72F0-4576-92E6-86A1D0021C2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338F7FA6-2602-4331-B62C-865B02E3D915}" type="slidenum">
              <a:rPr lang="en-US" altLang="en-US" sz="1200" baseline="0"/>
              <a:pPr/>
              <a:t>35</a:t>
            </a:fld>
            <a:endParaRPr lang="en-US" altLang="en-US" sz="1200" baseline="0" dirty="0"/>
          </a:p>
        </p:txBody>
      </p:sp>
      <p:sp>
        <p:nvSpPr>
          <p:cNvPr id="77829" name="Date Placeholder 4">
            <a:extLst>
              <a:ext uri="{FF2B5EF4-FFF2-40B4-BE49-F238E27FC236}">
                <a16:creationId xmlns:a16="http://schemas.microsoft.com/office/drawing/2014/main" id="{C9383F96-C588-4F9E-AD37-0D464CA80092}"/>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7830" name="Header Placeholder 5">
            <a:extLst>
              <a:ext uri="{FF2B5EF4-FFF2-40B4-BE49-F238E27FC236}">
                <a16:creationId xmlns:a16="http://schemas.microsoft.com/office/drawing/2014/main" id="{E297CAE8-3DD7-4784-A7BC-9EAA28DB7584}"/>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7831" name="Footer Placeholder 6">
            <a:extLst>
              <a:ext uri="{FF2B5EF4-FFF2-40B4-BE49-F238E27FC236}">
                <a16:creationId xmlns:a16="http://schemas.microsoft.com/office/drawing/2014/main" id="{804409C2-125B-443A-89F9-005DB8E86FF8}"/>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7A719FB7-165F-450F-917C-B00E06A60316}"/>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967E5899-11D4-48B3-A360-E15D4ACB46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As with most any hazard, there are a variety of steps that can reduce or in some cases even eliminate workers’ exposure.  A basic principle of workplace safety is to use a combination of strategies to protect workers, starting with the most effective. This approach of moving from most effective to least effective protective measures is called the ‘hierarchy of controls.’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order of controls, from most effective to least effective is: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Elimination</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Substitution</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Engineering controls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Administrative Controls &amp; Work practices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Personal protective equipment</a:t>
            </a:r>
          </a:p>
          <a:p>
            <a:pPr marL="176336" indent="-176336">
              <a:buFont typeface="Arial" panose="020B0604020202020204" pitchFamily="34" charset="0"/>
              <a:buChar char="•"/>
            </a:pP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Source: NIOSH/CDC </a:t>
            </a:r>
            <a:r>
              <a:rPr lang="en-US" altLang="en-US" u="sng" dirty="0">
                <a:latin typeface="Arial" panose="020B0604020202020204" pitchFamily="34" charset="0"/>
                <a:ea typeface="ＭＳ Ｐゴシック" panose="020B0600070205080204" pitchFamily="34" charset="-128"/>
              </a:rPr>
              <a:t>https://www.cdc.gov/niosh/topics/hierarchy/default.html</a:t>
            </a:r>
          </a:p>
          <a:p>
            <a:r>
              <a:rPr lang="en-US" altLang="en-US" dirty="0">
                <a:latin typeface="Arial" panose="020B0604020202020204" pitchFamily="34" charset="0"/>
                <a:ea typeface="ＭＳ Ｐゴシック" panose="020B0600070205080204" pitchFamily="34" charset="-128"/>
              </a:rPr>
              <a:t>This webpage also provides a more thorough definition of each type of control measure.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Transition:  We will now review the overall process for selection and implementation of safeguards and review a few measures that should be used in all workplaces.</a:t>
            </a:r>
          </a:p>
          <a:p>
            <a:r>
              <a:rPr lang="en-US" altLang="en-US" dirty="0">
                <a:latin typeface="Arial" panose="020B0604020202020204" pitchFamily="34" charset="0"/>
                <a:ea typeface="ＭＳ Ｐゴシック" panose="020B0600070205080204" pitchFamily="34" charset="-128"/>
              </a:rPr>
              <a:t> </a:t>
            </a:r>
          </a:p>
        </p:txBody>
      </p:sp>
      <p:sp>
        <p:nvSpPr>
          <p:cNvPr id="79876" name="Slide Number Placeholder 3">
            <a:extLst>
              <a:ext uri="{FF2B5EF4-FFF2-40B4-BE49-F238E27FC236}">
                <a16:creationId xmlns:a16="http://schemas.microsoft.com/office/drawing/2014/main" id="{D3D3850F-CAF0-434E-A2DC-2984D0550A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FFB97301-C0D6-4D15-A881-A3049241D21C}" type="slidenum">
              <a:rPr lang="en-US" altLang="en-US" sz="1200" baseline="0"/>
              <a:pPr/>
              <a:t>36</a:t>
            </a:fld>
            <a:endParaRPr lang="en-US" altLang="en-US" sz="1200" baseline="0" dirty="0"/>
          </a:p>
        </p:txBody>
      </p:sp>
      <p:sp>
        <p:nvSpPr>
          <p:cNvPr id="79877" name="Date Placeholder 4">
            <a:extLst>
              <a:ext uri="{FF2B5EF4-FFF2-40B4-BE49-F238E27FC236}">
                <a16:creationId xmlns:a16="http://schemas.microsoft.com/office/drawing/2014/main" id="{B97B0DEB-C43C-4D88-A620-549D6D528073}"/>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79878" name="Header Placeholder 5">
            <a:extLst>
              <a:ext uri="{FF2B5EF4-FFF2-40B4-BE49-F238E27FC236}">
                <a16:creationId xmlns:a16="http://schemas.microsoft.com/office/drawing/2014/main" id="{B21DEE4B-F316-49FE-94D2-03ACCA8829B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79879" name="Footer Placeholder 6">
            <a:extLst>
              <a:ext uri="{FF2B5EF4-FFF2-40B4-BE49-F238E27FC236}">
                <a16:creationId xmlns:a16="http://schemas.microsoft.com/office/drawing/2014/main" id="{327AAE1C-E1B8-4AF4-B332-1A43169DDB5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extLst>
      <p:ext uri="{BB962C8B-B14F-4D97-AF65-F5344CB8AC3E}">
        <p14:creationId xmlns:p14="http://schemas.microsoft.com/office/powerpoint/2010/main" val="2122354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DEE3466E-2180-4266-AF42-373F833D37C8}"/>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id="{34F63224-D025-436F-9314-A69B85DB04C6}"/>
              </a:ext>
            </a:extLst>
          </p:cNvPr>
          <p:cNvSpPr>
            <a:spLocks noGrp="1"/>
          </p:cNvSpPr>
          <p:nvPr>
            <p:ph type="body" idx="1"/>
          </p:nvPr>
        </p:nvSpPr>
        <p:spPr>
          <a:xfrm>
            <a:off x="716863" y="4538226"/>
            <a:ext cx="5807075" cy="42957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Engineering controls involve making changes to the work environment to reduce work-related hazards. These types of controls are preferred over others because they make permanent changes that reduce exposure to hazards and do not rely on worker or customer behavior. By reducing a hazard in the workplace, engineering controls are not only the most effective, but can also be the most cost-effective solutions for employers to implement.  </a:t>
            </a:r>
          </a:p>
          <a:p>
            <a:r>
              <a:rPr lang="en-US" altLang="en-US" dirty="0">
                <a:latin typeface="Arial" panose="020B0604020202020204" pitchFamily="34" charset="0"/>
                <a:ea typeface="ＭＳ Ｐゴシック" panose="020B0600070205080204" pitchFamily="34" charset="-128"/>
              </a:rPr>
              <a:t>Examples of engineering controls include:</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Using specialized ventilation to remove hazards from the air.</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Installing physical barriers, such as clear plastic sneeze guards.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Installing a drive-through window for customer service.</a:t>
            </a:r>
          </a:p>
        </p:txBody>
      </p:sp>
      <p:sp>
        <p:nvSpPr>
          <p:cNvPr id="81924" name="Slide Number Placeholder 3">
            <a:extLst>
              <a:ext uri="{FF2B5EF4-FFF2-40B4-BE49-F238E27FC236}">
                <a16:creationId xmlns:a16="http://schemas.microsoft.com/office/drawing/2014/main" id="{A8082E0B-D44E-4613-A893-5D28493A0D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C28E63EA-D3CA-4D7B-93A6-FCB245EB99C3}" type="slidenum">
              <a:rPr lang="en-US" altLang="en-US" sz="1200" baseline="0"/>
              <a:pPr/>
              <a:t>37</a:t>
            </a:fld>
            <a:endParaRPr lang="en-US" altLang="en-US" sz="1200" baseline="0" dirty="0"/>
          </a:p>
        </p:txBody>
      </p:sp>
      <p:sp>
        <p:nvSpPr>
          <p:cNvPr id="81925" name="Date Placeholder 4">
            <a:extLst>
              <a:ext uri="{FF2B5EF4-FFF2-40B4-BE49-F238E27FC236}">
                <a16:creationId xmlns:a16="http://schemas.microsoft.com/office/drawing/2014/main" id="{7D48F27E-EA93-4C72-8848-702C1B14E04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1926" name="Header Placeholder 5">
            <a:extLst>
              <a:ext uri="{FF2B5EF4-FFF2-40B4-BE49-F238E27FC236}">
                <a16:creationId xmlns:a16="http://schemas.microsoft.com/office/drawing/2014/main" id="{27ACE703-9675-4651-BF01-5B469899FF6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1927" name="Footer Placeholder 6">
            <a:extLst>
              <a:ext uri="{FF2B5EF4-FFF2-40B4-BE49-F238E27FC236}">
                <a16:creationId xmlns:a16="http://schemas.microsoft.com/office/drawing/2014/main" id="{D1D140D7-52CD-45FB-8826-E2EFDD6F8BC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Ask participants to list examples of engineering controls and then review the list.</a:t>
            </a:r>
          </a:p>
          <a:p>
            <a:r>
              <a:rPr lang="en-US" b="0" dirty="0"/>
              <a:t>Engineering controls should be selected based on the features of each specific workplace. They need to be tailored to workplace conditions.</a:t>
            </a:r>
          </a:p>
          <a:p>
            <a:endParaRPr lang="en-US" b="0" dirty="0"/>
          </a:p>
          <a:p>
            <a:r>
              <a:rPr lang="en-US" b="0" dirty="0"/>
              <a:t>Photo by Karen Berman. Online ordering with curbside service keeps customers out of the store.</a:t>
            </a:r>
          </a:p>
          <a:p>
            <a:endParaRPr lang="en-US" b="0" dirty="0"/>
          </a:p>
          <a:p>
            <a:endParaRPr lang="en-US" b="0" dirty="0"/>
          </a:p>
          <a:p>
            <a:endParaRPr lang="en-US" b="1"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38</a:t>
            </a:fld>
            <a:endParaRPr lang="en-US" altLang="en-US" dirty="0"/>
          </a:p>
        </p:txBody>
      </p:sp>
    </p:spTree>
    <p:extLst>
      <p:ext uri="{BB962C8B-B14F-4D97-AF65-F5344CB8AC3E}">
        <p14:creationId xmlns:p14="http://schemas.microsoft.com/office/powerpoint/2010/main" val="3918053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14FFBB2D-F4EF-4575-9D8E-DF3B7B8920E8}"/>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1838F501-0A6D-4538-9F7B-456230FCAE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Administrative controls include work practices and procedures to reduce the length, frequency or intensity of exposure to a hazard.  Employers should:</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resources and a work environment that promotes personal hygiene. For example, supply tissues, no-touch trash cans, hand soap, hand sanitizer, disinfectants, and disposable towels for workers to clean their work surfaces.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Develop procedures to minimize contacts between workers and between workers and patients, clients or customers.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Limit the number of staff present for high exposure tasks such as aerosol generating procedures or entering patient room.</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workers with up-to-date education and training on coronavirus risk factors, and methods to prevent exposure.</a:t>
            </a:r>
          </a:p>
          <a:p>
            <a:pPr>
              <a:buFontTx/>
              <a:buChar char="•"/>
            </a:pPr>
            <a:endParaRPr lang="en-US" altLang="en-US" dirty="0">
              <a:latin typeface="Arial" panose="020B0604020202020204" pitchFamily="34" charset="0"/>
              <a:ea typeface="ＭＳ Ｐゴシック" panose="020B0600070205080204" pitchFamily="34" charset="-128"/>
            </a:endParaRPr>
          </a:p>
        </p:txBody>
      </p:sp>
      <p:sp>
        <p:nvSpPr>
          <p:cNvPr id="86020" name="Slide Number Placeholder 3">
            <a:extLst>
              <a:ext uri="{FF2B5EF4-FFF2-40B4-BE49-F238E27FC236}">
                <a16:creationId xmlns:a16="http://schemas.microsoft.com/office/drawing/2014/main" id="{E63138E6-58FB-4F39-A5DE-AFC2514E3A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3426D111-0CD5-40EB-B92E-51F79316907A}" type="slidenum">
              <a:rPr lang="en-US" altLang="en-US" sz="1200" baseline="0"/>
              <a:pPr/>
              <a:t>39</a:t>
            </a:fld>
            <a:endParaRPr lang="en-US" altLang="en-US" sz="1200" baseline="0" dirty="0"/>
          </a:p>
        </p:txBody>
      </p:sp>
      <p:sp>
        <p:nvSpPr>
          <p:cNvPr id="86021" name="Date Placeholder 4">
            <a:extLst>
              <a:ext uri="{FF2B5EF4-FFF2-40B4-BE49-F238E27FC236}">
                <a16:creationId xmlns:a16="http://schemas.microsoft.com/office/drawing/2014/main" id="{79F8B794-0AD1-488E-8B5C-21832592830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6022" name="Header Placeholder 5">
            <a:extLst>
              <a:ext uri="{FF2B5EF4-FFF2-40B4-BE49-F238E27FC236}">
                <a16:creationId xmlns:a16="http://schemas.microsoft.com/office/drawing/2014/main" id="{C3A2ABBA-0259-4C21-947A-2822DCF1BC37}"/>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6023" name="Footer Placeholder 6">
            <a:extLst>
              <a:ext uri="{FF2B5EF4-FFF2-40B4-BE49-F238E27FC236}">
                <a16:creationId xmlns:a16="http://schemas.microsoft.com/office/drawing/2014/main" id="{8985A893-BF9B-48EA-8156-803612A04E0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fontAlgn="base">
              <a:spcBef>
                <a:spcPct val="30000"/>
              </a:spcBef>
              <a:spcAft>
                <a:spcPct val="0"/>
              </a:spcAft>
              <a:defRPr/>
            </a:pPr>
            <a:r>
              <a:rPr lang="en-US" b="1" dirty="0"/>
              <a:t>Instructor notes:</a:t>
            </a:r>
          </a:p>
          <a:p>
            <a:endParaRPr lang="en-US" dirty="0"/>
          </a:p>
          <a:p>
            <a:pPr defTabSz="940460" fontAlgn="base">
              <a:spcBef>
                <a:spcPct val="30000"/>
              </a:spcBef>
              <a:spcAft>
                <a:spcPct val="0"/>
              </a:spcAft>
              <a:defRPr/>
            </a:pPr>
            <a:r>
              <a:rPr lang="en-US" b="0" dirty="0"/>
              <a:t>The signage lists visitor precautions.  Other administrative control examples are use of table, ropes, and floor markings to maintain social distancing. </a:t>
            </a:r>
          </a:p>
          <a:p>
            <a:endParaRPr lang="en-US"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40</a:t>
            </a:fld>
            <a:endParaRPr lang="en-US" altLang="en-US" dirty="0"/>
          </a:p>
        </p:txBody>
      </p:sp>
    </p:spTree>
    <p:extLst>
      <p:ext uri="{BB962C8B-B14F-4D97-AF65-F5344CB8AC3E}">
        <p14:creationId xmlns:p14="http://schemas.microsoft.com/office/powerpoint/2010/main" val="4127193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a:buClr>
                <a:schemeClr val="dk1"/>
              </a:buClr>
              <a:buSzPts val="1100"/>
            </a:pPr>
            <a:endParaRPr sz="1100">
              <a:solidFill>
                <a:schemeClr val="dk1"/>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90239E32-5A18-4033-80A4-E51011CA8D0D}"/>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E2BED3C6-D610-4B5F-B1BD-5DF9B301DFC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Adjustments in workplace policies can also reduce exposures.</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Enabling ill workers to stay at home without fear of any reprisals.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Discontinuing nonessential travel to locations having high prevalence of illness.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Using e-mail, websites and teleconferences to minimizing face-to-face contact between workers. Where possible, encourage flexible work arrangements such as telecommuting or flexible work hours to reduce the number of workers who must be at the work site at one time or in one specific location.</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Relying on home delivery of goods and services to reduce the number of clients or customers who must visit your workplace.</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Developing emergency communications plans. Maintain a forum for answering workers' concerns and develop Internet-based communications, if feasible.</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education and training materials in an easy to understand format and in the appropriate language and literacy level for all employees.</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88068" name="Slide Number Placeholder 3">
            <a:extLst>
              <a:ext uri="{FF2B5EF4-FFF2-40B4-BE49-F238E27FC236}">
                <a16:creationId xmlns:a16="http://schemas.microsoft.com/office/drawing/2014/main" id="{68D584CB-EEE0-4E64-9DBA-095517533A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07315379-C669-475C-8FC9-485310A808B0}" type="slidenum">
              <a:rPr lang="en-US" altLang="en-US" sz="1200" baseline="0"/>
              <a:pPr/>
              <a:t>41</a:t>
            </a:fld>
            <a:endParaRPr lang="en-US" altLang="en-US" sz="1200" baseline="0" dirty="0"/>
          </a:p>
        </p:txBody>
      </p:sp>
      <p:sp>
        <p:nvSpPr>
          <p:cNvPr id="88069" name="Date Placeholder 4">
            <a:extLst>
              <a:ext uri="{FF2B5EF4-FFF2-40B4-BE49-F238E27FC236}">
                <a16:creationId xmlns:a16="http://schemas.microsoft.com/office/drawing/2014/main" id="{AFA761D7-78FA-46BA-9766-10EF9CD22464}"/>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88070" name="Header Placeholder 5">
            <a:extLst>
              <a:ext uri="{FF2B5EF4-FFF2-40B4-BE49-F238E27FC236}">
                <a16:creationId xmlns:a16="http://schemas.microsoft.com/office/drawing/2014/main" id="{A647988F-C638-4DAA-955F-6581D831972D}"/>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88071" name="Footer Placeholder 6">
            <a:extLst>
              <a:ext uri="{FF2B5EF4-FFF2-40B4-BE49-F238E27FC236}">
                <a16:creationId xmlns:a16="http://schemas.microsoft.com/office/drawing/2014/main" id="{F3470726-9E69-43CA-89B1-4925EA20EA25}"/>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extLst>
      <p:ext uri="{BB962C8B-B14F-4D97-AF65-F5344CB8AC3E}">
        <p14:creationId xmlns:p14="http://schemas.microsoft.com/office/powerpoint/2010/main" val="17237664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Choke points interfere with maintaining 6 feet of social distancing. Both employers and workers have a responsibility for identifying choke points and producing methods to eliminate them. Relying on memory alone is NOT a good approach. Use of pedestrian barriers, signs, floor markings etc. to maintain distance between people should be used.  Reduce the number of persons per elevator ride. When choke points can’t be eliminated, a higher level of protection should be provided by the employer such as requiring face coverings.</a:t>
            </a:r>
          </a:p>
          <a:p>
            <a:endParaRPr lang="en-US" b="0" dirty="0"/>
          </a:p>
          <a:p>
            <a:r>
              <a:rPr lang="en-US" b="0" dirty="0"/>
              <a:t>Activity:  Ask participants to provide examples of choke points in their employment and describe possible solutions. </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42</a:t>
            </a:fld>
            <a:endParaRPr lang="en-US" altLang="en-US" dirty="0"/>
          </a:p>
        </p:txBody>
      </p:sp>
    </p:spTree>
    <p:extLst>
      <p:ext uri="{BB962C8B-B14F-4D97-AF65-F5344CB8AC3E}">
        <p14:creationId xmlns:p14="http://schemas.microsoft.com/office/powerpoint/2010/main" val="9401222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pPr defTabSz="962276">
              <a:defRPr/>
            </a:pPr>
            <a:endParaRPr lang="en-US" b="1" u="sng" dirty="0"/>
          </a:p>
          <a:p>
            <a:pPr marL="176124" indent="-176124">
              <a:buFont typeface="Arial" panose="020B0604020202020204" pitchFamily="34" charset="0"/>
              <a:buChar char="•"/>
            </a:pPr>
            <a:r>
              <a:rPr lang="en-US" sz="1000" dirty="0"/>
              <a:t>Workers and union representatives have a right to obtain a copy of the PPE assessment. It is a best practice when labor and management work together to conduct the PPE hazard assessments.</a:t>
            </a:r>
          </a:p>
          <a:p>
            <a:pPr marL="176124" indent="-176124">
              <a:buFont typeface="Arial" panose="020B0604020202020204" pitchFamily="34" charset="0"/>
              <a:buChar char="•"/>
            </a:pPr>
            <a:r>
              <a:rPr lang="en-US" sz="1000" dirty="0"/>
              <a:t>The hazard assessment must include potential occupational exposure to COVID-19.</a:t>
            </a:r>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43</a:t>
            </a:fld>
            <a:endParaRPr lang="en-US" dirty="0"/>
          </a:p>
        </p:txBody>
      </p:sp>
    </p:spTree>
    <p:extLst>
      <p:ext uri="{BB962C8B-B14F-4D97-AF65-F5344CB8AC3E}">
        <p14:creationId xmlns:p14="http://schemas.microsoft.com/office/powerpoint/2010/main" val="12675900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83B6942E-8BF8-4FEE-80CE-17124147A49B}"/>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D7A6FB17-E553-492B-80BC-2911C362C7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Respirators are used to prevent breathing in hazards that are in the air.  Respirators protect the wearer by either filtering the air before it is inhaled by the worker, or by supplying air from a safe source. Most respirators that protect the worker by filtering the air are designed to fit tightly against the face, and thereby  provide a seal between the respirator's edge and the face. When there is a proper seal, the air the worker breathes passes through the respirator’s filter, which captures contaminants. If there is not a tight seal, the air passes through the gaps between the face and the respirator and contaminants are not filtered from the air that the worker breathes.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National Institute for Occupational Safety and Health, part of the CDC, certifies air purifying respirators, sometimes called particulate respirators, in the following categories based on the resistance to oil, which can reduce efficiency:</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N95, N99, N100 - Filters at least 95%, 99%, 99.97% of airborne particles. Not resistant to oil.</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R95, R99, R100 - Filters at least 95%, 99%, 99.97% of airborne particles. Somewhat resistant to oil.</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P95, P99, P100 - Filters at least 95%, 99%, 99.97% of airborne particles. Strongly resistant to oil.</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NIOSH approved respirators will be marked “NIOSH” and the N, R, P categories.</a:t>
            </a:r>
          </a:p>
          <a:p>
            <a:endParaRPr lang="en-US" altLang="en-US" dirty="0">
              <a:latin typeface="Arial" panose="020B0604020202020204" pitchFamily="34" charset="0"/>
              <a:ea typeface="ＭＳ Ｐゴシック" panose="020B0600070205080204" pitchFamily="34" charset="-128"/>
            </a:endParaRPr>
          </a:p>
        </p:txBody>
      </p:sp>
      <p:sp>
        <p:nvSpPr>
          <p:cNvPr id="94212" name="Slide Number Placeholder 3">
            <a:extLst>
              <a:ext uri="{FF2B5EF4-FFF2-40B4-BE49-F238E27FC236}">
                <a16:creationId xmlns:a16="http://schemas.microsoft.com/office/drawing/2014/main" id="{3F06C6BF-6BA2-407E-BEFE-B7309950D6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219C4156-EE61-4E5A-9A63-C21AF266AF94}" type="slidenum">
              <a:rPr lang="en-US" altLang="en-US" sz="1200" baseline="0"/>
              <a:pPr/>
              <a:t>44</a:t>
            </a:fld>
            <a:endParaRPr lang="en-US" altLang="en-US" sz="1200" baseline="0" dirty="0"/>
          </a:p>
        </p:txBody>
      </p:sp>
      <p:sp>
        <p:nvSpPr>
          <p:cNvPr id="94213" name="Date Placeholder 4">
            <a:extLst>
              <a:ext uri="{FF2B5EF4-FFF2-40B4-BE49-F238E27FC236}">
                <a16:creationId xmlns:a16="http://schemas.microsoft.com/office/drawing/2014/main" id="{C89F6302-2DBC-40CE-8C5C-332A6C6FD3CA}"/>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94214" name="Header Placeholder 5">
            <a:extLst>
              <a:ext uri="{FF2B5EF4-FFF2-40B4-BE49-F238E27FC236}">
                <a16:creationId xmlns:a16="http://schemas.microsoft.com/office/drawing/2014/main" id="{38B5FE5F-8BBD-4216-9DD8-9043277D3DEB}"/>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94215" name="Footer Placeholder 6">
            <a:extLst>
              <a:ext uri="{FF2B5EF4-FFF2-40B4-BE49-F238E27FC236}">
                <a16:creationId xmlns:a16="http://schemas.microsoft.com/office/drawing/2014/main" id="{9F77BE70-3AD4-419B-90C7-D55E613A0443}"/>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66F4236A-2AB4-48F9-89E4-3D004EA06F68}"/>
              </a:ext>
            </a:extLst>
          </p:cNvPr>
          <p:cNvSpPr>
            <a:spLocks noGrp="1" noRot="1" noChangeAspect="1" noTextEdit="1"/>
          </p:cNvSpPr>
          <p:nvPr>
            <p:ph type="sldImg"/>
          </p:nvPr>
        </p:nvSpPr>
        <p:spPr>
          <a:ln/>
        </p:spPr>
      </p:sp>
      <p:sp>
        <p:nvSpPr>
          <p:cNvPr id="100355" name="Notes Placeholder 2">
            <a:extLst>
              <a:ext uri="{FF2B5EF4-FFF2-40B4-BE49-F238E27FC236}">
                <a16:creationId xmlns:a16="http://schemas.microsoft.com/office/drawing/2014/main" id="{FF4C32A5-FD26-47E1-A544-26472B5350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ea typeface="ＭＳ Ｐゴシック" panose="020B0600070205080204" pitchFamily="34" charset="-128"/>
              </a:rPr>
              <a:t>Instructor notes:</a:t>
            </a:r>
          </a:p>
          <a:p>
            <a:endParaRPr lang="en-US" altLang="en-US" b="1"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Respirators must be used according to OSHA’s Standard 1910.134.  OSHA requires that employers:</a:t>
            </a:r>
          </a:p>
          <a:p>
            <a:endParaRPr lang="en-US" altLang="en-US" dirty="0">
              <a:latin typeface="Arial" panose="020B0604020202020204" pitchFamily="34" charset="0"/>
              <a:ea typeface="ＭＳ Ｐゴシック" panose="020B0600070205080204" pitchFamily="34" charset="-128"/>
            </a:endParaRP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Have a written program with worksite specific procedures.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Select respirators based on the hazards in the workplace.</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a medical evaluation to determine the employee’s ability to wear a respirator.</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Fit test respirators that require a tight seal between the worker’s face and the respirator.</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Establish and implement procedures for the proper use of respirators.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Provide for cleaning, storage, and repair of respirators.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Ensure that all filters, cartridges and canisters are labeled and color coded.</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Train workers at least once a year on the proper use and limitations of respirators.</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Conduct an evaluation to make sure the respiratory program is being properly implemented.</a:t>
            </a:r>
          </a:p>
          <a:p>
            <a:pPr marL="176336" indent="-176336">
              <a:buFont typeface="Arial" panose="020B0604020202020204" pitchFamily="34" charset="0"/>
              <a:buChar char="•"/>
            </a:pPr>
            <a:r>
              <a:rPr lang="en-US" altLang="en-US" dirty="0">
                <a:latin typeface="Arial" panose="020B0604020202020204" pitchFamily="34" charset="0"/>
                <a:ea typeface="ＭＳ Ｐゴシック" panose="020B0600070205080204" pitchFamily="34" charset="-128"/>
              </a:rPr>
              <a:t>Keep records on medical evaluations, fit testing and other aspects of the program.</a:t>
            </a:r>
          </a:p>
          <a:p>
            <a:pPr marL="176336" indent="-176336">
              <a:buFont typeface="Arial" panose="020B0604020202020204" pitchFamily="34" charset="0"/>
              <a:buChar char="•"/>
            </a:pPr>
            <a:endParaRPr lang="en-US" altLang="en-US" dirty="0">
              <a:latin typeface="Arial" panose="020B0604020202020204" pitchFamily="34" charset="0"/>
              <a:ea typeface="ＭＳ Ｐゴシック" panose="020B0600070205080204" pitchFamily="34" charset="-128"/>
            </a:endParaRPr>
          </a:p>
          <a:p>
            <a:pPr defTabSz="940460" fontAlgn="base">
              <a:spcBef>
                <a:spcPct val="30000"/>
              </a:spcBef>
              <a:spcAft>
                <a:spcPct val="0"/>
              </a:spcAft>
              <a:defRPr/>
            </a:pPr>
            <a:r>
              <a:rPr lang="en-US" altLang="en-US" dirty="0">
                <a:latin typeface="Arial" panose="020B0604020202020204" pitchFamily="34" charset="0"/>
                <a:ea typeface="ＭＳ Ｐゴシック" panose="020B0600070205080204" pitchFamily="34" charset="-128"/>
              </a:rPr>
              <a:t>Due to the shortage of respirators, NIOSH has issued a memo regarding extended and reuse of N95 air purifying respirators. </a:t>
            </a:r>
            <a:r>
              <a:rPr lang="en-US" altLang="en-US" u="sng" dirty="0">
                <a:latin typeface="Arial" panose="020B0604020202020204" pitchFamily="34" charset="0"/>
                <a:ea typeface="ＭＳ Ｐゴシック" panose="020B0600070205080204" pitchFamily="34" charset="-128"/>
              </a:rPr>
              <a:t>https://www.cdc.gov/niosh/topics/hcwcontrols/recommendedguidanceextuse.html</a:t>
            </a:r>
          </a:p>
          <a:p>
            <a:pPr defTabSz="940460" fontAlgn="base">
              <a:spcBef>
                <a:spcPct val="30000"/>
              </a:spcBef>
              <a:spcAft>
                <a:spcPct val="0"/>
              </a:spcAft>
              <a:defRPr/>
            </a:pP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p:txBody>
      </p:sp>
      <p:sp>
        <p:nvSpPr>
          <p:cNvPr id="100356" name="Slide Number Placeholder 3">
            <a:extLst>
              <a:ext uri="{FF2B5EF4-FFF2-40B4-BE49-F238E27FC236}">
                <a16:creationId xmlns:a16="http://schemas.microsoft.com/office/drawing/2014/main" id="{5C376EEE-C340-4073-BE19-A2BDDEBEDC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A5F942DE-9257-45A3-90A9-014D005A615F}" type="slidenum">
              <a:rPr lang="en-US" altLang="en-US" sz="1200" baseline="0"/>
              <a:pPr/>
              <a:t>45</a:t>
            </a:fld>
            <a:endParaRPr lang="en-US" altLang="en-US" sz="1200" baseline="0" dirty="0"/>
          </a:p>
        </p:txBody>
      </p:sp>
      <p:sp>
        <p:nvSpPr>
          <p:cNvPr id="100357" name="Date Placeholder 4">
            <a:extLst>
              <a:ext uri="{FF2B5EF4-FFF2-40B4-BE49-F238E27FC236}">
                <a16:creationId xmlns:a16="http://schemas.microsoft.com/office/drawing/2014/main" id="{4397625F-41B8-43EA-9215-67ECD90BA56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00358" name="Header Placeholder 5">
            <a:extLst>
              <a:ext uri="{FF2B5EF4-FFF2-40B4-BE49-F238E27FC236}">
                <a16:creationId xmlns:a16="http://schemas.microsoft.com/office/drawing/2014/main" id="{F255C86A-107A-4066-91DA-8703EE25BFD3}"/>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00359" name="Footer Placeholder 6">
            <a:extLst>
              <a:ext uri="{FF2B5EF4-FFF2-40B4-BE49-F238E27FC236}">
                <a16:creationId xmlns:a16="http://schemas.microsoft.com/office/drawing/2014/main" id="{AF7D76B7-B708-45A5-8D63-8941771B68A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extLst>
      <p:ext uri="{BB962C8B-B14F-4D97-AF65-F5344CB8AC3E}">
        <p14:creationId xmlns:p14="http://schemas.microsoft.com/office/powerpoint/2010/main" val="9623061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8D89D880-C84A-4631-841F-6881F90C0A44}"/>
              </a:ext>
            </a:extLst>
          </p:cNvPr>
          <p:cNvSpPr>
            <a:spLocks noGrp="1" noRot="1" noChangeAspect="1" noTextEdit="1"/>
          </p:cNvSpPr>
          <p:nvPr>
            <p:ph type="sldImg"/>
          </p:nvPr>
        </p:nvSpPr>
        <p:spPr>
          <a:ln/>
        </p:spPr>
      </p:sp>
      <p:sp>
        <p:nvSpPr>
          <p:cNvPr id="96259" name="Notes Placeholder 2">
            <a:extLst>
              <a:ext uri="{FF2B5EF4-FFF2-40B4-BE49-F238E27FC236}">
                <a16:creationId xmlns:a16="http://schemas.microsoft.com/office/drawing/2014/main" id="{28C8CB5F-64DF-43E7-ADB3-96DD82580A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are many types of respirators that are designed to be reused and that provide a number of advantages over disposable respirators against airborne hazards.  A half-face or full-face elastomeric air-purifying respirator provides a tighter fit. A full face elastomeric has a higher level of protection than a disposable or half face respirator.</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Powered air purifying respirators can be either tight-fitting or loose-fitting depending on the design.  In either case, air is drawn in by a pump and travels through a hose.  The air passes through a filter before being blown across the worker’s face.</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Employers must ensure that employees are using the proper filter for the hazard. P-100 or HEPA cartridges are recommended. See 29 CFR 1910.134.</a:t>
            </a:r>
          </a:p>
          <a:p>
            <a:endParaRPr lang="en-US" altLang="en-US" dirty="0">
              <a:latin typeface="Arial" panose="020B0604020202020204" pitchFamily="34" charset="0"/>
              <a:ea typeface="ＭＳ Ｐゴシック" panose="020B0600070205080204" pitchFamily="34" charset="-128"/>
            </a:endParaRPr>
          </a:p>
        </p:txBody>
      </p:sp>
      <p:sp>
        <p:nvSpPr>
          <p:cNvPr id="96260" name="Slide Number Placeholder 3">
            <a:extLst>
              <a:ext uri="{FF2B5EF4-FFF2-40B4-BE49-F238E27FC236}">
                <a16:creationId xmlns:a16="http://schemas.microsoft.com/office/drawing/2014/main" id="{D6D44CBF-8281-4507-9817-6D1342B7AE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0F2E335E-385B-4670-A627-5C8CF6BA3797}" type="slidenum">
              <a:rPr lang="en-US" altLang="en-US" sz="1200" baseline="0"/>
              <a:pPr/>
              <a:t>46</a:t>
            </a:fld>
            <a:endParaRPr lang="en-US" altLang="en-US" sz="1200" baseline="0" dirty="0"/>
          </a:p>
        </p:txBody>
      </p:sp>
      <p:sp>
        <p:nvSpPr>
          <p:cNvPr id="96261" name="Date Placeholder 4">
            <a:extLst>
              <a:ext uri="{FF2B5EF4-FFF2-40B4-BE49-F238E27FC236}">
                <a16:creationId xmlns:a16="http://schemas.microsoft.com/office/drawing/2014/main" id="{F3B8935C-340A-400F-A7E5-8FCC15E4B475}"/>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96262" name="Header Placeholder 5">
            <a:extLst>
              <a:ext uri="{FF2B5EF4-FFF2-40B4-BE49-F238E27FC236}">
                <a16:creationId xmlns:a16="http://schemas.microsoft.com/office/drawing/2014/main" id="{AECBC0CE-7D61-4EAA-88D2-C70404586D5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96263" name="Footer Placeholder 6">
            <a:extLst>
              <a:ext uri="{FF2B5EF4-FFF2-40B4-BE49-F238E27FC236}">
                <a16:creationId xmlns:a16="http://schemas.microsoft.com/office/drawing/2014/main" id="{A0418989-EE7A-441C-976E-F26267B2D5AA}"/>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CE505FC1-1360-48D0-91E9-FAE14E3FFC6C}"/>
              </a:ext>
            </a:extLst>
          </p:cNvPr>
          <p:cNvSpPr>
            <a:spLocks noGrp="1" noRot="1" noChangeAspect="1" noTextEdit="1"/>
          </p:cNvSpPr>
          <p:nvPr>
            <p:ph type="sldImg"/>
          </p:nvPr>
        </p:nvSpPr>
        <p:spPr>
          <a:ln/>
        </p:spPr>
      </p:sp>
      <p:sp>
        <p:nvSpPr>
          <p:cNvPr id="98307" name="Notes Placeholder 2">
            <a:extLst>
              <a:ext uri="{FF2B5EF4-FFF2-40B4-BE49-F238E27FC236}">
                <a16:creationId xmlns:a16="http://schemas.microsoft.com/office/drawing/2014/main" id="{0A5BEE89-7E2B-497D-9B71-E2C824C3FF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lnSpc>
                <a:spcPct val="90000"/>
              </a:lnSpc>
              <a:spcBef>
                <a:spcPct val="30000"/>
              </a:spcBef>
              <a:spcAft>
                <a:spcPct val="0"/>
              </a:spcAft>
              <a:defRPr/>
            </a:pPr>
            <a:r>
              <a:rPr lang="en-US" sz="1100" b="1" dirty="0"/>
              <a:t>Instructor notes:</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altLang="en-US" sz="1100" dirty="0">
                <a:latin typeface="Arial" panose="020B0604020202020204" pitchFamily="34" charset="0"/>
                <a:ea typeface="ＭＳ Ｐゴシック" panose="020B0600070205080204" pitchFamily="34" charset="-128"/>
              </a:rPr>
              <a:t>Surgical masks are not respirators. Surgical masks are not designed or certified to prevent the wearer from inhaling small airborne hazards, such as viruses, or virus particles.  Surgical or procedure masks do not form a tight seal against the user's face. Therefore, when the wearer breathes in, much of the potentially infectious air passes through gaps between the face and the surgical mask. Second, many surgical masks are not made of a material that can filter microscopic particles.  Only surgical masks that are cleared by the U.S. Food and Drug Administration and legally marketed in the United States have been tested for their ability to resist blood and body fluids can be used.</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altLang="en-US" sz="1100" dirty="0">
                <a:latin typeface="Arial" panose="020B0604020202020204" pitchFamily="34" charset="0"/>
                <a:ea typeface="ＭＳ Ｐゴシック" panose="020B0600070205080204" pitchFamily="34" charset="-128"/>
              </a:rPr>
              <a:t>Surgical masks are used as a physical barrier to protect employees from hazards such as splashes of large droplets of blood or body fluids. Surgical masks also prevent contamination by trapping large particles of body fluids that may contain bacteria or viruses when they are expelled when the wearer coughs and sneezes. </a:t>
            </a:r>
          </a:p>
          <a:p>
            <a:pPr>
              <a:lnSpc>
                <a:spcPct val="90000"/>
              </a:lnSpc>
            </a:pPr>
            <a:r>
              <a:rPr lang="en-US" altLang="en-US" sz="1100" dirty="0">
                <a:latin typeface="Arial" panose="020B0604020202020204" pitchFamily="34" charset="0"/>
                <a:ea typeface="ＭＳ Ｐゴシック" panose="020B0600070205080204" pitchFamily="34" charset="-128"/>
              </a:rPr>
              <a:t>Surgical/procedure masks are used for several different purposes, including:</a:t>
            </a:r>
          </a:p>
          <a:p>
            <a:pPr>
              <a:lnSpc>
                <a:spcPct val="90000"/>
              </a:lnSpc>
            </a:pPr>
            <a:endParaRPr lang="en-US" altLang="en-US" sz="1100" dirty="0">
              <a:latin typeface="Arial" panose="020B0604020202020204" pitchFamily="34" charset="0"/>
              <a:ea typeface="ＭＳ Ｐゴシック" panose="020B0600070205080204" pitchFamily="34" charset="-128"/>
            </a:endParaRP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Being placed on sick people to limit the spread of infectious respiratory secretions to others.</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Worn by health care providers to prevent accidental contamination of patients' wounds by the organisms normally present in mucus and saliva</a:t>
            </a:r>
          </a:p>
          <a:p>
            <a:pPr marL="176336" indent="-176336">
              <a:lnSpc>
                <a:spcPct val="90000"/>
              </a:lnSpc>
              <a:buFont typeface="Arial" panose="020B0604020202020204" pitchFamily="34" charset="0"/>
              <a:buChar char="•"/>
            </a:pPr>
            <a:r>
              <a:rPr lang="en-US" altLang="en-US" sz="1100" dirty="0">
                <a:latin typeface="Arial" panose="020B0604020202020204" pitchFamily="34" charset="0"/>
                <a:ea typeface="ＭＳ Ｐゴシック" panose="020B0600070205080204" pitchFamily="34" charset="-128"/>
              </a:rPr>
              <a:t>Worn by employees to protect themselves from splashes or sprays of blood or body fluids; they may also have the effect of keeping contaminated fingers/hands away from the mouth and nose.</a:t>
            </a:r>
          </a:p>
          <a:p>
            <a:pPr marL="176336" indent="-176336">
              <a:lnSpc>
                <a:spcPct val="90000"/>
              </a:lnSpc>
              <a:buFont typeface="Arial" panose="020B0604020202020204" pitchFamily="34" charset="0"/>
              <a:buChar char="•"/>
            </a:pPr>
            <a:endParaRPr lang="en-US" altLang="en-US" sz="1100" dirty="0">
              <a:latin typeface="Arial" panose="020B0604020202020204" pitchFamily="34" charset="0"/>
              <a:ea typeface="ＭＳ Ｐゴシック" panose="020B0600070205080204" pitchFamily="34" charset="-128"/>
            </a:endParaRPr>
          </a:p>
          <a:p>
            <a:pPr>
              <a:lnSpc>
                <a:spcPct val="90000"/>
              </a:lnSpc>
            </a:pPr>
            <a:r>
              <a:rPr lang="en-US" dirty="0">
                <a:latin typeface="Arial" charset="0"/>
                <a:ea typeface="ＭＳ Ｐゴシック" pitchFamily="48" charset="-128"/>
              </a:rPr>
              <a:t>Bandannas, neck gators, etc. are not respirators  - their use DOES NOT afford any protection to inhalation of airborne droplets containing the virus. However using one of these items may reduce the frequency that people touch their face.</a:t>
            </a:r>
            <a:endParaRPr lang="en-US" altLang="en-US" sz="1100" dirty="0">
              <a:latin typeface="Arial" panose="020B0604020202020204" pitchFamily="34" charset="0"/>
              <a:ea typeface="ＭＳ Ｐゴシック" panose="020B0600070205080204" pitchFamily="34" charset="-128"/>
            </a:endParaRPr>
          </a:p>
          <a:p>
            <a:pPr>
              <a:lnSpc>
                <a:spcPct val="90000"/>
              </a:lnSpc>
            </a:pPr>
            <a:endParaRPr lang="en-US" altLang="en-US" sz="1100" dirty="0">
              <a:latin typeface="Arial" panose="020B0604020202020204" pitchFamily="34" charset="0"/>
              <a:ea typeface="ＭＳ Ｐゴシック" panose="020B0600070205080204" pitchFamily="34" charset="-128"/>
            </a:endParaRPr>
          </a:p>
          <a:p>
            <a:endParaRPr lang="en-US" altLang="en-US" sz="1100" dirty="0">
              <a:latin typeface="Arial" panose="020B0604020202020204" pitchFamily="34" charset="0"/>
              <a:ea typeface="ＭＳ Ｐゴシック" panose="020B0600070205080204" pitchFamily="34" charset="-128"/>
            </a:endParaRPr>
          </a:p>
        </p:txBody>
      </p:sp>
      <p:sp>
        <p:nvSpPr>
          <p:cNvPr id="98308" name="Slide Number Placeholder 3">
            <a:extLst>
              <a:ext uri="{FF2B5EF4-FFF2-40B4-BE49-F238E27FC236}">
                <a16:creationId xmlns:a16="http://schemas.microsoft.com/office/drawing/2014/main" id="{9D2CB5A3-AB23-4178-9F09-4232EF0276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A5DAED6D-064A-4E4E-A6E6-B05EFC7D89C2}" type="slidenum">
              <a:rPr lang="en-US" altLang="en-US" sz="1200" baseline="0"/>
              <a:pPr/>
              <a:t>47</a:t>
            </a:fld>
            <a:endParaRPr lang="en-US" altLang="en-US" sz="1200" baseline="0" dirty="0"/>
          </a:p>
        </p:txBody>
      </p:sp>
      <p:sp>
        <p:nvSpPr>
          <p:cNvPr id="98309" name="Date Placeholder 4">
            <a:extLst>
              <a:ext uri="{FF2B5EF4-FFF2-40B4-BE49-F238E27FC236}">
                <a16:creationId xmlns:a16="http://schemas.microsoft.com/office/drawing/2014/main" id="{F83F379B-98E9-4B52-A80D-6A8365EB439E}"/>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98310" name="Header Placeholder 5">
            <a:extLst>
              <a:ext uri="{FF2B5EF4-FFF2-40B4-BE49-F238E27FC236}">
                <a16:creationId xmlns:a16="http://schemas.microsoft.com/office/drawing/2014/main" id="{B41723CB-F2CD-46BE-BD26-2C893155C91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98311" name="Footer Placeholder 6">
            <a:extLst>
              <a:ext uri="{FF2B5EF4-FFF2-40B4-BE49-F238E27FC236}">
                <a16:creationId xmlns:a16="http://schemas.microsoft.com/office/drawing/2014/main" id="{90EA37E3-DDE8-4D52-8E27-158F9EA3045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8288c3d371_2_53: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8288c3d371_2_53:notes"/>
          <p:cNvSpPr txBox="1">
            <a:spLocks noGrp="1"/>
          </p:cNvSpPr>
          <p:nvPr>
            <p:ph type="body" idx="1"/>
          </p:nvPr>
        </p:nvSpPr>
        <p:spPr>
          <a:xfrm>
            <a:off x="708660" y="4451985"/>
            <a:ext cx="5669280" cy="4217670"/>
          </a:xfrm>
          <a:prstGeom prst="rect">
            <a:avLst/>
          </a:prstGeom>
        </p:spPr>
        <p:txBody>
          <a:bodyPr spcFirstLastPara="1" wrap="square" lIns="94031" tIns="94031" rIns="94031" bIns="94031" anchor="t" anchorCtr="0">
            <a:noAutofit/>
          </a:bodyPr>
          <a:lstStyle/>
          <a:p>
            <a:r>
              <a:rPr lang="en-US" b="1" dirty="0"/>
              <a:t>Instructor notes:</a:t>
            </a:r>
          </a:p>
          <a:p>
            <a:endParaRPr lang="en-US" b="1" dirty="0"/>
          </a:p>
          <a:p>
            <a:r>
              <a:rPr lang="en-US" dirty="0">
                <a:hlinkClick r:id="rId3"/>
              </a:rPr>
              <a:t>https://www.cdc.gov/coronavirus/2019-ncov/prevent-getting-sick/cloth-face-cover.html</a:t>
            </a:r>
            <a:endParaRPr lang="en-US" b="1" dirty="0"/>
          </a:p>
          <a:p>
            <a:endParaRPr lang="en-US" b="1" dirty="0"/>
          </a:p>
          <a:p>
            <a:r>
              <a:rPr lang="en-US" dirty="0"/>
              <a:t>On May 16, 2020, CDC revised the guidance on the use of cloth face coverings.  Recent studies show the virus can spread between people interacting in close proximity—for example, speaking, coughing, or sneezing—even if those people are not exhibiting symptoms.  In light of this new evidence, CDC recommends wearing cloth face coverings in public settings where other social distancing measures are difficult to maintain (e.g., grocery stores and pharmacies) </a:t>
            </a:r>
            <a:r>
              <a:rPr lang="en-US" b="1" dirty="0"/>
              <a:t>especially </a:t>
            </a:r>
            <a:r>
              <a:rPr lang="en-US" dirty="0"/>
              <a:t>in areas of significant community-based transmission.</a:t>
            </a:r>
          </a:p>
          <a:p>
            <a:endParaRPr lang="en-US" dirty="0"/>
          </a:p>
          <a:p>
            <a:r>
              <a:rPr lang="en-US" dirty="0"/>
              <a:t>Other references:</a:t>
            </a:r>
          </a:p>
          <a:p>
            <a:endParaRPr lang="en-US" dirty="0"/>
          </a:p>
          <a:p>
            <a:pPr defTabSz="940460"/>
            <a:r>
              <a:rPr lang="en-US" u="sng" dirty="0">
                <a:hlinkClick r:id="rId4"/>
              </a:rPr>
              <a:t>https://www.sciencedirect.com/science/article/pii/S2468042720300117?via%3Dihub</a:t>
            </a:r>
            <a:endParaRPr lang="en-US" dirty="0"/>
          </a:p>
          <a:p>
            <a:endParaRPr lang="en-US" dirty="0"/>
          </a:p>
          <a:p>
            <a:r>
              <a:rPr lang="en-US" dirty="0">
                <a:hlinkClick r:id="rId5"/>
              </a:rPr>
              <a:t>https://science.sciencemag.org/content/early/2020/06/08/science.abc6197</a:t>
            </a:r>
            <a:endParaRPr lang="en-US" dirty="0"/>
          </a:p>
          <a:p>
            <a:endParaRPr lang="en-US" dirty="0"/>
          </a:p>
          <a:p>
            <a:r>
              <a:rPr lang="en-US" dirty="0"/>
              <a:t> </a:t>
            </a:r>
          </a:p>
          <a:p>
            <a:endParaRPr dirty="0"/>
          </a:p>
          <a:p>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videos:</a:t>
            </a:r>
          </a:p>
          <a:p>
            <a:endParaRPr lang="en-US" dirty="0"/>
          </a:p>
          <a:p>
            <a:r>
              <a:rPr lang="en-US" dirty="0"/>
              <a:t>CDC donning and doffing PPE healthcare workers</a:t>
            </a:r>
          </a:p>
          <a:p>
            <a:r>
              <a:rPr lang="en-US" u="sng" dirty="0">
                <a:hlinkClick r:id="rId3"/>
              </a:rPr>
              <a:t>https://www.youtube.com/watch?v=of73FN086E8&amp;feature=youtu.be</a:t>
            </a:r>
            <a:endParaRPr lang="en-US" dirty="0"/>
          </a:p>
          <a:p>
            <a:r>
              <a:rPr lang="en-US" u="sng" dirty="0">
                <a:hlinkClick r:id="rId3"/>
              </a:rPr>
              <a:t>https://www.youtube.com/watch?v=of73FN086E8&amp;feature=youtu.be</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51</a:t>
            </a:fld>
            <a:endParaRPr lang="en-US"/>
          </a:p>
        </p:txBody>
      </p:sp>
    </p:spTree>
    <p:extLst>
      <p:ext uri="{BB962C8B-B14F-4D97-AF65-F5344CB8AC3E}">
        <p14:creationId xmlns:p14="http://schemas.microsoft.com/office/powerpoint/2010/main" val="5183514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57</a:t>
            </a:fld>
            <a:endParaRPr lang="en-US"/>
          </a:p>
        </p:txBody>
      </p:sp>
    </p:spTree>
    <p:extLst>
      <p:ext uri="{BB962C8B-B14F-4D97-AF65-F5344CB8AC3E}">
        <p14:creationId xmlns:p14="http://schemas.microsoft.com/office/powerpoint/2010/main" val="3268139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a:buClr>
                <a:schemeClr val="dk1"/>
              </a:buClr>
              <a:buSzPts val="1100"/>
            </a:pPr>
            <a:endParaRPr sz="11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291924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460" fontAlgn="base">
              <a:spcBef>
                <a:spcPct val="30000"/>
              </a:spcBef>
              <a:spcAft>
                <a:spcPct val="0"/>
              </a:spcAft>
              <a:defRPr/>
            </a:pPr>
            <a:r>
              <a:rPr lang="en-US" b="1" dirty="0"/>
              <a:t>Instructor notes:</a:t>
            </a:r>
          </a:p>
          <a:p>
            <a:endParaRPr lang="en-US" b="1" u="sng" dirty="0"/>
          </a:p>
          <a:p>
            <a:r>
              <a:rPr lang="en-US" b="0" u="none" dirty="0"/>
              <a:t>Photo: courtesy of defense.gov</a:t>
            </a:r>
          </a:p>
          <a:p>
            <a:endParaRPr lang="en-US" b="0" u="none" dirty="0"/>
          </a:p>
          <a:p>
            <a:r>
              <a:rPr lang="en-US" dirty="0">
                <a:latin typeface="Arial" charset="0"/>
                <a:ea typeface="ＭＳ Ｐゴシック" pitchFamily="48" charset="-128"/>
              </a:rPr>
              <a:t>For awareness level training, distance learning is going to be more prevalent in this national emergency due to the inability for gatherings of people in classrooms and travel of instructors.</a:t>
            </a:r>
            <a:r>
              <a:rPr lang="en-US" dirty="0"/>
              <a:t> However, for donning and doffing of PPE and respirators, hands on training is necessary. Many studies have documented that improper donning and doffing have caused workers to be contaminated. </a:t>
            </a:r>
          </a:p>
          <a:p>
            <a:endParaRPr lang="en-US" b="0" u="none" dirty="0"/>
          </a:p>
          <a:p>
            <a:r>
              <a:rPr lang="en-US" b="1" dirty="0"/>
              <a:t>Reference: </a:t>
            </a:r>
            <a:r>
              <a:rPr lang="en-US" dirty="0"/>
              <a:t>JAMA Intern Med. 2015;175(12):1904-1910. doi:10.1001/jamainternmed.2015.4535</a:t>
            </a:r>
          </a:p>
          <a:p>
            <a:r>
              <a:rPr lang="en-US" dirty="0"/>
              <a:t>Published online October 12, 2015.</a:t>
            </a:r>
          </a:p>
          <a:p>
            <a:endParaRPr lang="en-US" dirty="0"/>
          </a:p>
          <a:p>
            <a:r>
              <a:rPr lang="en-US" b="1" dirty="0"/>
              <a:t>CONCLUSIONS AND RELEVANCE: </a:t>
            </a:r>
            <a:r>
              <a:rPr lang="en-US" dirty="0"/>
              <a:t>Contamination of the skin and clothing of health care personnel occurs frequently during removal of contaminated gloves or gowns. Educational interventions that include practice with immediate visual feedback on skin and clothing contamination can significantly reduce the risk of contamination during removal of PPE.</a:t>
            </a:r>
          </a:p>
          <a:p>
            <a:endParaRPr lang="en-US" b="0" u="none" dirty="0"/>
          </a:p>
        </p:txBody>
      </p:sp>
      <p:sp>
        <p:nvSpPr>
          <p:cNvPr id="4" name="Slide Number Placeholder 3"/>
          <p:cNvSpPr>
            <a:spLocks noGrp="1"/>
          </p:cNvSpPr>
          <p:nvPr>
            <p:ph type="sldNum" sz="quarter" idx="10"/>
          </p:nvPr>
        </p:nvSpPr>
        <p:spPr/>
        <p:txBody>
          <a:bodyPr/>
          <a:lstStyle/>
          <a:p>
            <a:pPr>
              <a:defRPr/>
            </a:pPr>
            <a:fld id="{6173BEE4-E025-9C4B-A234-6C8550A55731}" type="slidenum">
              <a:rPr lang="en-US" smtClean="0"/>
              <a:pPr>
                <a:defRPr/>
              </a:pPr>
              <a:t>63</a:t>
            </a:fld>
            <a:endParaRPr lang="en-US" dirty="0"/>
          </a:p>
        </p:txBody>
      </p:sp>
    </p:spTree>
    <p:extLst>
      <p:ext uri="{BB962C8B-B14F-4D97-AF65-F5344CB8AC3E}">
        <p14:creationId xmlns:p14="http://schemas.microsoft.com/office/powerpoint/2010/main" val="16774065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See: </a:t>
            </a:r>
            <a:r>
              <a:rPr lang="en-US" dirty="0">
                <a:hlinkClick r:id="rId3"/>
              </a:rPr>
              <a:t>https://www.cdc.gov/coronavirus/2019-ncov/downloads/php/CDC-Activities-Initiatives-for-COVID-19-Response.pdf#page=49</a:t>
            </a:r>
            <a:endParaRPr lang="en-US" dirty="0"/>
          </a:p>
          <a:p>
            <a:endParaRPr lang="en-US" b="0" dirty="0"/>
          </a:p>
          <a:p>
            <a:r>
              <a:rPr lang="en-US" dirty="0">
                <a:hlinkClick r:id="rId4"/>
              </a:rPr>
              <a:t>https://www.cdc.gov/coronavirus/2019-ncov/community/critical-workers/implementing-safety-practices.html</a:t>
            </a:r>
            <a:endParaRPr lang="en-US" b="1" dirty="0"/>
          </a:p>
          <a:p>
            <a:endParaRPr lang="en-US" b="1" dirty="0"/>
          </a:p>
          <a:p>
            <a:r>
              <a:rPr lang="en-US" b="0" dirty="0"/>
              <a:t>If an employee receives medical attention and is not admitted to a hospital, the incident does not require reporting, but it requires recording into the OSHA 300 log.</a:t>
            </a:r>
          </a:p>
          <a:p>
            <a:endParaRPr lang="en-US" b="0" dirty="0"/>
          </a:p>
          <a:p>
            <a:r>
              <a:rPr lang="en-US" b="0" dirty="0"/>
              <a:t>Many public and occupational health experts and organizations are concerned that the CDC guidelines, issued on April 8, 2020, will lead to further spread of SARS CoV-2 in essential worksites. With significant outbreaks in nursing homes, food processing plants, and other locations it is clear that in worksites that are congested with people, SARS CoV-2 can spread rapidly.  Further, people can be contagious and have no symptoms. It is feasible that the virus can be transmitted by breathing. For these reasons  CDC’s more protective home isolation guidelines are a stronger choice for workers and employers in addressing exposures. </a:t>
            </a:r>
          </a:p>
          <a:p>
            <a:endParaRPr lang="en-US" b="0" dirty="0"/>
          </a:p>
          <a:p>
            <a:r>
              <a:rPr lang="en-US" b="0" dirty="0"/>
              <a:t>See the next slide for more protective approach to exposures at work.</a:t>
            </a:r>
          </a:p>
          <a:p>
            <a:endParaRPr lang="en-US" b="1" dirty="0"/>
          </a:p>
          <a:p>
            <a:endParaRPr lang="en-US" b="1"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64</a:t>
            </a:fld>
            <a:endParaRPr lang="en-US" altLang="en-US" dirty="0"/>
          </a:p>
        </p:txBody>
      </p:sp>
    </p:spTree>
    <p:extLst>
      <p:ext uri="{BB962C8B-B14F-4D97-AF65-F5344CB8AC3E}">
        <p14:creationId xmlns:p14="http://schemas.microsoft.com/office/powerpoint/2010/main" val="30596224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a:t>
            </a:r>
            <a:br>
              <a:rPr lang="en-US" dirty="0"/>
            </a:br>
            <a:r>
              <a:rPr lang="en-US" dirty="0"/>
              <a:t> </a:t>
            </a:r>
            <a:r>
              <a:rPr lang="en-US" dirty="0">
                <a:hlinkClick r:id="rId3"/>
              </a:rPr>
              <a:t>https://www.cdc.gov/coronavirus/2019-ncov/prevent-getting-sick/when-its-safe.html</a:t>
            </a:r>
            <a:endParaRPr lang="en-US" dirty="0"/>
          </a:p>
          <a:p>
            <a:endParaRPr lang="en-US" dirty="0"/>
          </a:p>
          <a:p>
            <a:r>
              <a:rPr lang="en-US" dirty="0"/>
              <a:t>Arizona Department of Health Services guidance:</a:t>
            </a:r>
          </a:p>
          <a:p>
            <a:r>
              <a:rPr lang="en-US" dirty="0">
                <a:hlinkClick r:id="rId4"/>
              </a:rPr>
              <a:t>https://azdhs.gov/documents/preparedness/epidemiology-disease-control/infectious-disease-epidemiology/novel-coronavirus/public-resources/release-from-isolation.pdf?utm_medium=email&amp;utm_source=govdelivery</a:t>
            </a:r>
            <a:endParaRPr lang="en-US" dirty="0"/>
          </a:p>
          <a:p>
            <a:endParaRPr lang="en-US" dirty="0"/>
          </a:p>
          <a:p>
            <a:r>
              <a:rPr lang="en-US" dirty="0"/>
              <a:t>Consult your doctor.</a:t>
            </a:r>
          </a:p>
          <a:p>
            <a:r>
              <a:rPr lang="en-US" dirty="0"/>
              <a:t>Follow local health department requirements which may be more stringent.</a:t>
            </a:r>
          </a:p>
          <a:p>
            <a:endParaRPr lang="en-US" dirty="0"/>
          </a:p>
          <a:p>
            <a:r>
              <a:rPr lang="en-US" dirty="0"/>
              <a:t>Employers may apply stricter criteria.</a:t>
            </a:r>
          </a:p>
          <a:p>
            <a:endParaRPr lang="en-US" dirty="0"/>
          </a:p>
          <a:p>
            <a:r>
              <a:rPr lang="en-US" dirty="0"/>
              <a:t>Some people may continue to shed virus after they recover, especially those with conditions that weaken their immune system.</a:t>
            </a:r>
          </a:p>
        </p:txBody>
      </p:sp>
      <p:sp>
        <p:nvSpPr>
          <p:cNvPr id="4" name="Slide Number Placeholder 3"/>
          <p:cNvSpPr>
            <a:spLocks noGrp="1"/>
          </p:cNvSpPr>
          <p:nvPr>
            <p:ph type="sldNum" sz="quarter" idx="5"/>
          </p:nvPr>
        </p:nvSpPr>
        <p:spPr/>
        <p:txBody>
          <a:bodyPr/>
          <a:lstStyle/>
          <a:p>
            <a:fld id="{BEA25071-C87A-4D5A-BED1-8E4AE45B35DA}" type="slidenum">
              <a:rPr lang="en-US" smtClean="0"/>
              <a:t>65</a:t>
            </a:fld>
            <a:endParaRPr lang="en-US"/>
          </a:p>
        </p:txBody>
      </p:sp>
    </p:spTree>
    <p:extLst>
      <p:ext uri="{BB962C8B-B14F-4D97-AF65-F5344CB8AC3E}">
        <p14:creationId xmlns:p14="http://schemas.microsoft.com/office/powerpoint/2010/main" val="24422087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Employers should develop policies for decisive action when a worker tests positive for COVID-19. The CDC guidelines are at the links at the bottom of the slide and address the issues framed on the slide. Additionally, the employer should investigate if the positive test was a result of a work exposure or an inadequate prevention program. Workers who are infected at work may be entitled to workers’ compensation, state, or employer-based benefits. </a:t>
            </a:r>
          </a:p>
          <a:p>
            <a:endParaRPr lang="en-US" b="0" dirty="0"/>
          </a:p>
          <a:p>
            <a:r>
              <a:rPr lang="en-US" b="0" dirty="0"/>
              <a:t>The CDC language on discontinuing home isolation is below. The 14-day home isolation recommendation on the slide goes beyond the minimum recommendation in the CDC guidelines. The CDC recommendation is based on symptoms or testing and doesn’t consider the potential of asymptomatic people transmitting the virus. </a:t>
            </a:r>
            <a:r>
              <a:rPr lang="en-US" dirty="0">
                <a:hlinkClick r:id="rId3"/>
              </a:rPr>
              <a:t>https://www.cdc.gov/coronavirus/2019-ncov/hcp/disposition-in-home-patients.html</a:t>
            </a:r>
            <a:endParaRPr lang="en-US" b="0" dirty="0"/>
          </a:p>
          <a:p>
            <a:endParaRPr lang="en-US" dirty="0">
              <a:latin typeface="Arial" charset="0"/>
              <a:ea typeface="ＭＳ Ｐゴシック" pitchFamily="48" charset="-128"/>
            </a:endParaRPr>
          </a:p>
          <a:p>
            <a:r>
              <a:rPr lang="en-US" b="1" dirty="0">
                <a:latin typeface="Arial" charset="0"/>
                <a:ea typeface="ＭＳ Ｐゴシック" pitchFamily="48" charset="-128"/>
              </a:rPr>
              <a:t>For Persons with COVID-19 Under Isolation:</a:t>
            </a:r>
            <a:endParaRPr lang="en-US" dirty="0">
              <a:latin typeface="Arial" charset="0"/>
              <a:ea typeface="ＭＳ Ｐゴシック" pitchFamily="48" charset="-128"/>
            </a:endParaRPr>
          </a:p>
          <a:p>
            <a:r>
              <a:rPr lang="en-US" dirty="0">
                <a:latin typeface="Arial" charset="0"/>
                <a:ea typeface="ＭＳ Ｐゴシック" pitchFamily="48" charset="-128"/>
              </a:rPr>
              <a:t>The decision to discontinue isolation</a:t>
            </a:r>
            <a:r>
              <a:rPr lang="en-US" b="1" u="sng" dirty="0">
                <a:latin typeface="Arial" charset="0"/>
                <a:ea typeface="ＭＳ Ｐゴシック" pitchFamily="48" charset="-128"/>
                <a:hlinkClick r:id="rId4"/>
              </a:rPr>
              <a:t>*</a:t>
            </a:r>
            <a:r>
              <a:rPr lang="en-US" dirty="0">
                <a:latin typeface="Arial" charset="0"/>
                <a:ea typeface="ＭＳ Ｐゴシック" pitchFamily="48" charset="-128"/>
              </a:rPr>
              <a:t> should be made in the context of local circumstances. Options now include both 1) a time-based strategy, and 2) test-based strategy.</a:t>
            </a:r>
          </a:p>
          <a:p>
            <a:endParaRPr lang="en-US" dirty="0">
              <a:latin typeface="Arial" charset="0"/>
              <a:ea typeface="ＭＳ Ｐゴシック" pitchFamily="48" charset="-128"/>
            </a:endParaRPr>
          </a:p>
          <a:p>
            <a:r>
              <a:rPr lang="en-US" b="1" dirty="0"/>
              <a:t>1). Time-based strategy</a:t>
            </a:r>
            <a:endParaRPr lang="en-US" dirty="0"/>
          </a:p>
          <a:p>
            <a:r>
              <a:rPr lang="en-US" b="1" dirty="0"/>
              <a:t>Persons with laboratory-confirmed COVID-19 who have not had </a:t>
            </a:r>
            <a:r>
              <a:rPr lang="en-US" b="1" u="sng" dirty="0"/>
              <a:t>any</a:t>
            </a:r>
            <a:r>
              <a:rPr lang="en-US" b="1" dirty="0"/>
              <a:t> symptoms</a:t>
            </a:r>
            <a:r>
              <a:rPr lang="en-US" dirty="0"/>
              <a:t> and were directed to care for themselves at home may discontinue isolation under the following conditions:</a:t>
            </a:r>
          </a:p>
          <a:p>
            <a:r>
              <a:rPr lang="en-US" dirty="0"/>
              <a:t>At least 10 days have passed since the date of their first positive COVID-19 diagnostic test assuming they have not subsequently developed symptoms since their positive test. If they develop symptoms, then the symptom-based or test-based strategy should be used. Note, because symptoms cannot be used to gauge where these individuals are in the course of their illness, it is possible that the duration of viral shedding could be longer or shorter than 10 days after their first positive test.</a:t>
            </a:r>
          </a:p>
          <a:p>
            <a:r>
              <a:rPr lang="en-US" b="1" dirty="0"/>
              <a:t>2). Test-based strategy</a:t>
            </a:r>
            <a:endParaRPr lang="en-US" dirty="0"/>
          </a:p>
          <a:p>
            <a:r>
              <a:rPr lang="en-US" b="1" dirty="0"/>
              <a:t>Persons with laboratory-confirmed COVID-19 who have not had </a:t>
            </a:r>
            <a:r>
              <a:rPr lang="en-US" b="1" u="sng" dirty="0"/>
              <a:t>any</a:t>
            </a:r>
            <a:r>
              <a:rPr lang="en-US" b="1" dirty="0"/>
              <a:t> symptoms </a:t>
            </a:r>
            <a:r>
              <a:rPr lang="en-US" dirty="0"/>
              <a:t>and were directed to care for themselves at home may discontinue isolation under the following conditions:</a:t>
            </a:r>
          </a:p>
          <a:p>
            <a:r>
              <a:rPr lang="en-US" dirty="0"/>
              <a:t>Negative results of an FDA Emergency Use Authorized COVID-19 molecular assay for detection of SARS-CoV-2 RNA from at least two consecutive respiratory specimens collected ≥24 hours apart (total of two negative specimens)</a:t>
            </a:r>
            <a:r>
              <a:rPr lang="en-US" u="sng" dirty="0">
                <a:hlinkClick r:id="rId5"/>
              </a:rPr>
              <a:t>*</a:t>
            </a:r>
            <a:r>
              <a:rPr lang="en-US" dirty="0"/>
              <a:t>. See </a:t>
            </a:r>
            <a:r>
              <a:rPr lang="en-US" u="sng" dirty="0">
                <a:hlinkClick r:id="rId6"/>
              </a:rPr>
              <a:t>Interim Guidelines for Collecting, Handling, and Testing Clinical Specimens from Persons for Coronavirus Disease 2019 (COVID-19)</a:t>
            </a:r>
            <a:r>
              <a:rPr lang="en-US" dirty="0"/>
              <a:t>. Note, because of the absence of symptoms, it is not possible to gauge where these individuals are in the course of their illness. There have been reports of prolonged detection of RNA without direct correlation to viral culture.</a:t>
            </a:r>
          </a:p>
          <a:p>
            <a:endParaRPr lang="en-US" dirty="0">
              <a:latin typeface="Arial" charset="0"/>
              <a:ea typeface="ＭＳ Ｐゴシック" pitchFamily="48" charset="-128"/>
            </a:endParaRPr>
          </a:p>
          <a:p>
            <a:pPr defTabSz="940460" fontAlgn="base">
              <a:spcBef>
                <a:spcPct val="30000"/>
              </a:spcBef>
              <a:spcAft>
                <a:spcPct val="0"/>
              </a:spcAft>
              <a:defRPr/>
            </a:pPr>
            <a:r>
              <a:rPr lang="en-US" dirty="0">
                <a:latin typeface="Arial" charset="0"/>
                <a:ea typeface="ＭＳ Ｐゴシック" pitchFamily="48" charset="-128"/>
              </a:rPr>
              <a:t>The CDC guidelines “Criteria for Return to Work for Healthcare Personnel with Confirmed or Suspected COVID-19 (Interim Guidance)”:  </a:t>
            </a:r>
            <a:r>
              <a:rPr lang="en-US" dirty="0">
                <a:hlinkClick r:id="rId7"/>
              </a:rPr>
              <a:t>https://www.cdc.gov/coronavirus/2019-ncov/hcp/return-to-work.html</a:t>
            </a:r>
            <a:endParaRPr lang="en-US" dirty="0">
              <a:latin typeface="Arial" charset="0"/>
              <a:ea typeface="ＭＳ Ｐゴシック" pitchFamily="48" charset="-128"/>
            </a:endParaRPr>
          </a:p>
          <a:p>
            <a:endParaRPr lang="en-US" dirty="0">
              <a:latin typeface="Arial" charset="0"/>
              <a:ea typeface="ＭＳ Ｐゴシック" pitchFamily="48" charset="-128"/>
            </a:endParaRPr>
          </a:p>
          <a:p>
            <a:pPr defTabSz="940460" fontAlgn="base">
              <a:spcBef>
                <a:spcPct val="30000"/>
              </a:spcBef>
              <a:spcAft>
                <a:spcPct val="0"/>
              </a:spcAft>
              <a:defRPr/>
            </a:pPr>
            <a:r>
              <a:rPr lang="en-US" dirty="0">
                <a:latin typeface="Arial" charset="0"/>
                <a:ea typeface="ＭＳ Ｐゴシック" pitchFamily="48" charset="-128"/>
              </a:rPr>
              <a:t>Arizona Department of Health Services guidance:</a:t>
            </a:r>
          </a:p>
          <a:p>
            <a:pPr defTabSz="940460" fontAlgn="base">
              <a:spcBef>
                <a:spcPct val="30000"/>
              </a:spcBef>
              <a:spcAft>
                <a:spcPct val="0"/>
              </a:spcAft>
              <a:defRPr/>
            </a:pPr>
            <a:endParaRPr lang="en-US" dirty="0">
              <a:latin typeface="Arial" charset="0"/>
              <a:ea typeface="ＭＳ Ｐゴシック" pitchFamily="48" charset="-128"/>
            </a:endParaRPr>
          </a:p>
          <a:p>
            <a:pPr defTabSz="940460" fontAlgn="base">
              <a:spcBef>
                <a:spcPct val="30000"/>
              </a:spcBef>
              <a:spcAft>
                <a:spcPct val="0"/>
              </a:spcAft>
              <a:defRPr/>
            </a:pPr>
            <a:r>
              <a:rPr lang="en-US" dirty="0">
                <a:latin typeface="Arial" charset="0"/>
                <a:ea typeface="ＭＳ Ｐゴシック" pitchFamily="48" charset="-128"/>
              </a:rPr>
              <a:t>Stay home away from others or under isolation precautions until 10 days have passed since specimen collection  of the first positive COVID-19 PCR/antigen test while asymptomatic. See the full guidance at:</a:t>
            </a:r>
          </a:p>
          <a:p>
            <a:pPr defTabSz="940460" fontAlgn="base">
              <a:spcBef>
                <a:spcPct val="30000"/>
              </a:spcBef>
              <a:spcAft>
                <a:spcPct val="0"/>
              </a:spcAft>
              <a:defRPr/>
            </a:pPr>
            <a:r>
              <a:rPr lang="en-US" dirty="0">
                <a:hlinkClick r:id="rId8"/>
              </a:rPr>
              <a:t>https://azdhs.gov/documents/preparedness/epidemiology-disease-control/infectious-disease-epidemiology/novel-coronavirus/public-resources/release-from-isolation.pdf?utm_medium=email&amp;utm_source=govdelivery</a:t>
            </a:r>
            <a:endParaRPr lang="en-US" dirty="0">
              <a:latin typeface="Arial" charset="0"/>
              <a:ea typeface="ＭＳ Ｐゴシック" pitchFamily="48" charset="-128"/>
            </a:endParaRPr>
          </a:p>
          <a:p>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66</a:t>
            </a:fld>
            <a:endParaRPr lang="en-US" altLang="en-US" dirty="0"/>
          </a:p>
        </p:txBody>
      </p:sp>
    </p:spTree>
    <p:extLst>
      <p:ext uri="{BB962C8B-B14F-4D97-AF65-F5344CB8AC3E}">
        <p14:creationId xmlns:p14="http://schemas.microsoft.com/office/powerpoint/2010/main" val="26886609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from CDC Guidance at:  </a:t>
            </a:r>
            <a:r>
              <a:rPr lang="en-US" dirty="0">
                <a:hlinkClick r:id="rId3"/>
              </a:rPr>
              <a:t>https://www.cdc.gov/coronavirus/2019-ncov/community/critical-workers/implementing-safety-practices.html</a:t>
            </a:r>
            <a:r>
              <a:rPr lang="en-US" dirty="0"/>
              <a:t> and </a:t>
            </a:r>
            <a:r>
              <a:rPr lang="en-US" dirty="0">
                <a:hlinkClick r:id="rId4"/>
              </a:rPr>
              <a:t>https://www.cdc.gov/coronavirus/2019-ncov/hcp/disposition-in-home-patients.html</a:t>
            </a:r>
            <a:r>
              <a:rPr lang="en-US" dirty="0"/>
              <a:t>  . The return to work guidance does not apply to persons working in healthcare settings.</a:t>
            </a:r>
          </a:p>
          <a:p>
            <a:r>
              <a:rPr lang="en-US" dirty="0"/>
              <a:t> </a:t>
            </a:r>
          </a:p>
          <a:p>
            <a:r>
              <a:rPr lang="en-US" dirty="0"/>
              <a:t>Limited information is available to characterize COVID-19 disease transmission. The CDC may update guidance based on new information. Check the CDC web pages frequently. </a:t>
            </a:r>
          </a:p>
          <a:p>
            <a:endParaRPr lang="en-US" dirty="0"/>
          </a:p>
          <a:p>
            <a:r>
              <a:rPr lang="en-US" dirty="0"/>
              <a:t>Some persons should isolate for longer periods of time such as those who work in close contact with vulnerable persons or if the recovering person is immunocompromised. </a:t>
            </a:r>
          </a:p>
          <a:p>
            <a:endParaRPr lang="en-US" dirty="0"/>
          </a:p>
          <a:p>
            <a:r>
              <a:rPr lang="en-US" dirty="0"/>
              <a:t>Employers and local public health authorities may apply more stringent criteria.</a:t>
            </a:r>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67</a:t>
            </a:fld>
            <a:endParaRPr lang="en-US"/>
          </a:p>
        </p:txBody>
      </p:sp>
    </p:spTree>
    <p:extLst>
      <p:ext uri="{BB962C8B-B14F-4D97-AF65-F5344CB8AC3E}">
        <p14:creationId xmlns:p14="http://schemas.microsoft.com/office/powerpoint/2010/main" val="371831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CDC recommends 14 days of home isolation for the general public if they have contact with a person with COVID-19.  See: </a:t>
            </a:r>
            <a:r>
              <a:rPr lang="en-US" dirty="0">
                <a:hlinkClick r:id="rId3"/>
              </a:rPr>
              <a:t>https://www.cdc.gov/coronavirus/2019-ncov/prevent-getting-sick/social-distancing.html</a:t>
            </a:r>
            <a:r>
              <a:rPr lang="en-US" dirty="0"/>
              <a:t>  It makes sense to apply the 14-day home isolation to essential workers who are exposed. </a:t>
            </a:r>
          </a:p>
          <a:p>
            <a:endParaRPr lang="en-US" b="0" dirty="0"/>
          </a:p>
          <a:p>
            <a:r>
              <a:rPr lang="en-US" b="0" dirty="0"/>
              <a:t>Other steps that should be taken include </a:t>
            </a:r>
            <a:r>
              <a:rPr lang="en-US" dirty="0"/>
              <a:t>closing off areas visited by the person who is a probable or confirmed case of COVID-19. Open outside doors and windows and use ventilation fans to increase air circulation in the area. Wait a minimum of 24 hours, or as long as practical, before beginning cleaning and disinfection. Cleaning staff should clean and disinfect all areas and equipment. Additional steps are detailed in the guideline below.</a:t>
            </a:r>
          </a:p>
          <a:p>
            <a:endParaRPr lang="en-US" dirty="0"/>
          </a:p>
          <a:p>
            <a:r>
              <a:rPr lang="en-US" dirty="0"/>
              <a:t>The Secretary of Public Health in Pennsylvania has issued a strong order detailing requirements for businesses: </a:t>
            </a:r>
          </a:p>
          <a:p>
            <a:r>
              <a:rPr lang="en-US" dirty="0">
                <a:hlinkClick r:id="rId4"/>
              </a:rPr>
              <a:t>https://www.governor.pa.gov/wp-content/uploads/2020/04/20200415-SOH-worker-safety-order.pdf</a:t>
            </a:r>
            <a:endParaRPr lang="en-US" dirty="0"/>
          </a:p>
          <a:p>
            <a:endParaRPr lang="en-US" b="0" dirty="0"/>
          </a:p>
          <a:p>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68</a:t>
            </a:fld>
            <a:endParaRPr lang="en-US" altLang="en-US" dirty="0"/>
          </a:p>
        </p:txBody>
      </p:sp>
    </p:spTree>
    <p:extLst>
      <p:ext uri="{BB962C8B-B14F-4D97-AF65-F5344CB8AC3E}">
        <p14:creationId xmlns:p14="http://schemas.microsoft.com/office/powerpoint/2010/main" val="14877151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t>
            </a:r>
            <a:r>
              <a:rPr lang="en-US" dirty="0">
                <a:hlinkClick r:id="rId3"/>
              </a:rPr>
              <a:t>https://www.cdc.gov/coronavirus/2019-ncov/community/organizations/construction-workers.html</a:t>
            </a:r>
            <a:endParaRPr lang="en-US" dirty="0"/>
          </a:p>
          <a:p>
            <a:endParaRPr lang="en-US" dirty="0"/>
          </a:p>
          <a:p>
            <a:r>
              <a:rPr lang="en-US" dirty="0"/>
              <a:t>Thank you to Potty Pros for sharing the video of a portable handwashing station. </a:t>
            </a:r>
            <a:r>
              <a:rPr lang="en-US" u="sng" dirty="0">
                <a:hlinkClick r:id="rId4"/>
              </a:rPr>
              <a:t>http://www.pottypros.com/</a:t>
            </a:r>
            <a:endParaRPr lang="en-US" dirty="0"/>
          </a:p>
          <a:p>
            <a:endParaRPr lang="en-US" dirty="0"/>
          </a:p>
          <a:p>
            <a:r>
              <a:rPr lang="en-US" dirty="0"/>
              <a:t>There are more than 20 health and safety guidance documents for specific occupations now posted on the CDC web page: </a:t>
            </a:r>
            <a:r>
              <a:rPr lang="en-US" dirty="0">
                <a:hlinkClick r:id="rId5"/>
              </a:rPr>
              <a:t>https://www.cdc.gov/coronavirus/2019-ncov/community/worker-safety-support/index.html</a:t>
            </a:r>
            <a:endParaRPr lang="en-US" dirty="0"/>
          </a:p>
          <a:p>
            <a:endParaRPr lang="en-US" dirty="0"/>
          </a:p>
          <a:p>
            <a:r>
              <a:rPr lang="en-US" dirty="0"/>
              <a:t>OSHA has many excellent industry-specific guidance documents: </a:t>
            </a:r>
            <a:r>
              <a:rPr lang="en-US" dirty="0">
                <a:hlinkClick r:id="rId6"/>
              </a:rPr>
              <a:t>https://www.osha.gov/SLTC/covid-19/additional_resources.html</a:t>
            </a:r>
            <a:endParaRPr lang="en-US" dirty="0"/>
          </a:p>
          <a:p>
            <a:endParaRPr lang="en-US" dirty="0"/>
          </a:p>
          <a:p>
            <a:r>
              <a:rPr lang="en-US" dirty="0"/>
              <a:t>Professional associations, trade associations and other non-governmental organizations have many excellent work setting specific guidance  documents. An example is the American Industrial Hygiene Association at: </a:t>
            </a:r>
            <a:r>
              <a:rPr lang="en-US" dirty="0">
                <a:hlinkClick r:id="rId7"/>
              </a:rPr>
              <a:t>https://www.backtoworksafely.org/</a:t>
            </a:r>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69</a:t>
            </a:fld>
            <a:endParaRPr lang="en-US"/>
          </a:p>
        </p:txBody>
      </p:sp>
    </p:spTree>
    <p:extLst>
      <p:ext uri="{BB962C8B-B14F-4D97-AF65-F5344CB8AC3E}">
        <p14:creationId xmlns:p14="http://schemas.microsoft.com/office/powerpoint/2010/main" val="27964971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Navajo Nation has been especially impacted by the COVID-19 pandemic. </a:t>
            </a:r>
          </a:p>
          <a:p>
            <a:endParaRPr lang="en-US" dirty="0"/>
          </a:p>
          <a:p>
            <a:r>
              <a:rPr lang="en-US" dirty="0"/>
              <a:t>Each tribal community in Arizona is sovereign and may choose to apply more stringent epidemic control measures. </a:t>
            </a:r>
          </a:p>
          <a:p>
            <a:endParaRPr lang="en-US" dirty="0"/>
          </a:p>
          <a:p>
            <a:r>
              <a:rPr lang="en-US" dirty="0"/>
              <a:t>For example, the Opening up America guidance may be applied regionally, including at the tribal community level.</a:t>
            </a:r>
          </a:p>
        </p:txBody>
      </p:sp>
      <p:sp>
        <p:nvSpPr>
          <p:cNvPr id="4" name="Slide Number Placeholder 3"/>
          <p:cNvSpPr>
            <a:spLocks noGrp="1"/>
          </p:cNvSpPr>
          <p:nvPr>
            <p:ph type="sldNum" sz="quarter" idx="5"/>
          </p:nvPr>
        </p:nvSpPr>
        <p:spPr/>
        <p:txBody>
          <a:bodyPr/>
          <a:lstStyle/>
          <a:p>
            <a:fld id="{BEA25071-C87A-4D5A-BED1-8E4AE45B35DA}" type="slidenum">
              <a:rPr lang="en-US" smtClean="0"/>
              <a:t>70</a:t>
            </a:fld>
            <a:endParaRPr lang="en-US"/>
          </a:p>
        </p:txBody>
      </p:sp>
    </p:spTree>
    <p:extLst>
      <p:ext uri="{BB962C8B-B14F-4D97-AF65-F5344CB8AC3E}">
        <p14:creationId xmlns:p14="http://schemas.microsoft.com/office/powerpoint/2010/main" val="12320365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dirty="0"/>
          </a:p>
          <a:p>
            <a:r>
              <a:rPr lang="en-US" dirty="0"/>
              <a:t>FEMA Brochure: “What is Continuity of Operations?”</a:t>
            </a:r>
          </a:p>
          <a:p>
            <a:r>
              <a:rPr lang="en-US" u="sng" dirty="0">
                <a:solidFill>
                  <a:schemeClr val="tx1"/>
                </a:solidFill>
              </a:rPr>
              <a:t>https://www.fema.gov/pdf/about/org/ncp/coop_brochure.pdf</a:t>
            </a:r>
          </a:p>
          <a:p>
            <a:endParaRPr lang="en-US" dirty="0"/>
          </a:p>
          <a:p>
            <a:r>
              <a:rPr lang="en-US" dirty="0"/>
              <a:t>Disaster Management </a:t>
            </a:r>
            <a:r>
              <a:rPr lang="en-US" dirty="0">
                <a:solidFill>
                  <a:schemeClr val="tx1"/>
                </a:solidFill>
              </a:rPr>
              <a:t>checklist: </a:t>
            </a:r>
            <a:r>
              <a:rPr lang="en-US" dirty="0">
                <a:solidFill>
                  <a:schemeClr val="tx1"/>
                </a:solidFill>
                <a:hlinkClick r:id="rId3">
                  <a:extLst>
                    <a:ext uri="{A12FA001-AC4F-418D-AE19-62706E023703}">
                      <ahyp:hlinkClr xmlns:ahyp="http://schemas.microsoft.com/office/drawing/2018/hyperlinkcolor" val="tx"/>
                    </a:ext>
                  </a:extLst>
                </a:hlinkClick>
              </a:rPr>
              <a:t>https://www.paho.org/disasters/index.php?option=com_docman&amp;view=download&amp;category_slug=tools&amp;alias=543-pandinflu-leadershipduring-tool-16&amp;Itemid=1179&amp;lang=en</a:t>
            </a:r>
            <a:endParaRPr lang="en-US" dirty="0">
              <a:solidFill>
                <a:schemeClr val="tx1"/>
              </a:solidFill>
            </a:endParaRPr>
          </a:p>
          <a:p>
            <a:endParaRPr lang="en-US" dirty="0"/>
          </a:p>
          <a:p>
            <a:r>
              <a:rPr lang="en-US" dirty="0"/>
              <a:t>Cross training is another important step in COOP.</a:t>
            </a:r>
          </a:p>
          <a:p>
            <a:endParaRPr lang="en-US" dirty="0"/>
          </a:p>
          <a:p>
            <a:r>
              <a:rPr lang="en-US" dirty="0"/>
              <a:t>Photo by Al Brown</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71</a:t>
            </a:fld>
            <a:endParaRPr lang="en-US" altLang="en-US" dirty="0"/>
          </a:p>
        </p:txBody>
      </p:sp>
    </p:spTree>
    <p:extLst>
      <p:ext uri="{BB962C8B-B14F-4D97-AF65-F5344CB8AC3E}">
        <p14:creationId xmlns:p14="http://schemas.microsoft.com/office/powerpoint/2010/main" val="25936554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t>
            </a:r>
            <a:r>
              <a:rPr lang="en-US" dirty="0">
                <a:hlinkClick r:id="rId3"/>
              </a:rPr>
              <a:t>https://www.whitehouse.gov/openingamerica/</a:t>
            </a:r>
            <a:endParaRPr lang="en-US" dirty="0"/>
          </a:p>
          <a:p>
            <a:endParaRPr lang="en-US" dirty="0"/>
          </a:p>
          <a:p>
            <a:r>
              <a:rPr lang="en-US" dirty="0"/>
              <a:t>Three phases of reopening based on public health gating criteria. </a:t>
            </a:r>
          </a:p>
          <a:p>
            <a:endParaRPr lang="en-US" dirty="0"/>
          </a:p>
          <a:p>
            <a:r>
              <a:rPr lang="en-US" dirty="0"/>
              <a:t>The first phase is applicable in States and regions where  influenza-like illnesses and COVID-19 have been declining for 14 days and the healthcare system has adequate capacity and testing capability.  A limited reopening may proceed.</a:t>
            </a:r>
          </a:p>
          <a:p>
            <a:endParaRPr lang="en-US" dirty="0"/>
          </a:p>
          <a:p>
            <a:r>
              <a:rPr lang="en-US" dirty="0"/>
              <a:t>The second phase is applicable in States and regions with no evidence of a rebound an that satisfy the gating criteria a second time. The reopening guidelines  expand the types of places that may reopen and include less restrictive control measures.</a:t>
            </a:r>
          </a:p>
          <a:p>
            <a:endParaRPr lang="en-US" dirty="0"/>
          </a:p>
          <a:p>
            <a:r>
              <a:rPr lang="en-US" dirty="0"/>
              <a:t>The third phase is applicable in States and regions with no evidence of a rebound and satisfy the gating criteria a third time.  All types of businesses may open but with limited physical distancing and diligence to hygiene and sanitation.</a:t>
            </a:r>
          </a:p>
        </p:txBody>
      </p:sp>
      <p:sp>
        <p:nvSpPr>
          <p:cNvPr id="4" name="Slide Number Placeholder 3"/>
          <p:cNvSpPr>
            <a:spLocks noGrp="1"/>
          </p:cNvSpPr>
          <p:nvPr>
            <p:ph type="sldNum" sz="quarter" idx="5"/>
          </p:nvPr>
        </p:nvSpPr>
        <p:spPr/>
        <p:txBody>
          <a:bodyPr/>
          <a:lstStyle/>
          <a:p>
            <a:fld id="{BEA25071-C87A-4D5A-BED1-8E4AE45B35DA}" type="slidenum">
              <a:rPr lang="en-US" smtClean="0"/>
              <a:t>72</a:t>
            </a:fld>
            <a:endParaRPr lang="en-US"/>
          </a:p>
        </p:txBody>
      </p:sp>
    </p:spTree>
    <p:extLst>
      <p:ext uri="{BB962C8B-B14F-4D97-AF65-F5344CB8AC3E}">
        <p14:creationId xmlns:p14="http://schemas.microsoft.com/office/powerpoint/2010/main" val="1915783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a:buClr>
                <a:schemeClr val="dk1"/>
              </a:buClr>
              <a:buSzPts val="1100"/>
            </a:pPr>
            <a:endParaRPr sz="1100" dirty="0">
              <a:solidFill>
                <a:schemeClr val="dk1"/>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notes:</a:t>
            </a:r>
          </a:p>
          <a:p>
            <a:endParaRPr lang="en-US" dirty="0"/>
          </a:p>
          <a:p>
            <a:r>
              <a:rPr lang="en-US" dirty="0"/>
              <a:t>This is a decision tool published by the CDC at:  </a:t>
            </a:r>
            <a:r>
              <a:rPr lang="en-US" dirty="0">
                <a:hlinkClick r:id="rId3"/>
              </a:rPr>
              <a:t>https://www.cdc.gov/coronavirus/2019-ncov/community/organizations/workplace-decision-tool.html</a:t>
            </a:r>
            <a:endParaRPr lang="en-US" dirty="0"/>
          </a:p>
          <a:p>
            <a:endParaRPr lang="en-US" dirty="0"/>
          </a:p>
          <a:p>
            <a:r>
              <a:rPr lang="en-US" dirty="0"/>
              <a:t>Check with state and local health officials to determine the most appropriate actions while adjusting to meet the unique needs and circumstances of the local community.</a:t>
            </a:r>
          </a:p>
          <a:p>
            <a:endParaRPr lang="en-US" dirty="0"/>
          </a:p>
          <a:p>
            <a:r>
              <a:rPr lang="en-US" dirty="0"/>
              <a:t>Compliance with OSHA standards must be considered by the employer.  Each workplace is unique. The reopening plan must be site-specific.</a:t>
            </a:r>
          </a:p>
          <a:p>
            <a:endParaRPr lang="en-US" dirty="0"/>
          </a:p>
          <a:p>
            <a:r>
              <a:rPr lang="en-US" dirty="0"/>
              <a:t>Going out, updated June 12:</a:t>
            </a:r>
          </a:p>
          <a:p>
            <a:r>
              <a:rPr lang="en-US" u="sng" dirty="0">
                <a:hlinkClick r:id="rId4"/>
              </a:rPr>
              <a:t>https://www.cdc.gov/coronavirus/2019-ncov/daily-life-coping/activities.html</a:t>
            </a:r>
            <a:endParaRPr lang="en-US" dirty="0"/>
          </a:p>
          <a:p>
            <a:endParaRPr lang="en-US" dirty="0"/>
          </a:p>
        </p:txBody>
      </p:sp>
      <p:sp>
        <p:nvSpPr>
          <p:cNvPr id="4" name="Slide Number Placeholder 3"/>
          <p:cNvSpPr>
            <a:spLocks noGrp="1"/>
          </p:cNvSpPr>
          <p:nvPr>
            <p:ph type="sldNum" sz="quarter" idx="5"/>
          </p:nvPr>
        </p:nvSpPr>
        <p:spPr/>
        <p:txBody>
          <a:bodyPr/>
          <a:lstStyle/>
          <a:p>
            <a:fld id="{BEA25071-C87A-4D5A-BED1-8E4AE45B35DA}" type="slidenum">
              <a:rPr lang="en-US" smtClean="0"/>
              <a:t>73</a:t>
            </a:fld>
            <a:endParaRPr lang="en-US"/>
          </a:p>
        </p:txBody>
      </p:sp>
    </p:spTree>
    <p:extLst>
      <p:ext uri="{BB962C8B-B14F-4D97-AF65-F5344CB8AC3E}">
        <p14:creationId xmlns:p14="http://schemas.microsoft.com/office/powerpoint/2010/main" val="7039346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0: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20: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a:buClr>
                <a:schemeClr val="dk1"/>
              </a:buClr>
              <a:buSzPts val="1100"/>
            </a:pPr>
            <a:r>
              <a:rPr lang="en-US" sz="1100" dirty="0">
                <a:solidFill>
                  <a:schemeClr val="dk1"/>
                </a:solidFill>
                <a:latin typeface="Arial"/>
                <a:ea typeface="Arial"/>
                <a:cs typeface="Arial"/>
                <a:sym typeface="Arial"/>
              </a:rPr>
              <a:t>Instructor notes:</a:t>
            </a:r>
          </a:p>
          <a:p>
            <a:pPr>
              <a:buClr>
                <a:schemeClr val="dk1"/>
              </a:buClr>
              <a:buSzPts val="1100"/>
            </a:pPr>
            <a:endParaRPr lang="en-US" sz="1100" dirty="0">
              <a:solidFill>
                <a:schemeClr val="dk1"/>
              </a:solidFill>
              <a:latin typeface="Arial"/>
              <a:ea typeface="Arial"/>
              <a:cs typeface="Arial"/>
              <a:sym typeface="Arial"/>
            </a:endParaRPr>
          </a:p>
          <a:p>
            <a:pPr defTabSz="940460">
              <a:buClr>
                <a:schemeClr val="dk1"/>
              </a:buClr>
              <a:buSzPts val="1100"/>
            </a:pPr>
            <a:r>
              <a:rPr lang="en-US" sz="1100" dirty="0">
                <a:solidFill>
                  <a:schemeClr val="dk1"/>
                </a:solidFill>
                <a:latin typeface="Arial"/>
                <a:ea typeface="Arial"/>
                <a:cs typeface="Arial"/>
                <a:sym typeface="Arial"/>
              </a:rPr>
              <a:t>CDC: </a:t>
            </a:r>
            <a:r>
              <a:rPr lang="en-US" u="sng" dirty="0">
                <a:hlinkClick r:id="rId3"/>
              </a:rPr>
              <a:t>https://www.cdc.gov/coronavirus/2019-ncov/community/reopen-guidance.html</a:t>
            </a:r>
            <a:endParaRPr lang="en-US" dirty="0"/>
          </a:p>
          <a:p>
            <a:pPr>
              <a:buClr>
                <a:schemeClr val="dk1"/>
              </a:buClr>
              <a:buSzPts val="1100"/>
            </a:pPr>
            <a:endParaRPr lang="en-US" sz="1100" dirty="0">
              <a:solidFill>
                <a:schemeClr val="dk1"/>
              </a:solidFill>
              <a:latin typeface="Arial"/>
              <a:ea typeface="Arial"/>
              <a:cs typeface="Arial"/>
              <a:sym typeface="Arial"/>
            </a:endParaRPr>
          </a:p>
          <a:p>
            <a:r>
              <a:rPr lang="en-US" dirty="0"/>
              <a:t>Environmental Health comprehensive list of guidance:</a:t>
            </a:r>
          </a:p>
          <a:p>
            <a:r>
              <a:rPr lang="en-US" u="sng" dirty="0">
                <a:hlinkClick r:id="rId4"/>
              </a:rPr>
              <a:t>https://www.cdc.gov/coronavirus/2019-ncov/php/eh-practitioners.html</a:t>
            </a:r>
            <a:endParaRPr lang="en-US" dirty="0"/>
          </a:p>
          <a:p>
            <a:pPr>
              <a:buClr>
                <a:schemeClr val="dk1"/>
              </a:buClr>
              <a:buSzPts val="1100"/>
            </a:pPr>
            <a:endParaRPr lang="en-US" sz="1100" dirty="0">
              <a:solidFill>
                <a:schemeClr val="dk1"/>
              </a:solidFill>
              <a:latin typeface="Arial"/>
              <a:ea typeface="Arial"/>
              <a:cs typeface="Arial"/>
              <a:sym typeface="Arial"/>
            </a:endParaRPr>
          </a:p>
          <a:p>
            <a:r>
              <a:rPr lang="en-US" dirty="0"/>
              <a:t>ADHS workplaces:</a:t>
            </a:r>
          </a:p>
          <a:p>
            <a:r>
              <a:rPr lang="en-US" u="sng" dirty="0">
                <a:hlinkClick r:id="rId5"/>
              </a:rPr>
              <a:t>https://www.azdhs.gov/preparedness/epidemiology-disease-control/infectious-disease-epidemiology/index.php#novel-coronavirus-community</a:t>
            </a:r>
            <a:endParaRPr lang="en-US" dirty="0"/>
          </a:p>
          <a:p>
            <a:pPr>
              <a:buClr>
                <a:schemeClr val="dk1"/>
              </a:buClr>
              <a:buSzPts val="1100"/>
            </a:pPr>
            <a:endParaRPr lang="en-US" sz="11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5636341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pPr defTabSz="940460" fontAlgn="base">
              <a:spcBef>
                <a:spcPct val="30000"/>
              </a:spcBef>
              <a:spcAft>
                <a:spcPct val="0"/>
              </a:spcAft>
              <a:defRPr/>
            </a:pPr>
            <a:r>
              <a:rPr lang="en-US" b="0" dirty="0"/>
              <a:t>Ask participants to name the hazards and safeguards in the photos. Then ask if the safeguards are adequate. If not, ask what would they suggest?</a:t>
            </a:r>
          </a:p>
          <a:p>
            <a:pPr defTabSz="940460" fontAlgn="base">
              <a:spcBef>
                <a:spcPct val="30000"/>
              </a:spcBef>
              <a:spcAft>
                <a:spcPct val="0"/>
              </a:spcAft>
              <a:defRPr/>
            </a:pPr>
            <a:endParaRPr lang="en-US" b="0" dirty="0"/>
          </a:p>
          <a:p>
            <a:pPr defTabSz="940460" fontAlgn="base">
              <a:spcBef>
                <a:spcPct val="30000"/>
              </a:spcBef>
              <a:spcAft>
                <a:spcPct val="0"/>
              </a:spcAft>
              <a:defRPr/>
            </a:pPr>
            <a:r>
              <a:rPr lang="en-US" b="0" dirty="0"/>
              <a:t>What is the hazard: for the nurse the hazard includes diagnosing or treating a contagious patient. For the store manager the hazard includes coming within 6 feet of a contagious customer or coworker or touching a contaminated surface or item.</a:t>
            </a:r>
          </a:p>
          <a:p>
            <a:endParaRPr lang="en-US" b="0" dirty="0"/>
          </a:p>
          <a:p>
            <a:r>
              <a:rPr lang="en-US" b="0" dirty="0"/>
              <a:t>The photo on the left shows a nurse working at an outpatient clinic that has a high volume of patients with respiratory complaints.  The photo on the right shows a Goodyear Tire store manager wearing a cloth mask. </a:t>
            </a:r>
          </a:p>
          <a:p>
            <a:endParaRPr lang="en-US" dirty="0"/>
          </a:p>
          <a:p>
            <a:r>
              <a:rPr lang="en-US" dirty="0">
                <a:latin typeface="Arial" charset="0"/>
                <a:ea typeface="ＭＳ Ｐゴシック" pitchFamily="48" charset="-128"/>
              </a:rPr>
              <a:t>The RN in the photo on the left is wearing a procedure mask, not an N95 respirator. The store manager is not protected by potentially contagious customers by wearing a cloth mask. ​</a:t>
            </a:r>
            <a:endParaRPr lang="en-US" dirty="0"/>
          </a:p>
          <a:p>
            <a:endParaRPr lang="en-US" dirty="0"/>
          </a:p>
        </p:txBody>
      </p:sp>
      <p:sp>
        <p:nvSpPr>
          <p:cNvPr id="4" name="Slide Number Placeholder 3"/>
          <p:cNvSpPr>
            <a:spLocks noGrp="1"/>
          </p:cNvSpPr>
          <p:nvPr>
            <p:ph type="sldNum" sz="quarter" idx="5"/>
          </p:nvPr>
        </p:nvSpPr>
        <p:spPr/>
        <p:txBody>
          <a:bodyPr/>
          <a:lstStyle/>
          <a:p>
            <a:pPr defTabSz="940460">
              <a:defRPr/>
            </a:pPr>
            <a:fld id="{6F0BDFFB-2A02-48B5-AA4F-45A78A8425C6}" type="slidenum">
              <a:rPr lang="en-US" altLang="en-US">
                <a:solidFill>
                  <a:prstClr val="black"/>
                </a:solidFill>
                <a:latin typeface="Calibri" panose="020F0502020204030204"/>
              </a:rPr>
              <a:pPr defTabSz="940460">
                <a:defRPr/>
              </a:pPr>
              <a:t>75</a:t>
            </a:fld>
            <a:endParaRPr lang="en-US" altLang="en-US" dirty="0">
              <a:solidFill>
                <a:prstClr val="black"/>
              </a:solidFill>
              <a:latin typeface="Calibri" panose="020F0502020204030204"/>
            </a:endParaRPr>
          </a:p>
        </p:txBody>
      </p:sp>
    </p:spTree>
    <p:extLst>
      <p:ext uri="{BB962C8B-B14F-4D97-AF65-F5344CB8AC3E}">
        <p14:creationId xmlns:p14="http://schemas.microsoft.com/office/powerpoint/2010/main" val="32974845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Ask participants to name the hazards and safeguards in the photos. Then ask if the safeguards are adequate. If not, ask what would they suggest?</a:t>
            </a:r>
          </a:p>
          <a:p>
            <a:endParaRPr lang="en-US" b="0" dirty="0"/>
          </a:p>
          <a:p>
            <a:r>
              <a:rPr lang="en-US" b="0" dirty="0"/>
              <a:t>What is the hazard: coming within 6 feet of a contagious customer or coworker or touching a contaminated surface or item.</a:t>
            </a:r>
          </a:p>
          <a:p>
            <a:endParaRPr lang="en-US" b="1" dirty="0"/>
          </a:p>
          <a:p>
            <a:r>
              <a:rPr lang="en-US" b="0" dirty="0"/>
              <a:t>The signs in the photo let customers know that they are limited to two of each for certain high demand items. Previous features that allowed for high touch self-service have been suspended and use of customers own bags is no longer permitted. Additional signage and markings require 6 feet, social distancing. </a:t>
            </a:r>
          </a:p>
          <a:p>
            <a:r>
              <a:rPr lang="en-US" b="0" dirty="0"/>
              <a:t>Other possibilities: 1) Limit the number of customers allowed in the store. 2) Allow only one-way traffic in the store aisles. 3) Only permit pick up service so that no one enters the store. 4) Provide a minimum N95 fit tested respirator to cashiers and other employees that cannot maintain 6 feet of social distancing. </a:t>
            </a:r>
          </a:p>
          <a:p>
            <a:endParaRPr lang="en-US" b="0" dirty="0"/>
          </a:p>
          <a:p>
            <a:r>
              <a:rPr lang="en-US" b="0" dirty="0"/>
              <a:t>The floor markings in the photo on the left are used to maintain separation between customers. Will customers comply? If there is no limit on the number of customers, how effective will this approach be? How will the store maintain social distancing when workers are stocking shelves?</a:t>
            </a:r>
          </a:p>
          <a:p>
            <a:endParaRPr lang="en-US" b="1" dirty="0"/>
          </a:p>
          <a:p>
            <a:endParaRPr lang="en-US" b="0"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76</a:t>
            </a:fld>
            <a:endParaRPr lang="en-US" altLang="en-US" dirty="0"/>
          </a:p>
        </p:txBody>
      </p:sp>
    </p:spTree>
    <p:extLst>
      <p:ext uri="{BB962C8B-B14F-4D97-AF65-F5344CB8AC3E}">
        <p14:creationId xmlns:p14="http://schemas.microsoft.com/office/powerpoint/2010/main" val="19397747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a:p>
            <a:r>
              <a:rPr lang="en-US" b="0" dirty="0"/>
              <a:t>Ask participants to name the hazards and safeguards in the photos. Then ask if the safeguards are adequate. If not, ask what would they suggest?</a:t>
            </a:r>
          </a:p>
          <a:p>
            <a:endParaRPr lang="en-US" b="0" dirty="0"/>
          </a:p>
          <a:p>
            <a:pPr defTabSz="940460" fontAlgn="base">
              <a:spcBef>
                <a:spcPct val="30000"/>
              </a:spcBef>
              <a:spcAft>
                <a:spcPct val="0"/>
              </a:spcAft>
              <a:defRPr/>
            </a:pPr>
            <a:r>
              <a:rPr lang="en-US" b="0" dirty="0"/>
              <a:t>What is the hazard: For the cab driver it would include coming within 6 feet of a contagious passenger or touching a contaminated surface or item.</a:t>
            </a:r>
          </a:p>
          <a:p>
            <a:pPr defTabSz="940460" fontAlgn="base">
              <a:spcBef>
                <a:spcPct val="30000"/>
              </a:spcBef>
              <a:spcAft>
                <a:spcPct val="0"/>
              </a:spcAft>
              <a:defRPr/>
            </a:pPr>
            <a:r>
              <a:rPr lang="en-US" b="0" dirty="0"/>
              <a:t>On the right, the hazard is coming within 6 feet of a contagious customer or touching a contaminated surface or item.</a:t>
            </a:r>
          </a:p>
          <a:p>
            <a:endParaRPr lang="en-US" b="0" dirty="0"/>
          </a:p>
          <a:p>
            <a:r>
              <a:rPr lang="en-US" b="0" dirty="0"/>
              <a:t>The photo on the left by Karen Berman shows a city cab driver wearing a surgical mask and gloves. The photo on the right shows a postal worker making a delivery, donning gloves and a surgical mask.</a:t>
            </a:r>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77</a:t>
            </a:fld>
            <a:endParaRPr lang="en-US" altLang="en-US" dirty="0"/>
          </a:p>
        </p:txBody>
      </p:sp>
    </p:spTree>
    <p:extLst>
      <p:ext uri="{BB962C8B-B14F-4D97-AF65-F5344CB8AC3E}">
        <p14:creationId xmlns:p14="http://schemas.microsoft.com/office/powerpoint/2010/main" val="33111677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a:t>
            </a:r>
          </a:p>
          <a:p>
            <a:endParaRPr lang="en-US" b="1" dirty="0"/>
          </a:p>
        </p:txBody>
      </p:sp>
      <p:sp>
        <p:nvSpPr>
          <p:cNvPr id="4" name="Slide Number Placeholder 3"/>
          <p:cNvSpPr>
            <a:spLocks noGrp="1"/>
          </p:cNvSpPr>
          <p:nvPr>
            <p:ph type="sldNum" sz="quarter" idx="5"/>
          </p:nvPr>
        </p:nvSpPr>
        <p:spPr/>
        <p:txBody>
          <a:bodyPr/>
          <a:lstStyle/>
          <a:p>
            <a:fld id="{6F0BDFFB-2A02-48B5-AA4F-45A78A8425C6}" type="slidenum">
              <a:rPr lang="en-US" altLang="en-US" smtClean="0"/>
              <a:pPr/>
              <a:t>78</a:t>
            </a:fld>
            <a:endParaRPr lang="en-US" altLang="en-US" dirty="0"/>
          </a:p>
        </p:txBody>
      </p:sp>
    </p:spTree>
    <p:extLst>
      <p:ext uri="{BB962C8B-B14F-4D97-AF65-F5344CB8AC3E}">
        <p14:creationId xmlns:p14="http://schemas.microsoft.com/office/powerpoint/2010/main" val="7613545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E80FF898-9F88-4328-B4C3-BD880ECD3C79}"/>
              </a:ext>
            </a:extLst>
          </p:cNvPr>
          <p:cNvSpPr>
            <a:spLocks noGrp="1" noRot="1" noChangeAspect="1" noTextEdit="1"/>
          </p:cNvSpPr>
          <p:nvPr>
            <p:ph type="sldImg"/>
          </p:nvPr>
        </p:nvSpPr>
        <p:spPr>
          <a:ln/>
        </p:spPr>
      </p:sp>
      <p:sp>
        <p:nvSpPr>
          <p:cNvPr id="118787" name="Notes Placeholder 2">
            <a:extLst>
              <a:ext uri="{FF2B5EF4-FFF2-40B4-BE49-F238E27FC236}">
                <a16:creationId xmlns:a16="http://schemas.microsoft.com/office/drawing/2014/main" id="{1A457B81-1919-4FE1-9374-2CB0B49C265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b="1" dirty="0"/>
              <a:t>Instructor notes:</a:t>
            </a:r>
          </a:p>
          <a:p>
            <a:endParaRPr lang="en-US" altLang="en-US" dirty="0">
              <a:latin typeface="Arial" panose="020B0604020202020204" pitchFamily="34" charset="0"/>
              <a:ea typeface="ＭＳ Ｐゴシック" panose="020B0600070205080204" pitchFamily="34" charset="-128"/>
            </a:endParaRPr>
          </a:p>
        </p:txBody>
      </p:sp>
      <p:sp>
        <p:nvSpPr>
          <p:cNvPr id="118788" name="Slide Number Placeholder 3">
            <a:extLst>
              <a:ext uri="{FF2B5EF4-FFF2-40B4-BE49-F238E27FC236}">
                <a16:creationId xmlns:a16="http://schemas.microsoft.com/office/drawing/2014/main" id="{A717D7DD-7AC3-4C18-BD2A-CB85B80131B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fld id="{0C724983-DA03-4B88-AC15-BC92625EA549}" type="slidenum">
              <a:rPr lang="en-US" altLang="en-US" sz="1200" baseline="0"/>
              <a:pPr/>
              <a:t>79</a:t>
            </a:fld>
            <a:endParaRPr lang="en-US" altLang="en-US" sz="1200" baseline="0" dirty="0"/>
          </a:p>
        </p:txBody>
      </p:sp>
      <p:sp>
        <p:nvSpPr>
          <p:cNvPr id="118789" name="Date Placeholder 4">
            <a:extLst>
              <a:ext uri="{FF2B5EF4-FFF2-40B4-BE49-F238E27FC236}">
                <a16:creationId xmlns:a16="http://schemas.microsoft.com/office/drawing/2014/main" id="{FD912E72-9C81-4378-8B19-3A45B9A3B20C}"/>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9-25-09</a:t>
            </a:r>
          </a:p>
        </p:txBody>
      </p:sp>
      <p:sp>
        <p:nvSpPr>
          <p:cNvPr id="118790" name="Header Placeholder 5">
            <a:extLst>
              <a:ext uri="{FF2B5EF4-FFF2-40B4-BE49-F238E27FC236}">
                <a16:creationId xmlns:a16="http://schemas.microsoft.com/office/drawing/2014/main" id="{640585DA-0E7C-479F-A812-3B2B9EAC8939}"/>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
        <p:nvSpPr>
          <p:cNvPr id="118791" name="Footer Placeholder 6">
            <a:extLst>
              <a:ext uri="{FF2B5EF4-FFF2-40B4-BE49-F238E27FC236}">
                <a16:creationId xmlns:a16="http://schemas.microsoft.com/office/drawing/2014/main" id="{16183F29-7E04-4B69-934B-0E49E972364F}"/>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r>
              <a:rPr lang="en-US" altLang="en-US" sz="1200" baseline="0" dirty="0"/>
              <a:t>DRAFT</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9:notes"/>
          <p:cNvSpPr>
            <a:spLocks noGrp="1" noRot="1" noChangeAspect="1"/>
          </p:cNvSpPr>
          <p:nvPr>
            <p:ph type="sldImg" idx="2"/>
          </p:nvPr>
        </p:nvSpPr>
        <p:spPr>
          <a:xfrm>
            <a:off x="419100" y="703263"/>
            <a:ext cx="6248400" cy="35147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29:notes"/>
          <p:cNvSpPr txBox="1">
            <a:spLocks noGrp="1"/>
          </p:cNvSpPr>
          <p:nvPr>
            <p:ph type="body" idx="1"/>
          </p:nvPr>
        </p:nvSpPr>
        <p:spPr>
          <a:xfrm>
            <a:off x="708661" y="4451985"/>
            <a:ext cx="5669279" cy="4217670"/>
          </a:xfrm>
          <a:prstGeom prst="rect">
            <a:avLst/>
          </a:prstGeom>
          <a:noFill/>
          <a:ln>
            <a:noFill/>
          </a:ln>
        </p:spPr>
        <p:txBody>
          <a:bodyPr spcFirstLastPara="1" wrap="square" lIns="94031" tIns="94031" rIns="94031" bIns="94031" anchor="t" anchorCtr="0">
            <a:noAutofit/>
          </a:bodyPr>
          <a:lstStyle/>
          <a:p>
            <a:pPr>
              <a:buClr>
                <a:schemeClr val="dk1"/>
              </a:buClr>
              <a:buSzPts val="1100"/>
            </a:pPr>
            <a:endParaRPr sz="11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B959CFF-9183-4DCB-85BC-8489C55C6E50}"/>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4D045381-CB10-43B2-95FC-227A291619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t>Instructor notes: </a:t>
            </a:r>
          </a:p>
          <a:p>
            <a:pPr defTabSz="940460" fontAlgn="base">
              <a:spcBef>
                <a:spcPct val="30000"/>
              </a:spcBef>
              <a:spcAft>
                <a:spcPct val="0"/>
              </a:spcAft>
              <a:defRPr/>
            </a:pPr>
            <a:endParaRPr lang="en-US" altLang="en-US" b="1" dirty="0"/>
          </a:p>
          <a:p>
            <a:pPr defTabSz="940460" fontAlgn="base">
              <a:spcBef>
                <a:spcPct val="30000"/>
              </a:spcBef>
              <a:spcAft>
                <a:spcPct val="0"/>
              </a:spcAft>
              <a:defRPr/>
            </a:pPr>
            <a:r>
              <a:rPr lang="en-US" altLang="en-US" b="0" dirty="0"/>
              <a:t>Because SARS-CoV-2 is a new virus, information is changing on almost a daily basis. It is very important to check authoritative sources of information to make sure the training material is current. This includes primary sources like the CDC, OSHA, NAID, and peer reviewed journals such as JAMA, NEJM, etc. </a:t>
            </a:r>
          </a:p>
          <a:p>
            <a:endParaRPr lang="en-US" altLang="en-US" dirty="0">
              <a:latin typeface="Arial" panose="020B0604020202020204" pitchFamily="34" charset="0"/>
              <a:ea typeface="ＭＳ Ｐゴシック" panose="020B0600070205080204" pitchFamily="34" charset="-128"/>
            </a:endParaRPr>
          </a:p>
        </p:txBody>
      </p:sp>
      <p:sp>
        <p:nvSpPr>
          <p:cNvPr id="28676" name="Slide Number Placeholder 3">
            <a:extLst>
              <a:ext uri="{FF2B5EF4-FFF2-40B4-BE49-F238E27FC236}">
                <a16:creationId xmlns:a16="http://schemas.microsoft.com/office/drawing/2014/main" id="{A3031CEB-1512-4978-982C-18C6319D9C5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fld id="{388AAE7F-7AC8-4CF9-A521-5ED1FD15929A}" type="slidenum">
              <a:rPr lang="en-US" altLang="en-US" sz="1200" baseline="0">
                <a:solidFill>
                  <a:srgbClr val="000000"/>
                </a:solidFill>
              </a:rPr>
              <a:pPr fontAlgn="base">
                <a:spcBef>
                  <a:spcPct val="0"/>
                </a:spcBef>
                <a:spcAft>
                  <a:spcPct val="0"/>
                </a:spcAft>
                <a:defRPr/>
              </a:pPr>
              <a:t>7</a:t>
            </a:fld>
            <a:endParaRPr lang="en-US" altLang="en-US" sz="1200" baseline="0" dirty="0">
              <a:solidFill>
                <a:srgbClr val="000000"/>
              </a:solidFill>
            </a:endParaRPr>
          </a:p>
        </p:txBody>
      </p:sp>
      <p:sp>
        <p:nvSpPr>
          <p:cNvPr id="28677" name="Date Placeholder 4">
            <a:extLst>
              <a:ext uri="{FF2B5EF4-FFF2-40B4-BE49-F238E27FC236}">
                <a16:creationId xmlns:a16="http://schemas.microsoft.com/office/drawing/2014/main" id="{B85F4314-DEB5-48BB-9E8A-ED006C27291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9-25-09</a:t>
            </a:r>
          </a:p>
        </p:txBody>
      </p:sp>
      <p:sp>
        <p:nvSpPr>
          <p:cNvPr id="28678" name="Header Placeholder 5">
            <a:extLst>
              <a:ext uri="{FF2B5EF4-FFF2-40B4-BE49-F238E27FC236}">
                <a16:creationId xmlns:a16="http://schemas.microsoft.com/office/drawing/2014/main" id="{1AC58705-684B-438A-89DB-7ED35F21F9F0}"/>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
        <p:nvSpPr>
          <p:cNvPr id="28679" name="Footer Placeholder 6">
            <a:extLst>
              <a:ext uri="{FF2B5EF4-FFF2-40B4-BE49-F238E27FC236}">
                <a16:creationId xmlns:a16="http://schemas.microsoft.com/office/drawing/2014/main" id="{4E2FF6E4-67DD-46B0-A9EB-E7BF0E648379}"/>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C27265F-2019-44C3-9B8F-C07C756BE92E}"/>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6C8583D6-5F33-42B6-892E-8CF214BB4B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t>Instructor notes: </a:t>
            </a:r>
          </a:p>
          <a:p>
            <a:endParaRPr lang="en-US" dirty="0"/>
          </a:p>
          <a:p>
            <a:r>
              <a:rPr lang="en-US" dirty="0"/>
              <a:t>The virus has been named “SARS-CoV-2” and the disease it causes has been named “coronavirus disease 2019” (abbreviated “COVID-19”). Throughout this training we refer to the virus as SARS CoV-2 and the disease as COVID-19. </a:t>
            </a:r>
          </a:p>
          <a:p>
            <a:endParaRPr lang="en-US" altLang="en-US" dirty="0">
              <a:latin typeface="Arial" panose="020B0604020202020204" pitchFamily="34" charset="0"/>
              <a:ea typeface="ＭＳ Ｐゴシック" panose="020B0600070205080204" pitchFamily="34" charset="-128"/>
            </a:endParaRPr>
          </a:p>
          <a:p>
            <a:r>
              <a:rPr lang="en-US" dirty="0"/>
              <a:t>Coronaviruses are a large family of viruses that are common in people and many different species of animals, including camels, cattle, cats, and bats. Rarely, animal coronaviruses can infect people and then spread between people such as with </a:t>
            </a:r>
            <a:r>
              <a:rPr lang="en-US" dirty="0">
                <a:hlinkClick r:id="rId3"/>
              </a:rPr>
              <a:t>MERS-CoV</a:t>
            </a:r>
            <a:r>
              <a:rPr lang="en-US" dirty="0"/>
              <a:t>, </a:t>
            </a:r>
            <a:r>
              <a:rPr lang="en-US" dirty="0">
                <a:hlinkClick r:id="rId4"/>
              </a:rPr>
              <a:t>SARS-CoV</a:t>
            </a:r>
            <a:r>
              <a:rPr lang="en-US" dirty="0"/>
              <a:t>, and now with this new virus (named SARS-CoV-2).</a:t>
            </a:r>
          </a:p>
          <a:p>
            <a:r>
              <a:rPr lang="en-US" dirty="0"/>
              <a:t>The SARS-CoV-2 virus is a betacoronavirus, like MERS-CoV and SARS-CoV.  All three of these viruses have their origins in bats. The sequences from U.S. patients are similar to the one that China initially posted, suggesting a likely single, recent emergence of this virus from an animal reservoir. (</a:t>
            </a:r>
            <a:r>
              <a:rPr lang="en-US" u="sng" dirty="0"/>
              <a:t>https://www.cdc.gov/coronavirus/2019-nCoV/summary.html</a:t>
            </a:r>
            <a:r>
              <a:rPr lang="en-US" dirty="0"/>
              <a:t>)</a:t>
            </a:r>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SARS-CoV-2 virus is a novel strain, meaning that it is new.  As a result, humans have not developed immunity to COVID-19, and therefore can be infected. Acquired immunity is when humans have been exposed or vaccinated previously to an infectious agent. An example is when people have measles in childhood or are vaccinated, they develop antibodies and a certain level of protection.</a:t>
            </a:r>
          </a:p>
          <a:p>
            <a:endParaRPr lang="en-US" altLang="en-US" dirty="0">
              <a:latin typeface="Arial" panose="020B0604020202020204" pitchFamily="34" charset="0"/>
              <a:ea typeface="ＭＳ Ｐゴシック" panose="020B0600070205080204" pitchFamily="34" charset="-128"/>
            </a:endParaRPr>
          </a:p>
          <a:p>
            <a:r>
              <a:rPr lang="en-US" dirty="0"/>
              <a:t>Early on, many of the patients at the epicenter of the outbreak in Wuhan, Hubei Province, China had some link to a large seafood and live animal market, suggesting animal-to-person spread. Later, a growing number of patients reportedly did not have exposure to animal markets, indicating person-to-person spread. Person-to-person spread was subsequently reported outside Hubei and in countries outside China, including in the </a:t>
            </a:r>
            <a:r>
              <a:rPr lang="en-US" dirty="0">
                <a:hlinkClick r:id="rId5"/>
              </a:rPr>
              <a:t>United States</a:t>
            </a:r>
            <a:r>
              <a:rPr lang="en-US" dirty="0"/>
              <a:t>. Some international </a:t>
            </a:r>
            <a:r>
              <a:rPr lang="en-US" dirty="0">
                <a:hlinkClick r:id="rId6"/>
              </a:rPr>
              <a:t>destinations now have apparent community spread</a:t>
            </a:r>
            <a:r>
              <a:rPr lang="en-US" dirty="0"/>
              <a:t> with the virus that causes COVID-19, as do some parts of the United States. Community spread means some people have been infected and it is not known how or where they became exposed.</a:t>
            </a:r>
            <a:endParaRPr lang="en-US" altLang="en-US" dirty="0">
              <a:latin typeface="Arial" panose="020B0604020202020204" pitchFamily="34" charset="0"/>
              <a:ea typeface="ＭＳ Ｐゴシック" panose="020B0600070205080204" pitchFamily="34" charset="-128"/>
            </a:endParaRPr>
          </a:p>
        </p:txBody>
      </p:sp>
      <p:sp>
        <p:nvSpPr>
          <p:cNvPr id="30724" name="Slide Number Placeholder 3">
            <a:extLst>
              <a:ext uri="{FF2B5EF4-FFF2-40B4-BE49-F238E27FC236}">
                <a16:creationId xmlns:a16="http://schemas.microsoft.com/office/drawing/2014/main" id="{2544601D-D791-4799-B719-3BEA95D4FC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fld id="{5DF35F7C-BD28-468A-875A-5556E86B3D60}" type="slidenum">
              <a:rPr lang="en-US" altLang="en-US" sz="1200" baseline="0">
                <a:solidFill>
                  <a:srgbClr val="000000"/>
                </a:solidFill>
              </a:rPr>
              <a:pPr fontAlgn="base">
                <a:spcBef>
                  <a:spcPct val="0"/>
                </a:spcBef>
                <a:spcAft>
                  <a:spcPct val="0"/>
                </a:spcAft>
                <a:defRPr/>
              </a:pPr>
              <a:t>8</a:t>
            </a:fld>
            <a:endParaRPr lang="en-US" altLang="en-US" sz="1200" baseline="0" dirty="0">
              <a:solidFill>
                <a:srgbClr val="000000"/>
              </a:solidFill>
            </a:endParaRPr>
          </a:p>
        </p:txBody>
      </p:sp>
      <p:sp>
        <p:nvSpPr>
          <p:cNvPr id="30725" name="Date Placeholder 4">
            <a:extLst>
              <a:ext uri="{FF2B5EF4-FFF2-40B4-BE49-F238E27FC236}">
                <a16:creationId xmlns:a16="http://schemas.microsoft.com/office/drawing/2014/main" id="{FE456FBD-7261-4A40-8918-187AC5EABA6D}"/>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9-25-09</a:t>
            </a:r>
          </a:p>
        </p:txBody>
      </p:sp>
      <p:sp>
        <p:nvSpPr>
          <p:cNvPr id="30726" name="Header Placeholder 5">
            <a:extLst>
              <a:ext uri="{FF2B5EF4-FFF2-40B4-BE49-F238E27FC236}">
                <a16:creationId xmlns:a16="http://schemas.microsoft.com/office/drawing/2014/main" id="{49F61DD2-FC2A-436B-A0BA-917EB9C037DC}"/>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
        <p:nvSpPr>
          <p:cNvPr id="30727" name="Footer Placeholder 6">
            <a:extLst>
              <a:ext uri="{FF2B5EF4-FFF2-40B4-BE49-F238E27FC236}">
                <a16:creationId xmlns:a16="http://schemas.microsoft.com/office/drawing/2014/main" id="{CA72CCD2-B4D1-4578-A750-C197CA45E781}"/>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09B6CEF-FE20-4511-A714-E0CC05B6FDEF}"/>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4768931D-9FAB-43EC-BB0D-FEDC9D24D7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0460" fontAlgn="base">
              <a:spcBef>
                <a:spcPct val="30000"/>
              </a:spcBef>
              <a:spcAft>
                <a:spcPct val="0"/>
              </a:spcAft>
              <a:defRPr/>
            </a:pPr>
            <a:r>
              <a:rPr lang="en-US" altLang="en-US" b="1" dirty="0"/>
              <a:t>Instructor notes: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Spread of SARS-CoV-2, the virus that causes COVID-19, is thought to occur in the same way that seasonal flu spreads. Flu viruses are spread mainly from person to person through coughing or sneezing by people with influenza. We will not fully know how it is transmitted until later when scientists have had time to evaluate it. </a:t>
            </a:r>
          </a:p>
          <a:p>
            <a:endParaRPr lang="en-US" altLang="en-US" dirty="0">
              <a:latin typeface="Arial" panose="020B0604020202020204" pitchFamily="34" charset="0"/>
              <a:ea typeface="ＭＳ Ｐゴシック" panose="020B0600070205080204" pitchFamily="34" charset="-128"/>
            </a:endParaRPr>
          </a:p>
          <a:p>
            <a:r>
              <a:rPr lang="en-US" altLang="en-US" b="1" u="sng" dirty="0">
                <a:latin typeface="Arial" panose="020B0604020202020204" pitchFamily="34" charset="0"/>
                <a:ea typeface="ＭＳ Ｐゴシック" panose="020B0600070205080204" pitchFamily="34" charset="-128"/>
              </a:rPr>
              <a:t>Droplet</a:t>
            </a:r>
            <a:r>
              <a:rPr lang="en-US" altLang="en-US" dirty="0">
                <a:latin typeface="Arial" panose="020B0604020202020204" pitchFamily="34" charset="0"/>
                <a:ea typeface="ＭＳ Ｐゴシック" panose="020B0600070205080204" pitchFamily="34" charset="-128"/>
              </a:rPr>
              <a:t> transmission occurs when respiratory secretions from coughing or sneezing land on mucosal surfaces (nose, mouth, and eyes).</a:t>
            </a:r>
          </a:p>
          <a:p>
            <a:r>
              <a:rPr lang="en-US" altLang="en-US" b="1" u="sng" dirty="0">
                <a:latin typeface="Arial" panose="020B0604020202020204" pitchFamily="34" charset="0"/>
                <a:ea typeface="ＭＳ Ｐゴシック" panose="020B0600070205080204" pitchFamily="34" charset="-128"/>
              </a:rPr>
              <a:t>Contact</a:t>
            </a:r>
            <a:r>
              <a:rPr lang="en-US" altLang="en-US" dirty="0">
                <a:latin typeface="Arial" panose="020B0604020202020204" pitchFamily="34" charset="0"/>
                <a:ea typeface="ＭＳ Ｐゴシック" panose="020B0600070205080204" pitchFamily="34" charset="-128"/>
              </a:rPr>
              <a:t> transmission is touching something with COVID-19 virus on it and then touching your mouth, nose or eyes.</a:t>
            </a:r>
          </a:p>
          <a:p>
            <a:r>
              <a:rPr lang="en-US" altLang="en-US" b="1" u="sng" dirty="0">
                <a:latin typeface="Arial" panose="020B0604020202020204" pitchFamily="34" charset="0"/>
                <a:ea typeface="ＭＳ Ｐゴシック" panose="020B0600070205080204" pitchFamily="34" charset="-128"/>
              </a:rPr>
              <a:t>Aerosol</a:t>
            </a:r>
            <a:r>
              <a:rPr lang="en-US" altLang="en-US" dirty="0">
                <a:latin typeface="Arial" panose="020B0604020202020204" pitchFamily="34" charset="0"/>
                <a:ea typeface="ＭＳ Ｐゴシック" panose="020B0600070205080204" pitchFamily="34" charset="-128"/>
              </a:rPr>
              <a:t> transmission means breathing in infectious COVID-19 particles.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Keep in mind that the virus particles are not visible to the naked eye. The most harmful particles are submicron, shorter than one millionth of a meter. </a:t>
            </a:r>
          </a:p>
          <a:p>
            <a:endParaRPr lang="en-US" altLang="en-US" strike="sngStrike" dirty="0">
              <a:latin typeface="Arial" panose="020B0604020202020204" pitchFamily="34" charset="0"/>
              <a:ea typeface="ＭＳ Ｐゴシック" panose="020B0600070205080204" pitchFamily="34" charset="-128"/>
            </a:endParaRPr>
          </a:p>
          <a:p>
            <a:endParaRPr lang="en-US" altLang="en-US" strike="sngStrike" dirty="0">
              <a:latin typeface="Arial" panose="020B0604020202020204" pitchFamily="34" charset="0"/>
              <a:ea typeface="ＭＳ Ｐゴシック" panose="020B0600070205080204" pitchFamily="34" charset="-128"/>
            </a:endParaRPr>
          </a:p>
        </p:txBody>
      </p:sp>
      <p:sp>
        <p:nvSpPr>
          <p:cNvPr id="32772" name="Slide Number Placeholder 3">
            <a:extLst>
              <a:ext uri="{FF2B5EF4-FFF2-40B4-BE49-F238E27FC236}">
                <a16:creationId xmlns:a16="http://schemas.microsoft.com/office/drawing/2014/main" id="{5CBA1359-F597-45EE-9807-31EC9065EE7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fld id="{D48CBF7C-214A-44C2-8874-E6BBCA3D8439}" type="slidenum">
              <a:rPr lang="en-US" altLang="en-US" sz="1200" baseline="0">
                <a:solidFill>
                  <a:srgbClr val="000000"/>
                </a:solidFill>
              </a:rPr>
              <a:pPr fontAlgn="base">
                <a:spcBef>
                  <a:spcPct val="0"/>
                </a:spcBef>
                <a:spcAft>
                  <a:spcPct val="0"/>
                </a:spcAft>
                <a:defRPr/>
              </a:pPr>
              <a:t>9</a:t>
            </a:fld>
            <a:endParaRPr lang="en-US" altLang="en-US" sz="1200" baseline="0" dirty="0">
              <a:solidFill>
                <a:srgbClr val="000000"/>
              </a:solidFill>
            </a:endParaRPr>
          </a:p>
        </p:txBody>
      </p:sp>
      <p:sp>
        <p:nvSpPr>
          <p:cNvPr id="32773" name="Date Placeholder 4">
            <a:extLst>
              <a:ext uri="{FF2B5EF4-FFF2-40B4-BE49-F238E27FC236}">
                <a16:creationId xmlns:a16="http://schemas.microsoft.com/office/drawing/2014/main" id="{064F6A1E-BE20-4478-A7E4-264EDBF1DE41}"/>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9-25-09</a:t>
            </a:r>
          </a:p>
        </p:txBody>
      </p:sp>
      <p:sp>
        <p:nvSpPr>
          <p:cNvPr id="32774" name="Header Placeholder 5">
            <a:extLst>
              <a:ext uri="{FF2B5EF4-FFF2-40B4-BE49-F238E27FC236}">
                <a16:creationId xmlns:a16="http://schemas.microsoft.com/office/drawing/2014/main" id="{8805D22F-A6BA-4486-AB76-818A28FAA0C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
        <p:nvSpPr>
          <p:cNvPr id="32775" name="Footer Placeholder 6">
            <a:extLst>
              <a:ext uri="{FF2B5EF4-FFF2-40B4-BE49-F238E27FC236}">
                <a16:creationId xmlns:a16="http://schemas.microsoft.com/office/drawing/2014/main" id="{79D9626D-E52E-43EA-AA8E-701FCFFE6BEB}"/>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0053" eaLnBrk="0" hangingPunct="0">
              <a:defRPr sz="2500" baseline="-25000">
                <a:solidFill>
                  <a:schemeClr val="tx1"/>
                </a:solidFill>
                <a:latin typeface="Arial" panose="020B0604020202020204" pitchFamily="34" charset="0"/>
                <a:ea typeface="ＭＳ Ｐゴシック" panose="020B0600070205080204" pitchFamily="34" charset="-128"/>
              </a:defRPr>
            </a:lvl1pPr>
            <a:lvl2pPr marL="39012779" indent="-38542549" defTabSz="960053" eaLnBrk="0" hangingPunct="0">
              <a:defRPr sz="2500" baseline="-25000">
                <a:solidFill>
                  <a:schemeClr val="tx1"/>
                </a:solidFill>
                <a:latin typeface="Arial" panose="020B0604020202020204" pitchFamily="34" charset="0"/>
                <a:ea typeface="ＭＳ Ｐゴシック" panose="020B0600070205080204" pitchFamily="34" charset="-128"/>
              </a:defRPr>
            </a:lvl2pPr>
            <a:lvl3pPr eaLnBrk="0" hangingPunct="0">
              <a:defRPr sz="2500" baseline="-25000">
                <a:solidFill>
                  <a:schemeClr val="tx1"/>
                </a:solidFill>
                <a:latin typeface="Arial" panose="020B0604020202020204" pitchFamily="34" charset="0"/>
                <a:ea typeface="ＭＳ Ｐゴシック" panose="020B0600070205080204" pitchFamily="34" charset="-128"/>
              </a:defRPr>
            </a:lvl3pPr>
            <a:lvl4pPr eaLnBrk="0" hangingPunct="0">
              <a:defRPr sz="2500" baseline="-25000">
                <a:solidFill>
                  <a:schemeClr val="tx1"/>
                </a:solidFill>
                <a:latin typeface="Arial" panose="020B0604020202020204" pitchFamily="34" charset="0"/>
                <a:ea typeface="ＭＳ Ｐゴシック" panose="020B0600070205080204" pitchFamily="34" charset="-128"/>
              </a:defRPr>
            </a:lvl4pPr>
            <a:lvl5pPr eaLnBrk="0" hangingPunct="0">
              <a:defRPr sz="2500" baseline="-25000">
                <a:solidFill>
                  <a:schemeClr val="tx1"/>
                </a:solidFill>
                <a:latin typeface="Arial" panose="020B0604020202020204" pitchFamily="34" charset="0"/>
                <a:ea typeface="ＭＳ Ｐゴシック" panose="020B0600070205080204" pitchFamily="34" charset="-128"/>
              </a:defRPr>
            </a:lvl5pPr>
            <a:lvl6pPr marL="47023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6pPr>
            <a:lvl7pPr marL="940460"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7pPr>
            <a:lvl8pPr marL="141069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8pPr>
            <a:lvl9pPr marL="1880921" eaLnBrk="0" fontAlgn="base" hangingPunct="0">
              <a:spcBef>
                <a:spcPct val="0"/>
              </a:spcBef>
              <a:spcAft>
                <a:spcPct val="0"/>
              </a:spcAft>
              <a:defRPr sz="2500" baseline="-25000">
                <a:solidFill>
                  <a:schemeClr val="tx1"/>
                </a:solidFill>
                <a:latin typeface="Arial" panose="020B0604020202020204" pitchFamily="34" charset="0"/>
                <a:ea typeface="ＭＳ Ｐゴシック" panose="020B0600070205080204" pitchFamily="34" charset="-128"/>
              </a:defRPr>
            </a:lvl9pPr>
          </a:lstStyle>
          <a:p>
            <a:pPr fontAlgn="base">
              <a:spcBef>
                <a:spcPct val="0"/>
              </a:spcBef>
              <a:spcAft>
                <a:spcPct val="0"/>
              </a:spcAft>
              <a:defRPr/>
            </a:pPr>
            <a:r>
              <a:rPr lang="en-US" altLang="en-US" sz="1200" baseline="0" dirty="0">
                <a:solidFill>
                  <a:srgbClr val="000000"/>
                </a:solidFill>
              </a:rPr>
              <a:t>DRAFT</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Intro Option 2">
  <p:cSld name="Cover Intro Option 2">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415601" y="17109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7200"/>
              <a:buFont typeface="Arial"/>
              <a:buNone/>
              <a:defRPr sz="9600"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10" name="Google Shape;10;p2"/>
          <p:cNvSpPr txBox="1">
            <a:spLocks noGrp="1"/>
          </p:cNvSpPr>
          <p:nvPr>
            <p:ph type="subTitle" idx="1"/>
          </p:nvPr>
        </p:nvSpPr>
        <p:spPr>
          <a:xfrm>
            <a:off x="480833" y="1340433"/>
            <a:ext cx="10011600" cy="4760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9pPr>
          </a:lstStyle>
          <a:p>
            <a:endParaRPr/>
          </a:p>
        </p:txBody>
      </p:sp>
      <p:pic>
        <p:nvPicPr>
          <p:cNvPr id="11" name="Google Shape;11;p2"/>
          <p:cNvPicPr preferRelativeResize="0"/>
          <p:nvPr/>
        </p:nvPicPr>
        <p:blipFill rotWithShape="1">
          <a:blip r:embed="rId2">
            <a:alphaModFix/>
          </a:blip>
          <a:srcRect/>
          <a:stretch/>
        </p:blipFill>
        <p:spPr>
          <a:xfrm>
            <a:off x="591521" y="5065898"/>
            <a:ext cx="3882888" cy="1281999"/>
          </a:xfrm>
          <a:prstGeom prst="rect">
            <a:avLst/>
          </a:prstGeom>
          <a:noFill/>
          <a:ln>
            <a:noFill/>
          </a:ln>
        </p:spPr>
      </p:pic>
    </p:spTree>
    <p:extLst>
      <p:ext uri="{BB962C8B-B14F-4D97-AF65-F5344CB8AC3E}">
        <p14:creationId xmlns:p14="http://schemas.microsoft.com/office/powerpoint/2010/main" val="1111432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2">
  <p:cSld name="Custom Layout 2">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600"/>
              <a:buFont typeface="Arial"/>
              <a:buNone/>
              <a:defRPr sz="4800"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3600"/>
              <a:buFont typeface="Arial"/>
              <a:buNone/>
              <a:defRPr sz="4800" b="1">
                <a:solidFill>
                  <a:schemeClr val="dk1"/>
                </a:solidFill>
              </a:defRPr>
            </a:lvl2pPr>
            <a:lvl3pPr lvl="2">
              <a:spcBef>
                <a:spcPts val="0"/>
              </a:spcBef>
              <a:spcAft>
                <a:spcPts val="0"/>
              </a:spcAft>
              <a:buClr>
                <a:schemeClr val="dk1"/>
              </a:buClr>
              <a:buSzPts val="3600"/>
              <a:buFont typeface="Arial"/>
              <a:buNone/>
              <a:defRPr sz="4800" b="1">
                <a:solidFill>
                  <a:schemeClr val="dk1"/>
                </a:solidFill>
              </a:defRPr>
            </a:lvl3pPr>
            <a:lvl4pPr lvl="3">
              <a:spcBef>
                <a:spcPts val="0"/>
              </a:spcBef>
              <a:spcAft>
                <a:spcPts val="0"/>
              </a:spcAft>
              <a:buClr>
                <a:schemeClr val="dk1"/>
              </a:buClr>
              <a:buSzPts val="3600"/>
              <a:buFont typeface="Arial"/>
              <a:buNone/>
              <a:defRPr sz="4800" b="1">
                <a:solidFill>
                  <a:schemeClr val="dk1"/>
                </a:solidFill>
              </a:defRPr>
            </a:lvl4pPr>
            <a:lvl5pPr lvl="4">
              <a:spcBef>
                <a:spcPts val="0"/>
              </a:spcBef>
              <a:spcAft>
                <a:spcPts val="0"/>
              </a:spcAft>
              <a:buClr>
                <a:schemeClr val="dk1"/>
              </a:buClr>
              <a:buSzPts val="3600"/>
              <a:buFont typeface="Arial"/>
              <a:buNone/>
              <a:defRPr sz="4800" b="1">
                <a:solidFill>
                  <a:schemeClr val="dk1"/>
                </a:solidFill>
              </a:defRPr>
            </a:lvl5pPr>
            <a:lvl6pPr lvl="5">
              <a:spcBef>
                <a:spcPts val="0"/>
              </a:spcBef>
              <a:spcAft>
                <a:spcPts val="0"/>
              </a:spcAft>
              <a:buClr>
                <a:schemeClr val="dk1"/>
              </a:buClr>
              <a:buSzPts val="3600"/>
              <a:buFont typeface="Arial"/>
              <a:buNone/>
              <a:defRPr sz="4800" b="1">
                <a:solidFill>
                  <a:schemeClr val="dk1"/>
                </a:solidFill>
              </a:defRPr>
            </a:lvl6pPr>
            <a:lvl7pPr lvl="6">
              <a:spcBef>
                <a:spcPts val="0"/>
              </a:spcBef>
              <a:spcAft>
                <a:spcPts val="0"/>
              </a:spcAft>
              <a:buClr>
                <a:schemeClr val="dk1"/>
              </a:buClr>
              <a:buSzPts val="3600"/>
              <a:buFont typeface="Arial"/>
              <a:buNone/>
              <a:defRPr sz="4800" b="1">
                <a:solidFill>
                  <a:schemeClr val="dk1"/>
                </a:solidFill>
              </a:defRPr>
            </a:lvl7pPr>
            <a:lvl8pPr lvl="7">
              <a:spcBef>
                <a:spcPts val="0"/>
              </a:spcBef>
              <a:spcAft>
                <a:spcPts val="0"/>
              </a:spcAft>
              <a:buClr>
                <a:schemeClr val="dk1"/>
              </a:buClr>
              <a:buSzPts val="3600"/>
              <a:buFont typeface="Arial"/>
              <a:buNone/>
              <a:defRPr sz="4800" b="1">
                <a:solidFill>
                  <a:schemeClr val="dk1"/>
                </a:solidFill>
              </a:defRPr>
            </a:lvl8pPr>
            <a:lvl9pPr lvl="8">
              <a:spcBef>
                <a:spcPts val="0"/>
              </a:spcBef>
              <a:spcAft>
                <a:spcPts val="0"/>
              </a:spcAft>
              <a:buClr>
                <a:schemeClr val="dk1"/>
              </a:buClr>
              <a:buSzPts val="3600"/>
              <a:buFont typeface="Arial"/>
              <a:buNone/>
              <a:defRPr sz="4800" b="1">
                <a:solidFill>
                  <a:schemeClr val="dk1"/>
                </a:solidFill>
              </a:defRPr>
            </a:lvl9pPr>
          </a:lstStyle>
          <a:p>
            <a:endParaRPr/>
          </a:p>
        </p:txBody>
      </p:sp>
      <p:sp>
        <p:nvSpPr>
          <p:cNvPr id="43" name="Google Shape;43;p11"/>
          <p:cNvSpPr/>
          <p:nvPr/>
        </p:nvSpPr>
        <p:spPr>
          <a:xfrm>
            <a:off x="-25633" y="2346934"/>
            <a:ext cx="12217599" cy="4584799"/>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722195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eadline with text" type="titleOnly">
  <p:cSld name="Headline with text">
    <p:spTree>
      <p:nvGrpSpPr>
        <p:cNvPr id="1" name="Shape 44"/>
        <p:cNvGrpSpPr/>
        <p:nvPr/>
      </p:nvGrpSpPr>
      <p:grpSpPr>
        <a:xfrm>
          <a:off x="0" y="0"/>
          <a:ext cx="0" cy="0"/>
          <a:chOff x="0" y="0"/>
          <a:chExt cx="0" cy="0"/>
        </a:xfrm>
      </p:grpSpPr>
      <p:sp>
        <p:nvSpPr>
          <p:cNvPr id="45" name="Google Shape;45;p12"/>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3733" b="1">
                <a:solidFill>
                  <a:schemeClr val="dk1"/>
                </a:solidFill>
              </a:defRPr>
            </a:lvl2pPr>
            <a:lvl3pPr lvl="2">
              <a:spcBef>
                <a:spcPts val="0"/>
              </a:spcBef>
              <a:spcAft>
                <a:spcPts val="0"/>
              </a:spcAft>
              <a:buClr>
                <a:schemeClr val="dk1"/>
              </a:buClr>
              <a:buSzPts val="2800"/>
              <a:buFont typeface="Arial"/>
              <a:buNone/>
              <a:defRPr sz="3733" b="1">
                <a:solidFill>
                  <a:schemeClr val="dk1"/>
                </a:solidFill>
              </a:defRPr>
            </a:lvl3pPr>
            <a:lvl4pPr lvl="3">
              <a:spcBef>
                <a:spcPts val="0"/>
              </a:spcBef>
              <a:spcAft>
                <a:spcPts val="0"/>
              </a:spcAft>
              <a:buClr>
                <a:schemeClr val="dk1"/>
              </a:buClr>
              <a:buSzPts val="2800"/>
              <a:buFont typeface="Arial"/>
              <a:buNone/>
              <a:defRPr sz="3733" b="1">
                <a:solidFill>
                  <a:schemeClr val="dk1"/>
                </a:solidFill>
              </a:defRPr>
            </a:lvl4pPr>
            <a:lvl5pPr lvl="4">
              <a:spcBef>
                <a:spcPts val="0"/>
              </a:spcBef>
              <a:spcAft>
                <a:spcPts val="0"/>
              </a:spcAft>
              <a:buClr>
                <a:schemeClr val="dk1"/>
              </a:buClr>
              <a:buSzPts val="2800"/>
              <a:buFont typeface="Arial"/>
              <a:buNone/>
              <a:defRPr sz="3733" b="1">
                <a:solidFill>
                  <a:schemeClr val="dk1"/>
                </a:solidFill>
              </a:defRPr>
            </a:lvl5pPr>
            <a:lvl6pPr lvl="5">
              <a:spcBef>
                <a:spcPts val="0"/>
              </a:spcBef>
              <a:spcAft>
                <a:spcPts val="0"/>
              </a:spcAft>
              <a:buClr>
                <a:schemeClr val="dk1"/>
              </a:buClr>
              <a:buSzPts val="2800"/>
              <a:buFont typeface="Arial"/>
              <a:buNone/>
              <a:defRPr sz="3733" b="1">
                <a:solidFill>
                  <a:schemeClr val="dk1"/>
                </a:solidFill>
              </a:defRPr>
            </a:lvl6pPr>
            <a:lvl7pPr lvl="6">
              <a:spcBef>
                <a:spcPts val="0"/>
              </a:spcBef>
              <a:spcAft>
                <a:spcPts val="0"/>
              </a:spcAft>
              <a:buClr>
                <a:schemeClr val="dk1"/>
              </a:buClr>
              <a:buSzPts val="2800"/>
              <a:buFont typeface="Arial"/>
              <a:buNone/>
              <a:defRPr sz="3733" b="1">
                <a:solidFill>
                  <a:schemeClr val="dk1"/>
                </a:solidFill>
              </a:defRPr>
            </a:lvl7pPr>
            <a:lvl8pPr lvl="7">
              <a:spcBef>
                <a:spcPts val="0"/>
              </a:spcBef>
              <a:spcAft>
                <a:spcPts val="0"/>
              </a:spcAft>
              <a:buClr>
                <a:schemeClr val="dk1"/>
              </a:buClr>
              <a:buSzPts val="2800"/>
              <a:buFont typeface="Arial"/>
              <a:buNone/>
              <a:defRPr sz="3733" b="1">
                <a:solidFill>
                  <a:schemeClr val="dk1"/>
                </a:solidFill>
              </a:defRPr>
            </a:lvl8pPr>
            <a:lvl9pPr lvl="8">
              <a:spcBef>
                <a:spcPts val="0"/>
              </a:spcBef>
              <a:spcAft>
                <a:spcPts val="0"/>
              </a:spcAft>
              <a:buClr>
                <a:schemeClr val="dk1"/>
              </a:buClr>
              <a:buSzPts val="2800"/>
              <a:buFont typeface="Arial"/>
              <a:buNone/>
              <a:defRPr sz="3733" b="1">
                <a:solidFill>
                  <a:schemeClr val="dk1"/>
                </a:solidFill>
              </a:defRPr>
            </a:lvl9pPr>
          </a:lstStyle>
          <a:p>
            <a:endParaRPr/>
          </a:p>
        </p:txBody>
      </p:sp>
      <p:sp>
        <p:nvSpPr>
          <p:cNvPr id="46" name="Google Shape;46;p12"/>
          <p:cNvSpPr txBox="1">
            <a:spLocks noGrp="1"/>
          </p:cNvSpPr>
          <p:nvPr>
            <p:ph type="body" idx="1"/>
          </p:nvPr>
        </p:nvSpPr>
        <p:spPr>
          <a:xfrm>
            <a:off x="134100" y="1606434"/>
            <a:ext cx="10708800"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937030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line with 3 column">
  <p:cSld name="Headline with 3 column">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49" name="Google Shape;49;p13"/>
          <p:cNvSpPr txBox="1">
            <a:spLocks noGrp="1"/>
          </p:cNvSpPr>
          <p:nvPr>
            <p:ph type="body" idx="1"/>
          </p:nvPr>
        </p:nvSpPr>
        <p:spPr>
          <a:xfrm>
            <a:off x="8287334" y="1550701"/>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50" name="Google Shape;50;p13"/>
          <p:cNvSpPr txBox="1">
            <a:spLocks noGrp="1"/>
          </p:cNvSpPr>
          <p:nvPr>
            <p:ph type="body" idx="2"/>
          </p:nvPr>
        </p:nvSpPr>
        <p:spPr>
          <a:xfrm>
            <a:off x="4366067" y="157955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51" name="Google Shape;51;p13"/>
          <p:cNvSpPr txBox="1">
            <a:spLocks noGrp="1"/>
          </p:cNvSpPr>
          <p:nvPr>
            <p:ph type="body" idx="3"/>
          </p:nvPr>
        </p:nvSpPr>
        <p:spPr>
          <a:xfrm>
            <a:off x="540501" y="160643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153319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52"/>
        <p:cNvGrpSpPr/>
        <p:nvPr/>
      </p:nvGrpSpPr>
      <p:grpSpPr>
        <a:xfrm>
          <a:off x="0" y="0"/>
          <a:ext cx="0" cy="0"/>
          <a:chOff x="0" y="0"/>
          <a:chExt cx="0" cy="0"/>
        </a:xfrm>
      </p:grpSpPr>
      <p:sp>
        <p:nvSpPr>
          <p:cNvPr id="53" name="Google Shape;53;p14"/>
          <p:cNvSpPr txBox="1">
            <a:spLocks noGrp="1"/>
          </p:cNvSpPr>
          <p:nvPr>
            <p:ph type="subTitle" idx="1"/>
          </p:nvPr>
        </p:nvSpPr>
        <p:spPr>
          <a:xfrm>
            <a:off x="415601" y="1340433"/>
            <a:ext cx="10011599" cy="476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1" i="0" u="none" strike="noStrike" cap="none">
                <a:solidFill>
                  <a:srgbClr val="000000"/>
                </a:solidFill>
                <a:latin typeface="Arial"/>
                <a:ea typeface="Arial"/>
                <a:cs typeface="Arial"/>
                <a:sym typeface="Arial"/>
              </a:defRPr>
            </a:lvl9pPr>
          </a:lstStyle>
          <a:p>
            <a:endParaRPr/>
          </a:p>
        </p:txBody>
      </p:sp>
      <p:sp>
        <p:nvSpPr>
          <p:cNvPr id="54" name="Google Shape;54;p14"/>
          <p:cNvSpPr txBox="1">
            <a:spLocks noGrp="1"/>
          </p:cNvSpPr>
          <p:nvPr>
            <p:ph type="title"/>
          </p:nvPr>
        </p:nvSpPr>
        <p:spPr>
          <a:xfrm>
            <a:off x="415601" y="15077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7200"/>
              <a:buFont typeface="Arial"/>
              <a:buNone/>
              <a:defRPr sz="9600"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Tree>
    <p:extLst>
      <p:ext uri="{BB962C8B-B14F-4D97-AF65-F5344CB8AC3E}">
        <p14:creationId xmlns:p14="http://schemas.microsoft.com/office/powerpoint/2010/main" val="1673104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ll out plus image">
  <p:cSld name="Call out plus image">
    <p:spTree>
      <p:nvGrpSpPr>
        <p:cNvPr id="1" name="Shape 55"/>
        <p:cNvGrpSpPr/>
        <p:nvPr/>
      </p:nvGrpSpPr>
      <p:grpSpPr>
        <a:xfrm>
          <a:off x="0" y="0"/>
          <a:ext cx="0" cy="0"/>
          <a:chOff x="0" y="0"/>
          <a:chExt cx="0" cy="0"/>
        </a:xfrm>
      </p:grpSpPr>
      <p:sp>
        <p:nvSpPr>
          <p:cNvPr id="56" name="Google Shape;56;p15"/>
          <p:cNvSpPr txBox="1">
            <a:spLocks noGrp="1"/>
          </p:cNvSpPr>
          <p:nvPr>
            <p:ph type="title"/>
          </p:nvPr>
        </p:nvSpPr>
        <p:spPr>
          <a:xfrm>
            <a:off x="291867" y="305301"/>
            <a:ext cx="2480400" cy="31187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1800"/>
              <a:buFont typeface="Arial"/>
              <a:buNone/>
              <a:defRPr sz="2400"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1800"/>
              <a:buFont typeface="Arial"/>
              <a:buNone/>
              <a:defRPr sz="2400" b="1">
                <a:solidFill>
                  <a:schemeClr val="dk1"/>
                </a:solidFill>
              </a:defRPr>
            </a:lvl2pPr>
            <a:lvl3pPr lvl="2">
              <a:spcBef>
                <a:spcPts val="0"/>
              </a:spcBef>
              <a:spcAft>
                <a:spcPts val="0"/>
              </a:spcAft>
              <a:buClr>
                <a:schemeClr val="dk1"/>
              </a:buClr>
              <a:buSzPts val="1800"/>
              <a:buFont typeface="Arial"/>
              <a:buNone/>
              <a:defRPr sz="2400" b="1">
                <a:solidFill>
                  <a:schemeClr val="dk1"/>
                </a:solidFill>
              </a:defRPr>
            </a:lvl3pPr>
            <a:lvl4pPr lvl="3">
              <a:spcBef>
                <a:spcPts val="0"/>
              </a:spcBef>
              <a:spcAft>
                <a:spcPts val="0"/>
              </a:spcAft>
              <a:buClr>
                <a:schemeClr val="dk1"/>
              </a:buClr>
              <a:buSzPts val="1800"/>
              <a:buFont typeface="Arial"/>
              <a:buNone/>
              <a:defRPr sz="2400" b="1">
                <a:solidFill>
                  <a:schemeClr val="dk1"/>
                </a:solidFill>
              </a:defRPr>
            </a:lvl4pPr>
            <a:lvl5pPr lvl="4">
              <a:spcBef>
                <a:spcPts val="0"/>
              </a:spcBef>
              <a:spcAft>
                <a:spcPts val="0"/>
              </a:spcAft>
              <a:buClr>
                <a:schemeClr val="dk1"/>
              </a:buClr>
              <a:buSzPts val="1800"/>
              <a:buFont typeface="Arial"/>
              <a:buNone/>
              <a:defRPr sz="2400" b="1">
                <a:solidFill>
                  <a:schemeClr val="dk1"/>
                </a:solidFill>
              </a:defRPr>
            </a:lvl5pPr>
            <a:lvl6pPr lvl="5">
              <a:spcBef>
                <a:spcPts val="0"/>
              </a:spcBef>
              <a:spcAft>
                <a:spcPts val="0"/>
              </a:spcAft>
              <a:buClr>
                <a:schemeClr val="dk1"/>
              </a:buClr>
              <a:buSzPts val="1800"/>
              <a:buFont typeface="Arial"/>
              <a:buNone/>
              <a:defRPr sz="2400" b="1">
                <a:solidFill>
                  <a:schemeClr val="dk1"/>
                </a:solidFill>
              </a:defRPr>
            </a:lvl6pPr>
            <a:lvl7pPr lvl="6">
              <a:spcBef>
                <a:spcPts val="0"/>
              </a:spcBef>
              <a:spcAft>
                <a:spcPts val="0"/>
              </a:spcAft>
              <a:buClr>
                <a:schemeClr val="dk1"/>
              </a:buClr>
              <a:buSzPts val="1800"/>
              <a:buFont typeface="Arial"/>
              <a:buNone/>
              <a:defRPr sz="2400" b="1">
                <a:solidFill>
                  <a:schemeClr val="dk1"/>
                </a:solidFill>
              </a:defRPr>
            </a:lvl7pPr>
            <a:lvl8pPr lvl="7">
              <a:spcBef>
                <a:spcPts val="0"/>
              </a:spcBef>
              <a:spcAft>
                <a:spcPts val="0"/>
              </a:spcAft>
              <a:buClr>
                <a:schemeClr val="dk1"/>
              </a:buClr>
              <a:buSzPts val="1800"/>
              <a:buFont typeface="Arial"/>
              <a:buNone/>
              <a:defRPr sz="2400" b="1">
                <a:solidFill>
                  <a:schemeClr val="dk1"/>
                </a:solidFill>
              </a:defRPr>
            </a:lvl8pPr>
            <a:lvl9pPr lvl="8">
              <a:spcBef>
                <a:spcPts val="0"/>
              </a:spcBef>
              <a:spcAft>
                <a:spcPts val="0"/>
              </a:spcAft>
              <a:buClr>
                <a:schemeClr val="dk1"/>
              </a:buClr>
              <a:buSzPts val="1800"/>
              <a:buFont typeface="Arial"/>
              <a:buNone/>
              <a:defRPr sz="2400" b="1">
                <a:solidFill>
                  <a:schemeClr val="dk1"/>
                </a:solidFill>
              </a:defRPr>
            </a:lvl9pPr>
          </a:lstStyle>
          <a:p>
            <a:endParaRPr/>
          </a:p>
        </p:txBody>
      </p:sp>
    </p:spTree>
    <p:extLst>
      <p:ext uri="{BB962C8B-B14F-4D97-AF65-F5344CB8AC3E}">
        <p14:creationId xmlns:p14="http://schemas.microsoft.com/office/powerpoint/2010/main" val="2784467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Gold chapter break or bold statement gold 2">
  <p:cSld name="Gold chapter break or bold statement gold 2">
    <p:bg>
      <p:bgPr>
        <a:solidFill>
          <a:schemeClr val="accent1"/>
        </a:solidFill>
        <a:effectLst/>
      </p:bgPr>
    </p:bg>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415601" y="17109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7200"/>
              <a:buFont typeface="Arial"/>
              <a:buNone/>
              <a:defRPr sz="9600"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59" name="Google Shape;59;p16"/>
          <p:cNvSpPr txBox="1">
            <a:spLocks noGrp="1"/>
          </p:cNvSpPr>
          <p:nvPr>
            <p:ph type="subTitle" idx="1"/>
          </p:nvPr>
        </p:nvSpPr>
        <p:spPr>
          <a:xfrm>
            <a:off x="582434" y="1340433"/>
            <a:ext cx="10011599" cy="476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1" i="0" u="none" strike="noStrike" cap="none">
                <a:solidFill>
                  <a:srgbClr val="000000"/>
                </a:solidFill>
                <a:highlight>
                  <a:srgbClr val="FFFFFF"/>
                </a:highlight>
                <a:latin typeface="Arial"/>
                <a:ea typeface="Arial"/>
                <a:cs typeface="Arial"/>
                <a:sym typeface="Arial"/>
              </a:defRPr>
            </a:lvl9pPr>
          </a:lstStyle>
          <a:p>
            <a:endParaRPr/>
          </a:p>
        </p:txBody>
      </p:sp>
    </p:spTree>
    <p:extLst>
      <p:ext uri="{BB962C8B-B14F-4D97-AF65-F5344CB8AC3E}">
        <p14:creationId xmlns:p14="http://schemas.microsoft.com/office/powerpoint/2010/main" val="2203060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old chapter break or bold statement gold 1">
  <p:cSld name="Gold chapter break or bold statement gold 1">
    <p:bg>
      <p:bgPr>
        <a:solidFill>
          <a:schemeClr val="accent2"/>
        </a:solidFill>
        <a:effectLst/>
      </p:bgPr>
    </p:bg>
    <p:spTree>
      <p:nvGrpSpPr>
        <p:cNvPr id="1" name="Shape 60"/>
        <p:cNvGrpSpPr/>
        <p:nvPr/>
      </p:nvGrpSpPr>
      <p:grpSpPr>
        <a:xfrm>
          <a:off x="0" y="0"/>
          <a:ext cx="0" cy="0"/>
          <a:chOff x="0" y="0"/>
          <a:chExt cx="0" cy="0"/>
        </a:xfrm>
      </p:grpSpPr>
      <p:sp>
        <p:nvSpPr>
          <p:cNvPr id="61" name="Google Shape;61;p17"/>
          <p:cNvSpPr txBox="1">
            <a:spLocks noGrp="1"/>
          </p:cNvSpPr>
          <p:nvPr>
            <p:ph type="title"/>
          </p:nvPr>
        </p:nvSpPr>
        <p:spPr>
          <a:xfrm>
            <a:off x="415601" y="1101367"/>
            <a:ext cx="83283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6200"/>
              <a:buFont typeface="Arial"/>
              <a:buNone/>
              <a:defRPr sz="8266" b="1" i="0" u="none" strike="noStrike" cap="none">
                <a:solidFill>
                  <a:schemeClr val="lt1"/>
                </a:solidFill>
                <a:latin typeface="Arial"/>
                <a:ea typeface="Arial"/>
                <a:cs typeface="Arial"/>
                <a:sym typeface="Arial"/>
              </a:defRPr>
            </a:lvl1pPr>
            <a:lvl2pPr lvl="1" rtl="0">
              <a:spcBef>
                <a:spcPts val="0"/>
              </a:spcBef>
              <a:spcAft>
                <a:spcPts val="0"/>
              </a:spcAft>
              <a:buClr>
                <a:schemeClr val="dk1"/>
              </a:buClr>
              <a:buSzPts val="6200"/>
              <a:buFont typeface="Arial"/>
              <a:buNone/>
              <a:defRPr sz="8266" b="1">
                <a:solidFill>
                  <a:schemeClr val="dk1"/>
                </a:solidFill>
              </a:defRPr>
            </a:lvl2pPr>
            <a:lvl3pPr lvl="2" rtl="0">
              <a:spcBef>
                <a:spcPts val="0"/>
              </a:spcBef>
              <a:spcAft>
                <a:spcPts val="0"/>
              </a:spcAft>
              <a:buClr>
                <a:schemeClr val="dk1"/>
              </a:buClr>
              <a:buSzPts val="6200"/>
              <a:buFont typeface="Arial"/>
              <a:buNone/>
              <a:defRPr sz="8266" b="1">
                <a:solidFill>
                  <a:schemeClr val="dk1"/>
                </a:solidFill>
              </a:defRPr>
            </a:lvl3pPr>
            <a:lvl4pPr lvl="3" rtl="0">
              <a:spcBef>
                <a:spcPts val="0"/>
              </a:spcBef>
              <a:spcAft>
                <a:spcPts val="0"/>
              </a:spcAft>
              <a:buClr>
                <a:schemeClr val="dk1"/>
              </a:buClr>
              <a:buSzPts val="6200"/>
              <a:buFont typeface="Arial"/>
              <a:buNone/>
              <a:defRPr sz="8266" b="1">
                <a:solidFill>
                  <a:schemeClr val="dk1"/>
                </a:solidFill>
              </a:defRPr>
            </a:lvl4pPr>
            <a:lvl5pPr lvl="4" rtl="0">
              <a:spcBef>
                <a:spcPts val="0"/>
              </a:spcBef>
              <a:spcAft>
                <a:spcPts val="0"/>
              </a:spcAft>
              <a:buClr>
                <a:schemeClr val="dk1"/>
              </a:buClr>
              <a:buSzPts val="6200"/>
              <a:buFont typeface="Arial"/>
              <a:buNone/>
              <a:defRPr sz="8266" b="1">
                <a:solidFill>
                  <a:schemeClr val="dk1"/>
                </a:solidFill>
              </a:defRPr>
            </a:lvl5pPr>
            <a:lvl6pPr lvl="5" rtl="0">
              <a:spcBef>
                <a:spcPts val="0"/>
              </a:spcBef>
              <a:spcAft>
                <a:spcPts val="0"/>
              </a:spcAft>
              <a:buClr>
                <a:schemeClr val="dk1"/>
              </a:buClr>
              <a:buSzPts val="6200"/>
              <a:buFont typeface="Arial"/>
              <a:buNone/>
              <a:defRPr sz="8266" b="1">
                <a:solidFill>
                  <a:schemeClr val="dk1"/>
                </a:solidFill>
              </a:defRPr>
            </a:lvl6pPr>
            <a:lvl7pPr lvl="6" rtl="0">
              <a:spcBef>
                <a:spcPts val="0"/>
              </a:spcBef>
              <a:spcAft>
                <a:spcPts val="0"/>
              </a:spcAft>
              <a:buClr>
                <a:schemeClr val="dk1"/>
              </a:buClr>
              <a:buSzPts val="6200"/>
              <a:buFont typeface="Arial"/>
              <a:buNone/>
              <a:defRPr sz="8266" b="1">
                <a:solidFill>
                  <a:schemeClr val="dk1"/>
                </a:solidFill>
              </a:defRPr>
            </a:lvl7pPr>
            <a:lvl8pPr lvl="7" rtl="0">
              <a:spcBef>
                <a:spcPts val="0"/>
              </a:spcBef>
              <a:spcAft>
                <a:spcPts val="0"/>
              </a:spcAft>
              <a:buClr>
                <a:schemeClr val="dk1"/>
              </a:buClr>
              <a:buSzPts val="6200"/>
              <a:buFont typeface="Arial"/>
              <a:buNone/>
              <a:defRPr sz="8266" b="1">
                <a:solidFill>
                  <a:schemeClr val="dk1"/>
                </a:solidFill>
              </a:defRPr>
            </a:lvl8pPr>
            <a:lvl9pPr lvl="8" rtl="0">
              <a:spcBef>
                <a:spcPts val="0"/>
              </a:spcBef>
              <a:spcAft>
                <a:spcPts val="0"/>
              </a:spcAft>
              <a:buClr>
                <a:schemeClr val="dk1"/>
              </a:buClr>
              <a:buSzPts val="6200"/>
              <a:buFont typeface="Arial"/>
              <a:buNone/>
              <a:defRPr sz="8266" b="1">
                <a:solidFill>
                  <a:schemeClr val="dk1"/>
                </a:solidFill>
              </a:defRPr>
            </a:lvl9pPr>
          </a:lstStyle>
          <a:p>
            <a:endParaRPr/>
          </a:p>
        </p:txBody>
      </p:sp>
    </p:spTree>
    <p:extLst>
      <p:ext uri="{BB962C8B-B14F-4D97-AF65-F5344CB8AC3E}">
        <p14:creationId xmlns:p14="http://schemas.microsoft.com/office/powerpoint/2010/main" val="2210705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667"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39334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497A26-1075-F344-9B82-B962CAD68D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Rectangle 6">
            <a:extLst>
              <a:ext uri="{FF2B5EF4-FFF2-40B4-BE49-F238E27FC236}">
                <a16:creationId xmlns:a16="http://schemas.microsoft.com/office/drawing/2014/main" id="{C196CF06-A326-2840-982F-8CE6424E32BF}"/>
              </a:ext>
            </a:extLst>
          </p:cNvPr>
          <p:cNvSpPr txBox="1">
            <a:spLocks noChangeArrowheads="1"/>
          </p:cNvSpPr>
          <p:nvPr userDrawn="1"/>
        </p:nvSpPr>
        <p:spPr bwMode="auto">
          <a:xfrm>
            <a:off x="8128001" y="6172200"/>
            <a:ext cx="3957983"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buFontTx/>
              <a:buNone/>
              <a:defRPr sz="1400" kern="1200">
                <a:solidFill>
                  <a:schemeClr val="tx1"/>
                </a:solidFill>
                <a:latin typeface="Arial" charset="0"/>
                <a:ea typeface="ＭＳ Ｐゴシック" pitchFamily="48" charset="-128"/>
                <a:cs typeface="+mn-cs"/>
              </a:defRPr>
            </a:lvl1pPr>
            <a:lvl2pPr marL="4572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2pPr>
            <a:lvl3pPr marL="9144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3pPr>
            <a:lvl4pPr marL="13716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4pPr>
            <a:lvl5pPr marL="1828800" algn="l" rtl="0" fontAlgn="base">
              <a:spcBef>
                <a:spcPct val="20000"/>
              </a:spcBef>
              <a:spcAft>
                <a:spcPct val="0"/>
              </a:spcAft>
              <a:buChar char="•"/>
              <a:defRPr sz="2000" kern="1200">
                <a:solidFill>
                  <a:schemeClr val="tx1"/>
                </a:solidFill>
                <a:latin typeface="Arial" charset="0"/>
                <a:ea typeface="ＭＳ Ｐゴシック" pitchFamily="48" charset="-128"/>
                <a:cs typeface="+mn-cs"/>
              </a:defRPr>
            </a:lvl5pPr>
            <a:lvl6pPr marL="2286000" algn="l" defTabSz="914400" rtl="0" eaLnBrk="1" latinLnBrk="0" hangingPunct="1">
              <a:defRPr sz="2000" kern="1200">
                <a:solidFill>
                  <a:schemeClr val="tx1"/>
                </a:solidFill>
                <a:latin typeface="Arial" charset="0"/>
                <a:ea typeface="ＭＳ Ｐゴシック" pitchFamily="48" charset="-128"/>
                <a:cs typeface="+mn-cs"/>
              </a:defRPr>
            </a:lvl6pPr>
            <a:lvl7pPr marL="2743200" algn="l" defTabSz="914400" rtl="0" eaLnBrk="1" latinLnBrk="0" hangingPunct="1">
              <a:defRPr sz="2000" kern="1200">
                <a:solidFill>
                  <a:schemeClr val="tx1"/>
                </a:solidFill>
                <a:latin typeface="Arial" charset="0"/>
                <a:ea typeface="ＭＳ Ｐゴシック" pitchFamily="48" charset="-128"/>
                <a:cs typeface="+mn-cs"/>
              </a:defRPr>
            </a:lvl7pPr>
            <a:lvl8pPr marL="3200400" algn="l" defTabSz="914400" rtl="0" eaLnBrk="1" latinLnBrk="0" hangingPunct="1">
              <a:defRPr sz="2000" kern="1200">
                <a:solidFill>
                  <a:schemeClr val="tx1"/>
                </a:solidFill>
                <a:latin typeface="Arial" charset="0"/>
                <a:ea typeface="ＭＳ Ｐゴシック" pitchFamily="48" charset="-128"/>
                <a:cs typeface="+mn-cs"/>
              </a:defRPr>
            </a:lvl8pPr>
            <a:lvl9pPr marL="3657600" algn="l" defTabSz="914400" rtl="0" eaLnBrk="1" latinLnBrk="0" hangingPunct="1">
              <a:defRPr sz="2000" kern="1200">
                <a:solidFill>
                  <a:schemeClr val="tx1"/>
                </a:solidFill>
                <a:latin typeface="Arial" charset="0"/>
                <a:ea typeface="ＭＳ Ｐゴシック" pitchFamily="48" charset="-128"/>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April 2020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dirty="0">
                <a:ln>
                  <a:noFill/>
                </a:ln>
                <a:solidFill>
                  <a:srgbClr val="FFFFFF"/>
                </a:solidFill>
                <a:effectLst>
                  <a:outerShdw blurRad="165100" dist="76200" dir="4440000" algn="tl" rotWithShape="0">
                    <a:prstClr val="black">
                      <a:alpha val="71000"/>
                    </a:prstClr>
                  </a:outerShdw>
                </a:effectLst>
                <a:uLnTx/>
                <a:uFillTx/>
                <a:latin typeface="Arial" charset="0"/>
                <a:ea typeface="ＭＳ Ｐゴシック" pitchFamily="48" charset="-128"/>
                <a:cs typeface="+mn-cs"/>
              </a:rPr>
              <a:t>Version 2</a:t>
            </a:r>
          </a:p>
        </p:txBody>
      </p:sp>
    </p:spTree>
    <p:extLst>
      <p:ext uri="{BB962C8B-B14F-4D97-AF65-F5344CB8AC3E}">
        <p14:creationId xmlns:p14="http://schemas.microsoft.com/office/powerpoint/2010/main" val="1640781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4D25CCA-84D6-4E84-B1C7-B334DD86A6A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324523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and intro" type="title">
  <p:cSld name="Cover and intro">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415611" y="2821567"/>
            <a:ext cx="11360799" cy="2736799"/>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5200"/>
              <a:buFont typeface="Arial"/>
              <a:buNone/>
              <a:defRPr sz="6933" b="1" i="0" u="none" strike="noStrike" cap="none">
                <a:solidFill>
                  <a:schemeClr val="dk1"/>
                </a:solidFill>
                <a:latin typeface="Arial"/>
                <a:ea typeface="Arial"/>
                <a:cs typeface="Arial"/>
                <a:sym typeface="Arial"/>
              </a:defRPr>
            </a:lvl1pPr>
            <a:lvl2pPr lvl="1" algn="ctr">
              <a:spcBef>
                <a:spcPts val="0"/>
              </a:spcBef>
              <a:spcAft>
                <a:spcPts val="0"/>
              </a:spcAft>
              <a:buClr>
                <a:schemeClr val="dk1"/>
              </a:buClr>
              <a:buSzPts val="5200"/>
              <a:buFont typeface="Arial"/>
              <a:buNone/>
              <a:defRPr sz="6933" b="1">
                <a:solidFill>
                  <a:schemeClr val="dk1"/>
                </a:solidFill>
              </a:defRPr>
            </a:lvl2pPr>
            <a:lvl3pPr lvl="2" algn="ctr">
              <a:spcBef>
                <a:spcPts val="0"/>
              </a:spcBef>
              <a:spcAft>
                <a:spcPts val="0"/>
              </a:spcAft>
              <a:buClr>
                <a:schemeClr val="dk1"/>
              </a:buClr>
              <a:buSzPts val="5200"/>
              <a:buFont typeface="Arial"/>
              <a:buNone/>
              <a:defRPr sz="6933" b="1">
                <a:solidFill>
                  <a:schemeClr val="dk1"/>
                </a:solidFill>
              </a:defRPr>
            </a:lvl3pPr>
            <a:lvl4pPr lvl="3" algn="ctr">
              <a:spcBef>
                <a:spcPts val="0"/>
              </a:spcBef>
              <a:spcAft>
                <a:spcPts val="0"/>
              </a:spcAft>
              <a:buClr>
                <a:schemeClr val="dk1"/>
              </a:buClr>
              <a:buSzPts val="5200"/>
              <a:buFont typeface="Arial"/>
              <a:buNone/>
              <a:defRPr sz="6933" b="1">
                <a:solidFill>
                  <a:schemeClr val="dk1"/>
                </a:solidFill>
              </a:defRPr>
            </a:lvl4pPr>
            <a:lvl5pPr lvl="4" algn="ctr">
              <a:spcBef>
                <a:spcPts val="0"/>
              </a:spcBef>
              <a:spcAft>
                <a:spcPts val="0"/>
              </a:spcAft>
              <a:buClr>
                <a:schemeClr val="dk1"/>
              </a:buClr>
              <a:buSzPts val="5200"/>
              <a:buFont typeface="Arial"/>
              <a:buNone/>
              <a:defRPr sz="6933" b="1">
                <a:solidFill>
                  <a:schemeClr val="dk1"/>
                </a:solidFill>
              </a:defRPr>
            </a:lvl5pPr>
            <a:lvl6pPr lvl="5" algn="ctr">
              <a:spcBef>
                <a:spcPts val="0"/>
              </a:spcBef>
              <a:spcAft>
                <a:spcPts val="0"/>
              </a:spcAft>
              <a:buClr>
                <a:schemeClr val="dk1"/>
              </a:buClr>
              <a:buSzPts val="5200"/>
              <a:buFont typeface="Arial"/>
              <a:buNone/>
              <a:defRPr sz="6933" b="1">
                <a:solidFill>
                  <a:schemeClr val="dk1"/>
                </a:solidFill>
              </a:defRPr>
            </a:lvl6pPr>
            <a:lvl7pPr lvl="6" algn="ctr">
              <a:spcBef>
                <a:spcPts val="0"/>
              </a:spcBef>
              <a:spcAft>
                <a:spcPts val="0"/>
              </a:spcAft>
              <a:buClr>
                <a:schemeClr val="dk1"/>
              </a:buClr>
              <a:buSzPts val="5200"/>
              <a:buFont typeface="Arial"/>
              <a:buNone/>
              <a:defRPr sz="6933" b="1">
                <a:solidFill>
                  <a:schemeClr val="dk1"/>
                </a:solidFill>
              </a:defRPr>
            </a:lvl7pPr>
            <a:lvl8pPr lvl="7" algn="ctr">
              <a:spcBef>
                <a:spcPts val="0"/>
              </a:spcBef>
              <a:spcAft>
                <a:spcPts val="0"/>
              </a:spcAft>
              <a:buClr>
                <a:schemeClr val="dk1"/>
              </a:buClr>
              <a:buSzPts val="5200"/>
              <a:buFont typeface="Arial"/>
              <a:buNone/>
              <a:defRPr sz="6933" b="1">
                <a:solidFill>
                  <a:schemeClr val="dk1"/>
                </a:solidFill>
              </a:defRPr>
            </a:lvl8pPr>
            <a:lvl9pPr lvl="8" algn="ctr">
              <a:spcBef>
                <a:spcPts val="0"/>
              </a:spcBef>
              <a:spcAft>
                <a:spcPts val="0"/>
              </a:spcAft>
              <a:buClr>
                <a:schemeClr val="dk1"/>
              </a:buClr>
              <a:buSzPts val="5200"/>
              <a:buFont typeface="Arial"/>
              <a:buNone/>
              <a:defRPr sz="6933" b="1">
                <a:solidFill>
                  <a:schemeClr val="dk1"/>
                </a:solidFill>
              </a:defRPr>
            </a:lvl9pPr>
          </a:lstStyle>
          <a:p>
            <a:endParaRPr/>
          </a:p>
        </p:txBody>
      </p:sp>
      <p:sp>
        <p:nvSpPr>
          <p:cNvPr id="14" name="Google Shape;14;p3"/>
          <p:cNvSpPr txBox="1">
            <a:spLocks noGrp="1"/>
          </p:cNvSpPr>
          <p:nvPr>
            <p:ph type="subTitle" idx="1"/>
          </p:nvPr>
        </p:nvSpPr>
        <p:spPr>
          <a:xfrm>
            <a:off x="415600" y="5607633"/>
            <a:ext cx="10868800" cy="1056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800"/>
              <a:buFont typeface="Arial"/>
              <a:buNone/>
              <a:defRPr sz="3733" b="1"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3733" b="0" i="0" u="none" strike="noStrike" cap="none">
                <a:solidFill>
                  <a:srgbClr val="000000"/>
                </a:solidFill>
                <a:latin typeface="Arial"/>
                <a:ea typeface="Arial"/>
                <a:cs typeface="Arial"/>
                <a:sym typeface="Arial"/>
              </a:defRPr>
            </a:lvl9pPr>
          </a:lstStyle>
          <a:p>
            <a:endParaRPr/>
          </a:p>
        </p:txBody>
      </p:sp>
      <p:pic>
        <p:nvPicPr>
          <p:cNvPr id="15" name="Google Shape;15;p3"/>
          <p:cNvPicPr preferRelativeResize="0"/>
          <p:nvPr/>
        </p:nvPicPr>
        <p:blipFill rotWithShape="1">
          <a:blip r:embed="rId2">
            <a:alphaModFix/>
          </a:blip>
          <a:srcRect/>
          <a:stretch/>
        </p:blipFill>
        <p:spPr>
          <a:xfrm>
            <a:off x="735399" y="249395"/>
            <a:ext cx="4309339" cy="1422799"/>
          </a:xfrm>
          <a:prstGeom prst="rect">
            <a:avLst/>
          </a:prstGeom>
          <a:noFill/>
          <a:ln>
            <a:noFill/>
          </a:ln>
        </p:spPr>
      </p:pic>
    </p:spTree>
    <p:extLst>
      <p:ext uri="{BB962C8B-B14F-4D97-AF65-F5344CB8AC3E}">
        <p14:creationId xmlns:p14="http://schemas.microsoft.com/office/powerpoint/2010/main" val="1243883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0E834B45-6E73-43A0-B9C8-FCE158605DC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47889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644431DD-724F-4159-B395-C12D4FF15CA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1264329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pPr fontAlgn="base">
              <a:spcAft>
                <a:spcPct val="0"/>
              </a:spcAft>
              <a:defRPr/>
            </a:pPr>
            <a:fld id="{00F4CE78-FFAF-4B12-B2A8-29344E2F64A5}"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256141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pPr fontAlgn="base">
              <a:spcAft>
                <a:spcPct val="0"/>
              </a:spcAft>
              <a:defRPr/>
            </a:pPr>
            <a:fld id="{561E7C8E-40D5-40F1-9F49-5C10A79CFCD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7382936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fontAlgn="base">
              <a:spcAft>
                <a:spcPct val="0"/>
              </a:spcAft>
              <a:defRPr/>
            </a:pPr>
            <a:fld id="{0D0F6153-F15D-43CE-97F3-6776FA6F919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101663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295B4658-CAFF-4055-B519-66BDC20AD36E}"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1885412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B3E30569-30CD-475E-B3D0-1CF3FC98D91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7424893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8056E09-53A6-493C-ADD2-D3F4CA2E03F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008807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914400"/>
            <a:ext cx="259080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914400"/>
            <a:ext cx="756920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79EC9040-1764-4B31-81F6-2062BBE46E4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259853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A4B54B5-218E-4E48-90D5-2265F49D628A}"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97878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old chapter break or bold statement gold">
  <p:cSld name="Gold chapter break or bold statement gold">
    <p:bg>
      <p:bgPr>
        <a:solidFill>
          <a:schemeClr val="accent1"/>
        </a:solid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1" y="1101367"/>
            <a:ext cx="83283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6200"/>
              <a:buFont typeface="Arial"/>
              <a:buNone/>
              <a:defRPr sz="8266"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6200"/>
              <a:buFont typeface="Arial"/>
              <a:buNone/>
              <a:defRPr sz="8266" b="1">
                <a:solidFill>
                  <a:schemeClr val="dk1"/>
                </a:solidFill>
              </a:defRPr>
            </a:lvl2pPr>
            <a:lvl3pPr lvl="2" rtl="0">
              <a:spcBef>
                <a:spcPts val="0"/>
              </a:spcBef>
              <a:spcAft>
                <a:spcPts val="0"/>
              </a:spcAft>
              <a:buClr>
                <a:schemeClr val="dk1"/>
              </a:buClr>
              <a:buSzPts val="6200"/>
              <a:buFont typeface="Arial"/>
              <a:buNone/>
              <a:defRPr sz="8266" b="1">
                <a:solidFill>
                  <a:schemeClr val="dk1"/>
                </a:solidFill>
              </a:defRPr>
            </a:lvl3pPr>
            <a:lvl4pPr lvl="3" rtl="0">
              <a:spcBef>
                <a:spcPts val="0"/>
              </a:spcBef>
              <a:spcAft>
                <a:spcPts val="0"/>
              </a:spcAft>
              <a:buClr>
                <a:schemeClr val="dk1"/>
              </a:buClr>
              <a:buSzPts val="6200"/>
              <a:buFont typeface="Arial"/>
              <a:buNone/>
              <a:defRPr sz="8266" b="1">
                <a:solidFill>
                  <a:schemeClr val="dk1"/>
                </a:solidFill>
              </a:defRPr>
            </a:lvl4pPr>
            <a:lvl5pPr lvl="4" rtl="0">
              <a:spcBef>
                <a:spcPts val="0"/>
              </a:spcBef>
              <a:spcAft>
                <a:spcPts val="0"/>
              </a:spcAft>
              <a:buClr>
                <a:schemeClr val="dk1"/>
              </a:buClr>
              <a:buSzPts val="6200"/>
              <a:buFont typeface="Arial"/>
              <a:buNone/>
              <a:defRPr sz="8266" b="1">
                <a:solidFill>
                  <a:schemeClr val="dk1"/>
                </a:solidFill>
              </a:defRPr>
            </a:lvl5pPr>
            <a:lvl6pPr lvl="5" rtl="0">
              <a:spcBef>
                <a:spcPts val="0"/>
              </a:spcBef>
              <a:spcAft>
                <a:spcPts val="0"/>
              </a:spcAft>
              <a:buClr>
                <a:schemeClr val="dk1"/>
              </a:buClr>
              <a:buSzPts val="6200"/>
              <a:buFont typeface="Arial"/>
              <a:buNone/>
              <a:defRPr sz="8266" b="1">
                <a:solidFill>
                  <a:schemeClr val="dk1"/>
                </a:solidFill>
              </a:defRPr>
            </a:lvl6pPr>
            <a:lvl7pPr lvl="6" rtl="0">
              <a:spcBef>
                <a:spcPts val="0"/>
              </a:spcBef>
              <a:spcAft>
                <a:spcPts val="0"/>
              </a:spcAft>
              <a:buClr>
                <a:schemeClr val="dk1"/>
              </a:buClr>
              <a:buSzPts val="6200"/>
              <a:buFont typeface="Arial"/>
              <a:buNone/>
              <a:defRPr sz="8266" b="1">
                <a:solidFill>
                  <a:schemeClr val="dk1"/>
                </a:solidFill>
              </a:defRPr>
            </a:lvl7pPr>
            <a:lvl8pPr lvl="7" rtl="0">
              <a:spcBef>
                <a:spcPts val="0"/>
              </a:spcBef>
              <a:spcAft>
                <a:spcPts val="0"/>
              </a:spcAft>
              <a:buClr>
                <a:schemeClr val="dk1"/>
              </a:buClr>
              <a:buSzPts val="6200"/>
              <a:buFont typeface="Arial"/>
              <a:buNone/>
              <a:defRPr sz="8266" b="1">
                <a:solidFill>
                  <a:schemeClr val="dk1"/>
                </a:solidFill>
              </a:defRPr>
            </a:lvl8pPr>
            <a:lvl9pPr lvl="8" rtl="0">
              <a:spcBef>
                <a:spcPts val="0"/>
              </a:spcBef>
              <a:spcAft>
                <a:spcPts val="0"/>
              </a:spcAft>
              <a:buClr>
                <a:schemeClr val="dk1"/>
              </a:buClr>
              <a:buSzPts val="6200"/>
              <a:buFont typeface="Arial"/>
              <a:buNone/>
              <a:defRPr sz="8266" b="1">
                <a:solidFill>
                  <a:schemeClr val="dk1"/>
                </a:solidFill>
              </a:defRPr>
            </a:lvl9pPr>
          </a:lstStyle>
          <a:p>
            <a:endParaRPr/>
          </a:p>
        </p:txBody>
      </p:sp>
    </p:spTree>
    <p:extLst>
      <p:ext uri="{BB962C8B-B14F-4D97-AF65-F5344CB8AC3E}">
        <p14:creationId xmlns:p14="http://schemas.microsoft.com/office/powerpoint/2010/main" val="42800795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9B81507-2B4B-498D-97C1-B2B33570B91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647705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E1ABAB12-FFA2-4607-916E-C6DA0EB58D54}"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12958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F5F9083C-0FBA-41D5-A782-2845CE912A5C}"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593185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2D0D570A-84C1-4550-8393-7CC6CC4B7B5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6475540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2566723-83A5-491D-86E0-CF036BAFC85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6419851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2286000"/>
            <a:ext cx="10363200" cy="3810000"/>
          </a:xfrm>
        </p:spPr>
        <p:txBody>
          <a:bodyPr/>
          <a:lstStyle/>
          <a:p>
            <a:endParaRPr lang="en-US" dirty="0"/>
          </a:p>
        </p:txBody>
      </p:sp>
      <p:sp>
        <p:nvSpPr>
          <p:cNvPr id="4" name="Slide Number Placeholder 3"/>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112CCF81-34F2-4368-8402-80A969C4C231}"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9280044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552312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20568" y="465327"/>
            <a:ext cx="11150865" cy="55399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1"/>
            <a:ext cx="8534400" cy="30777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26591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14081" y="1967652"/>
            <a:ext cx="10963835" cy="738664"/>
          </a:xfrm>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type="body" idx="1"/>
          </p:nvPr>
        </p:nvSpPr>
        <p:spPr>
          <a:xfrm>
            <a:off x="452121" y="1834896"/>
            <a:ext cx="11287759" cy="410433"/>
          </a:xfrm>
        </p:spPr>
        <p:txBody>
          <a:bodyPr lIns="0" tIns="0" rIns="0" bIns="0"/>
          <a:lstStyle>
            <a:lvl1pPr>
              <a:defRPr sz="2667"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490216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14081" y="1967652"/>
            <a:ext cx="10963835" cy="738664"/>
          </a:xfrm>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9666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hapter break agenda">
  <p:cSld name="Chapter break agenda">
    <p:bg>
      <p:bgPr>
        <a:solidFill>
          <a:srgbClr val="000000"/>
        </a:solidFill>
        <a:effectLst/>
      </p:bgPr>
    </p:bg>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618801" y="2726967"/>
            <a:ext cx="3716799" cy="763599"/>
          </a:xfrm>
          <a:prstGeom prst="rect">
            <a:avLst/>
          </a:prstGeom>
          <a:noFill/>
          <a:ln>
            <a:noFill/>
          </a:ln>
        </p:spPr>
        <p:txBody>
          <a:bodyPr spcFirstLastPara="1" wrap="square" lIns="91425" tIns="91425" rIns="91425" bIns="91425" anchor="ctr" anchorCtr="0">
            <a:noAutofit/>
          </a:bodyPr>
          <a:lstStyle>
            <a:lvl1pPr marR="0" lvl="0" algn="r" rtl="0">
              <a:lnSpc>
                <a:spcPct val="100000"/>
              </a:lnSpc>
              <a:spcBef>
                <a:spcPts val="0"/>
              </a:spcBef>
              <a:spcAft>
                <a:spcPts val="0"/>
              </a:spcAft>
              <a:buClr>
                <a:srgbClr val="FFFFFF"/>
              </a:buClr>
              <a:buSzPts val="4800"/>
              <a:buFont typeface="Arial"/>
              <a:buNone/>
              <a:defRPr sz="6400" b="1" i="0" u="none" strike="noStrike" cap="none">
                <a:solidFill>
                  <a:srgbClr val="FFFFFF"/>
                </a:solidFill>
                <a:latin typeface="Arial"/>
                <a:ea typeface="Arial"/>
                <a:cs typeface="Arial"/>
                <a:sym typeface="Arial"/>
              </a:defRPr>
            </a:lvl1pPr>
            <a:lvl2pPr lvl="1" algn="r" rtl="0">
              <a:spcBef>
                <a:spcPts val="0"/>
              </a:spcBef>
              <a:spcAft>
                <a:spcPts val="0"/>
              </a:spcAft>
              <a:buClr>
                <a:srgbClr val="FFFFFF"/>
              </a:buClr>
              <a:buSzPts val="4800"/>
              <a:buFont typeface="Arial"/>
              <a:buNone/>
              <a:defRPr sz="6400" b="1">
                <a:solidFill>
                  <a:srgbClr val="FFFFFF"/>
                </a:solidFill>
              </a:defRPr>
            </a:lvl2pPr>
            <a:lvl3pPr lvl="2" algn="r" rtl="0">
              <a:spcBef>
                <a:spcPts val="0"/>
              </a:spcBef>
              <a:spcAft>
                <a:spcPts val="0"/>
              </a:spcAft>
              <a:buClr>
                <a:srgbClr val="FFFFFF"/>
              </a:buClr>
              <a:buSzPts val="4800"/>
              <a:buFont typeface="Arial"/>
              <a:buNone/>
              <a:defRPr sz="6400" b="1">
                <a:solidFill>
                  <a:srgbClr val="FFFFFF"/>
                </a:solidFill>
              </a:defRPr>
            </a:lvl3pPr>
            <a:lvl4pPr lvl="3" algn="r" rtl="0">
              <a:spcBef>
                <a:spcPts val="0"/>
              </a:spcBef>
              <a:spcAft>
                <a:spcPts val="0"/>
              </a:spcAft>
              <a:buClr>
                <a:srgbClr val="FFFFFF"/>
              </a:buClr>
              <a:buSzPts val="4800"/>
              <a:buFont typeface="Arial"/>
              <a:buNone/>
              <a:defRPr sz="6400" b="1">
                <a:solidFill>
                  <a:srgbClr val="FFFFFF"/>
                </a:solidFill>
              </a:defRPr>
            </a:lvl4pPr>
            <a:lvl5pPr lvl="4" algn="r" rtl="0">
              <a:spcBef>
                <a:spcPts val="0"/>
              </a:spcBef>
              <a:spcAft>
                <a:spcPts val="0"/>
              </a:spcAft>
              <a:buClr>
                <a:srgbClr val="FFFFFF"/>
              </a:buClr>
              <a:buSzPts val="4800"/>
              <a:buFont typeface="Arial"/>
              <a:buNone/>
              <a:defRPr sz="6400" b="1">
                <a:solidFill>
                  <a:srgbClr val="FFFFFF"/>
                </a:solidFill>
              </a:defRPr>
            </a:lvl5pPr>
            <a:lvl6pPr lvl="5" algn="r" rtl="0">
              <a:spcBef>
                <a:spcPts val="0"/>
              </a:spcBef>
              <a:spcAft>
                <a:spcPts val="0"/>
              </a:spcAft>
              <a:buClr>
                <a:srgbClr val="FFFFFF"/>
              </a:buClr>
              <a:buSzPts val="4800"/>
              <a:buFont typeface="Arial"/>
              <a:buNone/>
              <a:defRPr sz="6400" b="1">
                <a:solidFill>
                  <a:srgbClr val="FFFFFF"/>
                </a:solidFill>
              </a:defRPr>
            </a:lvl6pPr>
            <a:lvl7pPr lvl="6" algn="r" rtl="0">
              <a:spcBef>
                <a:spcPts val="0"/>
              </a:spcBef>
              <a:spcAft>
                <a:spcPts val="0"/>
              </a:spcAft>
              <a:buClr>
                <a:srgbClr val="FFFFFF"/>
              </a:buClr>
              <a:buSzPts val="4800"/>
              <a:buFont typeface="Arial"/>
              <a:buNone/>
              <a:defRPr sz="6400" b="1">
                <a:solidFill>
                  <a:srgbClr val="FFFFFF"/>
                </a:solidFill>
              </a:defRPr>
            </a:lvl7pPr>
            <a:lvl8pPr lvl="7" algn="r" rtl="0">
              <a:spcBef>
                <a:spcPts val="0"/>
              </a:spcBef>
              <a:spcAft>
                <a:spcPts val="0"/>
              </a:spcAft>
              <a:buClr>
                <a:srgbClr val="FFFFFF"/>
              </a:buClr>
              <a:buSzPts val="4800"/>
              <a:buFont typeface="Arial"/>
              <a:buNone/>
              <a:defRPr sz="6400" b="1">
                <a:solidFill>
                  <a:srgbClr val="FFFFFF"/>
                </a:solidFill>
              </a:defRPr>
            </a:lvl8pPr>
            <a:lvl9pPr lvl="8" algn="r" rtl="0">
              <a:spcBef>
                <a:spcPts val="0"/>
              </a:spcBef>
              <a:spcAft>
                <a:spcPts val="0"/>
              </a:spcAft>
              <a:buClr>
                <a:srgbClr val="FFFFFF"/>
              </a:buClr>
              <a:buSzPts val="4800"/>
              <a:buFont typeface="Arial"/>
              <a:buNone/>
              <a:defRPr sz="6400" b="1">
                <a:solidFill>
                  <a:srgbClr val="FFFFFF"/>
                </a:solidFill>
              </a:defRPr>
            </a:lvl9pPr>
          </a:lstStyle>
          <a:p>
            <a:endParaRPr/>
          </a:p>
        </p:txBody>
      </p:sp>
      <p:sp>
        <p:nvSpPr>
          <p:cNvPr id="20" name="Google Shape;20;p5"/>
          <p:cNvSpPr txBox="1"/>
          <p:nvPr/>
        </p:nvSpPr>
        <p:spPr>
          <a:xfrm>
            <a:off x="4886652" y="495463"/>
            <a:ext cx="1409600" cy="4708799"/>
          </a:xfrm>
          <a:prstGeom prst="rect">
            <a:avLst/>
          </a:prstGeom>
          <a:noFill/>
          <a:ln>
            <a:noFill/>
          </a:ln>
        </p:spPr>
        <p:txBody>
          <a:bodyPr spcFirstLastPara="1" wrap="square" lIns="91433" tIns="45700" rIns="91433" bIns="45700" anchor="t" anchorCtr="0">
            <a:noAutofit/>
          </a:bodyPr>
          <a:lstStyle/>
          <a:p>
            <a:pPr marL="0" marR="0" lvl="0" indent="0" algn="l" rtl="0">
              <a:lnSpc>
                <a:spcPct val="100000"/>
              </a:lnSpc>
              <a:spcBef>
                <a:spcPts val="0"/>
              </a:spcBef>
              <a:spcAft>
                <a:spcPts val="0"/>
              </a:spcAft>
              <a:buClr>
                <a:schemeClr val="accent1"/>
              </a:buClr>
              <a:buSzPts val="5625"/>
              <a:buFont typeface="Arial"/>
              <a:buNone/>
            </a:pPr>
            <a:r>
              <a:rPr lang="en" sz="29999" b="0" i="0" u="none" strike="noStrike" cap="none">
                <a:solidFill>
                  <a:schemeClr val="accent1"/>
                </a:solidFill>
                <a:latin typeface="Arial"/>
                <a:ea typeface="Arial"/>
                <a:cs typeface="Arial"/>
                <a:sym typeface="Arial"/>
              </a:rPr>
              <a:t>{</a:t>
            </a:r>
            <a:endParaRPr sz="2400"/>
          </a:p>
        </p:txBody>
      </p:sp>
      <p:sp>
        <p:nvSpPr>
          <p:cNvPr id="21" name="Google Shape;21;p5"/>
          <p:cNvSpPr txBox="1">
            <a:spLocks noGrp="1"/>
          </p:cNvSpPr>
          <p:nvPr>
            <p:ph type="subTitle" idx="1"/>
          </p:nvPr>
        </p:nvSpPr>
        <p:spPr>
          <a:xfrm>
            <a:off x="6567901" y="1386533"/>
            <a:ext cx="4785999" cy="3674400"/>
          </a:xfrm>
          <a:prstGeom prst="rect">
            <a:avLst/>
          </a:prstGeom>
          <a:noFill/>
          <a:ln>
            <a:noFill/>
          </a:ln>
        </p:spPr>
        <p:txBody>
          <a:bodyPr spcFirstLastPara="1" wrap="square" lIns="91425" tIns="91425" rIns="91425" bIns="91425" anchor="ctr" anchorCtr="0">
            <a:noAutofit/>
          </a:bodyPr>
          <a:lstStyle>
            <a:lvl1pPr marR="0" lvl="0" algn="l" rtl="0">
              <a:lnSpc>
                <a:spcPct val="115000"/>
              </a:lnSpc>
              <a:spcBef>
                <a:spcPts val="0"/>
              </a:spcBef>
              <a:spcAft>
                <a:spcPts val="0"/>
              </a:spcAft>
              <a:buClr>
                <a:srgbClr val="000000"/>
              </a:buClr>
              <a:buSzPts val="1800"/>
              <a:buFont typeface="Arial"/>
              <a:buNone/>
              <a:defRPr sz="2400" b="1" i="0" u="none" strike="noStrike" cap="none">
                <a:solidFill>
                  <a:srgbClr val="FFFFFF"/>
                </a:solidFill>
                <a:latin typeface="Arial"/>
                <a:ea typeface="Arial"/>
                <a:cs typeface="Arial"/>
                <a:sym typeface="Arial"/>
              </a:defRPr>
            </a:lvl1pPr>
            <a:lvl2pPr marR="0" lvl="1"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2pPr>
            <a:lvl3pPr marR="0" lvl="2"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3pPr>
            <a:lvl4pPr marR="0" lvl="3"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4pPr>
            <a:lvl5pPr marR="0" lvl="4"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5pPr>
            <a:lvl6pPr marR="0" lvl="5"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6pPr>
            <a:lvl7pPr marR="0" lvl="6"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7pPr>
            <a:lvl8pPr marR="0" lvl="7" algn="l" rtl="0">
              <a:lnSpc>
                <a:spcPct val="115000"/>
              </a:lnSpc>
              <a:spcBef>
                <a:spcPts val="2133"/>
              </a:spcBef>
              <a:spcAft>
                <a:spcPts val="0"/>
              </a:spcAft>
              <a:buClr>
                <a:srgbClr val="000000"/>
              </a:buClr>
              <a:buSzPts val="1400"/>
              <a:buFont typeface="Arial"/>
              <a:buNone/>
              <a:defRPr sz="1867" b="1" i="0" u="none" strike="noStrike" cap="none">
                <a:solidFill>
                  <a:srgbClr val="FFFFFF"/>
                </a:solidFill>
                <a:latin typeface="Arial"/>
                <a:ea typeface="Arial"/>
                <a:cs typeface="Arial"/>
                <a:sym typeface="Arial"/>
              </a:defRPr>
            </a:lvl8pPr>
            <a:lvl9pPr marR="0" lvl="8" algn="l" rtl="0">
              <a:lnSpc>
                <a:spcPct val="115000"/>
              </a:lnSpc>
              <a:spcBef>
                <a:spcPts val="2133"/>
              </a:spcBef>
              <a:spcAft>
                <a:spcPts val="2133"/>
              </a:spcAft>
              <a:buClr>
                <a:srgbClr val="000000"/>
              </a:buClr>
              <a:buSzPts val="1400"/>
              <a:buFont typeface="Arial"/>
              <a:buNone/>
              <a:defRPr sz="1867" b="1" i="0" u="none" strike="noStrike" cap="none">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15577708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752601"/>
            <a:ext cx="12192000" cy="2058247"/>
          </a:xfrm>
          <a:custGeom>
            <a:avLst/>
            <a:gdLst/>
            <a:ahLst/>
            <a:cxnLst/>
            <a:rect l="l" t="t" r="r" b="b"/>
            <a:pathLst>
              <a:path w="9144000" h="1543685">
                <a:moveTo>
                  <a:pt x="0" y="0"/>
                </a:moveTo>
                <a:lnTo>
                  <a:pt x="9144000" y="0"/>
                </a:lnTo>
                <a:lnTo>
                  <a:pt x="9144000" y="1543199"/>
                </a:lnTo>
                <a:lnTo>
                  <a:pt x="0" y="1543199"/>
                </a:lnTo>
                <a:lnTo>
                  <a:pt x="0" y="0"/>
                </a:lnTo>
                <a:close/>
              </a:path>
            </a:pathLst>
          </a:custGeom>
          <a:solidFill>
            <a:srgbClr val="FFC627"/>
          </a:solidFill>
        </p:spPr>
        <p:txBody>
          <a:bodyPr wrap="square" lIns="0" tIns="0" rIns="0" bIns="0" rtlCol="0"/>
          <a:lstStyle/>
          <a:p>
            <a:endParaRPr sz="2400"/>
          </a:p>
        </p:txBody>
      </p:sp>
      <p:sp>
        <p:nvSpPr>
          <p:cNvPr id="2" name="Holder 2"/>
          <p:cNvSpPr>
            <a:spLocks noGrp="1"/>
          </p:cNvSpPr>
          <p:nvPr>
            <p:ph type="title"/>
          </p:nvPr>
        </p:nvSpPr>
        <p:spPr>
          <a:xfrm>
            <a:off x="614081" y="1967652"/>
            <a:ext cx="10963835" cy="738664"/>
          </a:xfrm>
        </p:spPr>
        <p:txBody>
          <a:bodyPr lIns="0" tIns="0" rIns="0" bIns="0"/>
          <a:lstStyle>
            <a:lvl1pPr>
              <a:defRPr sz="4800" b="1"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664888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custGeom>
            <a:avLst/>
            <a:gdLst/>
            <a:ahLst/>
            <a:cxnLst/>
            <a:rect l="l" t="t" r="r" b="b"/>
            <a:pathLst>
              <a:path w="9144000" h="5143500">
                <a:moveTo>
                  <a:pt x="0" y="0"/>
                </a:moveTo>
                <a:lnTo>
                  <a:pt x="9144000" y="0"/>
                </a:lnTo>
                <a:lnTo>
                  <a:pt x="9144000" y="5143499"/>
                </a:lnTo>
                <a:lnTo>
                  <a:pt x="0" y="5143499"/>
                </a:lnTo>
                <a:lnTo>
                  <a:pt x="0" y="0"/>
                </a:lnTo>
                <a:close/>
              </a:path>
            </a:pathLst>
          </a:custGeom>
          <a:solidFill>
            <a:srgbClr val="FFC627"/>
          </a:solidFill>
        </p:spPr>
        <p:txBody>
          <a:bodyPr wrap="square" lIns="0" tIns="0" rIns="0" bIns="0" rtlCol="0"/>
          <a:lstStyle/>
          <a:p>
            <a:endParaRPr sz="24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228490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497A26-1075-F344-9B82-B962CAD68D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313"/>
            <a:ext cx="12192000" cy="6858000"/>
          </a:xfrm>
          <a:prstGeom prst="rect">
            <a:avLst/>
          </a:prstGeom>
        </p:spPr>
      </p:pic>
    </p:spTree>
    <p:extLst>
      <p:ext uri="{BB962C8B-B14F-4D97-AF65-F5344CB8AC3E}">
        <p14:creationId xmlns:p14="http://schemas.microsoft.com/office/powerpoint/2010/main" val="32116550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295400"/>
            <a:ext cx="11582400" cy="914400"/>
          </a:xfrm>
        </p:spPr>
        <p:txBody>
          <a:bodyPr/>
          <a:lstStyle>
            <a:lvl1pPr>
              <a:lnSpc>
                <a:spcPts val="3300"/>
              </a:lnSpc>
              <a:defRPr/>
            </a:lvl1pPr>
          </a:lstStyle>
          <a:p>
            <a:r>
              <a:rPr lang="en-US" dirty="0"/>
              <a:t>Click to edit Master title style</a:t>
            </a:r>
          </a:p>
        </p:txBody>
      </p:sp>
      <p:sp>
        <p:nvSpPr>
          <p:cNvPr id="3" name="Content Placeholder 2"/>
          <p:cNvSpPr>
            <a:spLocks noGrp="1"/>
          </p:cNvSpPr>
          <p:nvPr>
            <p:ph idx="1"/>
          </p:nvPr>
        </p:nvSpPr>
        <p:spPr>
          <a:xfrm>
            <a:off x="304800" y="2209800"/>
            <a:ext cx="11582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4D25CCA-84D6-4E84-B1C7-B334DD86A6A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29507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0E834B45-6E73-43A0-B9C8-FCE158605DC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7299306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295400"/>
            <a:ext cx="11582400" cy="914400"/>
          </a:xfrm>
        </p:spPr>
        <p:txBody>
          <a:bodyPr/>
          <a:lstStyle>
            <a:lvl1pPr>
              <a:lnSpc>
                <a:spcPts val="3300"/>
              </a:lnSpc>
              <a:defRPr/>
            </a:lvl1pPr>
          </a:lstStyle>
          <a:p>
            <a:r>
              <a:rPr lang="en-US" dirty="0"/>
              <a:t>Click to edit Master title style</a:t>
            </a:r>
          </a:p>
        </p:txBody>
      </p:sp>
      <p:sp>
        <p:nvSpPr>
          <p:cNvPr id="3" name="Content Placeholder 2"/>
          <p:cNvSpPr>
            <a:spLocks noGrp="1"/>
          </p:cNvSpPr>
          <p:nvPr>
            <p:ph sz="half" idx="1"/>
          </p:nvPr>
        </p:nvSpPr>
        <p:spPr>
          <a:xfrm>
            <a:off x="294289" y="2286000"/>
            <a:ext cx="5496911"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2286000"/>
            <a:ext cx="5801713"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644431DD-724F-4159-B395-C12D4FF15CA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0960488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1235075"/>
            <a:ext cx="10972800" cy="990600"/>
          </a:xfrm>
        </p:spPr>
        <p:txBody>
          <a:bodyPr/>
          <a:lstStyle>
            <a:lvl1pPr>
              <a:lnSpc>
                <a:spcPts val="3300"/>
              </a:lnSpc>
              <a:defRPr/>
            </a:lvl1pPr>
          </a:lstStyle>
          <a:p>
            <a:r>
              <a:rPr lang="en-US" dirty="0"/>
              <a:t>Click to edit Master title style</a:t>
            </a:r>
          </a:p>
        </p:txBody>
      </p:sp>
      <p:sp>
        <p:nvSpPr>
          <p:cNvPr id="3" name="Text Placeholder 2"/>
          <p:cNvSpPr>
            <a:spLocks noGrp="1"/>
          </p:cNvSpPr>
          <p:nvPr>
            <p:ph type="body" idx="1"/>
          </p:nvPr>
        </p:nvSpPr>
        <p:spPr>
          <a:xfrm>
            <a:off x="609600" y="234315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982912"/>
            <a:ext cx="5386917" cy="3722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234315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982912"/>
            <a:ext cx="5389033" cy="3722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pPr fontAlgn="base">
              <a:spcAft>
                <a:spcPct val="0"/>
              </a:spcAft>
              <a:defRPr/>
            </a:pPr>
            <a:fld id="{00F4CE78-FFAF-4B12-B2A8-29344E2F64A5}"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8711512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ts val="3300"/>
              </a:lnSpc>
              <a:defRPr/>
            </a:lvl1pPr>
          </a:lstStyle>
          <a:p>
            <a:r>
              <a:rPr lang="en-US" dirty="0"/>
              <a:t>Click to edit Master title style</a:t>
            </a:r>
          </a:p>
        </p:txBody>
      </p:sp>
      <p:sp>
        <p:nvSpPr>
          <p:cNvPr id="3" name="Slide Number Placeholder 2"/>
          <p:cNvSpPr>
            <a:spLocks noGrp="1"/>
          </p:cNvSpPr>
          <p:nvPr>
            <p:ph type="sldNum" sz="quarter" idx="10"/>
          </p:nvPr>
        </p:nvSpPr>
        <p:spPr/>
        <p:txBody>
          <a:bodyPr/>
          <a:lstStyle>
            <a:lvl1pPr>
              <a:defRPr/>
            </a:lvl1pPr>
          </a:lstStyle>
          <a:p>
            <a:pPr fontAlgn="base">
              <a:spcAft>
                <a:spcPct val="0"/>
              </a:spcAft>
              <a:defRPr/>
            </a:pPr>
            <a:fld id="{561E7C8E-40D5-40F1-9F49-5C10A79CFCD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4048574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fontAlgn="base">
              <a:spcAft>
                <a:spcPct val="0"/>
              </a:spcAft>
              <a:defRPr/>
            </a:pPr>
            <a:fld id="{0D0F6153-F15D-43CE-97F3-6776FA6F919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540075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295B4658-CAFF-4055-B519-66BDC20AD36E}"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079032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hapter break bar">
  <p:cSld name="Chapter break bar">
    <p:spTree>
      <p:nvGrpSpPr>
        <p:cNvPr id="1" name="Shape 22"/>
        <p:cNvGrpSpPr/>
        <p:nvPr/>
      </p:nvGrpSpPr>
      <p:grpSpPr>
        <a:xfrm>
          <a:off x="0" y="0"/>
          <a:ext cx="0" cy="0"/>
          <a:chOff x="0" y="0"/>
          <a:chExt cx="0" cy="0"/>
        </a:xfrm>
      </p:grpSpPr>
      <p:sp>
        <p:nvSpPr>
          <p:cNvPr id="23" name="Google Shape;23;p6"/>
          <p:cNvSpPr/>
          <p:nvPr/>
        </p:nvSpPr>
        <p:spPr>
          <a:xfrm>
            <a:off x="0" y="1752600"/>
            <a:ext cx="12192000" cy="2057600"/>
          </a:xfrm>
          <a:prstGeom prst="rect">
            <a:avLst/>
          </a:prstGeom>
          <a:solidFill>
            <a:schemeClr val="accent1"/>
          </a:solidFill>
          <a:ln>
            <a:noFill/>
          </a:ln>
        </p:spPr>
        <p:txBody>
          <a:bodyPr spcFirstLastPara="1" wrap="square" lIns="162533" tIns="81233" rIns="162533" bIns="81233" anchor="ctr" anchorCtr="0">
            <a:noAutofit/>
          </a:bodyPr>
          <a:lstStyle/>
          <a:p>
            <a:pPr marL="0" marR="0" lvl="0" indent="0" algn="ctr" rtl="0">
              <a:lnSpc>
                <a:spcPct val="100000"/>
              </a:lnSpc>
              <a:spcBef>
                <a:spcPts val="0"/>
              </a:spcBef>
              <a:spcAft>
                <a:spcPts val="0"/>
              </a:spcAft>
              <a:buClr>
                <a:srgbClr val="000000"/>
              </a:buClr>
              <a:buSzPts val="3700"/>
              <a:buFont typeface="Arial"/>
              <a:buNone/>
            </a:pPr>
            <a:endParaRPr sz="4933" b="1" i="0" u="none" strike="noStrike" cap="none">
              <a:solidFill>
                <a:schemeClr val="lt1"/>
              </a:solidFill>
              <a:latin typeface="Arial"/>
              <a:ea typeface="Arial"/>
              <a:cs typeface="Arial"/>
              <a:sym typeface="Arial"/>
            </a:endParaRPr>
          </a:p>
        </p:txBody>
      </p:sp>
      <p:sp>
        <p:nvSpPr>
          <p:cNvPr id="24" name="Google Shape;24;p6"/>
          <p:cNvSpPr txBox="1">
            <a:spLocks noGrp="1"/>
          </p:cNvSpPr>
          <p:nvPr>
            <p:ph type="title"/>
          </p:nvPr>
        </p:nvSpPr>
        <p:spPr>
          <a:xfrm>
            <a:off x="509117" y="2133601"/>
            <a:ext cx="10817199" cy="1361999"/>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6400" b="1" i="0" u="none" strike="noStrike" cap="none">
                <a:solidFill>
                  <a:schemeClr val="dk1"/>
                </a:solidFill>
                <a:latin typeface="Arial"/>
                <a:ea typeface="Arial"/>
                <a:cs typeface="Arial"/>
                <a:sym typeface="Arial"/>
              </a:defRPr>
            </a:lvl1pPr>
            <a:lvl2pPr marR="0" lvl="1" algn="l" rtl="0">
              <a:spcBef>
                <a:spcPts val="0"/>
              </a:spcBef>
              <a:spcAft>
                <a:spcPts val="0"/>
              </a:spcAft>
              <a:buClr>
                <a:schemeClr val="dk1"/>
              </a:buClr>
              <a:buSzPts val="2400"/>
              <a:buFont typeface="Arial"/>
              <a:buNone/>
              <a:defRPr sz="3200" b="1">
                <a:solidFill>
                  <a:schemeClr val="dk1"/>
                </a:solidFill>
              </a:defRPr>
            </a:lvl2pPr>
            <a:lvl3pPr marR="0" lvl="2" algn="l" rtl="0">
              <a:spcBef>
                <a:spcPts val="0"/>
              </a:spcBef>
              <a:spcAft>
                <a:spcPts val="0"/>
              </a:spcAft>
              <a:buClr>
                <a:schemeClr val="dk1"/>
              </a:buClr>
              <a:buSzPts val="2400"/>
              <a:buFont typeface="Arial"/>
              <a:buNone/>
              <a:defRPr sz="3200" b="1">
                <a:solidFill>
                  <a:schemeClr val="dk1"/>
                </a:solidFill>
              </a:defRPr>
            </a:lvl3pPr>
            <a:lvl4pPr marR="0" lvl="3" algn="l" rtl="0">
              <a:spcBef>
                <a:spcPts val="0"/>
              </a:spcBef>
              <a:spcAft>
                <a:spcPts val="0"/>
              </a:spcAft>
              <a:buClr>
                <a:schemeClr val="dk1"/>
              </a:buClr>
              <a:buSzPts val="2400"/>
              <a:buFont typeface="Arial"/>
              <a:buNone/>
              <a:defRPr sz="3200" b="1">
                <a:solidFill>
                  <a:schemeClr val="dk1"/>
                </a:solidFill>
              </a:defRPr>
            </a:lvl4pPr>
            <a:lvl5pPr marR="0" lvl="4" algn="l" rtl="0">
              <a:spcBef>
                <a:spcPts val="0"/>
              </a:spcBef>
              <a:spcAft>
                <a:spcPts val="0"/>
              </a:spcAft>
              <a:buClr>
                <a:schemeClr val="dk1"/>
              </a:buClr>
              <a:buSzPts val="2400"/>
              <a:buFont typeface="Arial"/>
              <a:buNone/>
              <a:defRPr sz="3200" b="1">
                <a:solidFill>
                  <a:schemeClr val="dk1"/>
                </a:solidFill>
              </a:defRPr>
            </a:lvl5pPr>
            <a:lvl6pPr marR="0" lvl="5" algn="l" rtl="0">
              <a:spcBef>
                <a:spcPts val="0"/>
              </a:spcBef>
              <a:spcAft>
                <a:spcPts val="0"/>
              </a:spcAft>
              <a:buClr>
                <a:schemeClr val="dk1"/>
              </a:buClr>
              <a:buSzPts val="2400"/>
              <a:buFont typeface="Arial"/>
              <a:buNone/>
              <a:defRPr sz="3200" b="1">
                <a:solidFill>
                  <a:schemeClr val="dk1"/>
                </a:solidFill>
              </a:defRPr>
            </a:lvl6pPr>
            <a:lvl7pPr marR="0" lvl="6" algn="l" rtl="0">
              <a:spcBef>
                <a:spcPts val="0"/>
              </a:spcBef>
              <a:spcAft>
                <a:spcPts val="0"/>
              </a:spcAft>
              <a:buClr>
                <a:schemeClr val="dk1"/>
              </a:buClr>
              <a:buSzPts val="2400"/>
              <a:buFont typeface="Arial"/>
              <a:buNone/>
              <a:defRPr sz="3200" b="1">
                <a:solidFill>
                  <a:schemeClr val="dk1"/>
                </a:solidFill>
              </a:defRPr>
            </a:lvl7pPr>
            <a:lvl8pPr marR="0" lvl="7" algn="l" rtl="0">
              <a:spcBef>
                <a:spcPts val="0"/>
              </a:spcBef>
              <a:spcAft>
                <a:spcPts val="0"/>
              </a:spcAft>
              <a:buClr>
                <a:schemeClr val="dk1"/>
              </a:buClr>
              <a:buSzPts val="2400"/>
              <a:buFont typeface="Arial"/>
              <a:buNone/>
              <a:defRPr sz="3200" b="1">
                <a:solidFill>
                  <a:schemeClr val="dk1"/>
                </a:solidFill>
              </a:defRPr>
            </a:lvl8pPr>
            <a:lvl9pPr marR="0" lvl="8" algn="l" rtl="0">
              <a:spcBef>
                <a:spcPts val="0"/>
              </a:spcBef>
              <a:spcAft>
                <a:spcPts val="0"/>
              </a:spcAft>
              <a:buClr>
                <a:schemeClr val="dk1"/>
              </a:buClr>
              <a:buSzPts val="2400"/>
              <a:buFont typeface="Arial"/>
              <a:buNone/>
              <a:defRPr sz="3200" b="1">
                <a:solidFill>
                  <a:schemeClr val="dk1"/>
                </a:solidFill>
              </a:defRPr>
            </a:lvl9pPr>
          </a:lstStyle>
          <a:p>
            <a:endParaRPr/>
          </a:p>
        </p:txBody>
      </p:sp>
    </p:spTree>
    <p:extLst>
      <p:ext uri="{BB962C8B-B14F-4D97-AF65-F5344CB8AC3E}">
        <p14:creationId xmlns:p14="http://schemas.microsoft.com/office/powerpoint/2010/main" val="31329694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pPr fontAlgn="base">
              <a:spcAft>
                <a:spcPct val="0"/>
              </a:spcAft>
              <a:defRPr/>
            </a:pPr>
            <a:fld id="{B3E30569-30CD-475E-B3D0-1CF3FC98D91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6150350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E8056E09-53A6-493C-ADD2-D3F4CA2E03F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8639031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914400"/>
            <a:ext cx="2590800" cy="5181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914400"/>
            <a:ext cx="7569200" cy="5181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pPr fontAlgn="base">
              <a:spcAft>
                <a:spcPct val="0"/>
              </a:spcAft>
              <a:defRPr/>
            </a:pPr>
            <a:fld id="{79EC9040-1764-4B31-81F6-2062BBE46E4B}"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8656680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A4B54B5-218E-4E48-90D5-2265F49D628A}"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523111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9B81507-2B4B-498D-97C1-B2B33570B91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9525380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E1ABAB12-FFA2-4607-916E-C6DA0EB58D54}"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838809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50800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2286000"/>
            <a:ext cx="5080000" cy="3810000"/>
          </a:xfrm>
        </p:spPr>
        <p:txBody>
          <a:bodyPr/>
          <a:lstStyle/>
          <a:p>
            <a:endParaRPr lang="en-US" dirty="0"/>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F5F9083C-0FBA-41D5-A782-2845CE912A5C}"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9391318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2860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2D0D570A-84C1-4550-8393-7CC6CC4B7B58}"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16289274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286000"/>
            <a:ext cx="50800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267200"/>
            <a:ext cx="10363200"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B2566723-83A5-491D-86E0-CF036BAFC857}"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1822263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2286000"/>
            <a:ext cx="10363200" cy="3810000"/>
          </a:xfrm>
        </p:spPr>
        <p:txBody>
          <a:bodyPr/>
          <a:lstStyle/>
          <a:p>
            <a:endParaRPr lang="en-US" dirty="0"/>
          </a:p>
        </p:txBody>
      </p:sp>
      <p:sp>
        <p:nvSpPr>
          <p:cNvPr id="4" name="Slide Number Placeholder 3"/>
          <p:cNvSpPr>
            <a:spLocks noGrp="1"/>
          </p:cNvSpPr>
          <p:nvPr>
            <p:ph type="sldNum" sz="quarter" idx="10"/>
          </p:nvPr>
        </p:nvSpPr>
        <p:spPr>
          <a:xfrm>
            <a:off x="914400" y="6248400"/>
            <a:ext cx="1625600" cy="457200"/>
          </a:xfrm>
        </p:spPr>
        <p:txBody>
          <a:bodyPr/>
          <a:lstStyle>
            <a:lvl1pPr>
              <a:defRPr/>
            </a:lvl1pPr>
          </a:lstStyle>
          <a:p>
            <a:pPr fontAlgn="base">
              <a:spcAft>
                <a:spcPct val="0"/>
              </a:spcAft>
              <a:defRPr/>
            </a:pPr>
            <a:fld id="{112CCF81-34F2-4368-8402-80A969C4C231}"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210425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hapter break maroon bar">
  <p:cSld name="Chapter break maroon bar">
    <p:spTree>
      <p:nvGrpSpPr>
        <p:cNvPr id="1" name="Shape 25"/>
        <p:cNvGrpSpPr/>
        <p:nvPr/>
      </p:nvGrpSpPr>
      <p:grpSpPr>
        <a:xfrm>
          <a:off x="0" y="0"/>
          <a:ext cx="0" cy="0"/>
          <a:chOff x="0" y="0"/>
          <a:chExt cx="0" cy="0"/>
        </a:xfrm>
      </p:grpSpPr>
      <p:sp>
        <p:nvSpPr>
          <p:cNvPr id="26" name="Google Shape;26;p7"/>
          <p:cNvSpPr/>
          <p:nvPr/>
        </p:nvSpPr>
        <p:spPr>
          <a:xfrm>
            <a:off x="0" y="1752600"/>
            <a:ext cx="12192000" cy="2057600"/>
          </a:xfrm>
          <a:prstGeom prst="rect">
            <a:avLst/>
          </a:prstGeom>
          <a:solidFill>
            <a:schemeClr val="accent2"/>
          </a:solidFill>
          <a:ln>
            <a:noFill/>
          </a:ln>
        </p:spPr>
        <p:txBody>
          <a:bodyPr spcFirstLastPara="1" wrap="square" lIns="162533" tIns="81233" rIns="162533" bIns="81233" anchor="ctr" anchorCtr="0">
            <a:noAutofit/>
          </a:bodyPr>
          <a:lstStyle/>
          <a:p>
            <a:pPr marL="0" marR="0" lvl="0" indent="0" algn="ctr" rtl="0">
              <a:lnSpc>
                <a:spcPct val="100000"/>
              </a:lnSpc>
              <a:spcBef>
                <a:spcPts val="0"/>
              </a:spcBef>
              <a:spcAft>
                <a:spcPts val="0"/>
              </a:spcAft>
              <a:buClr>
                <a:srgbClr val="000000"/>
              </a:buClr>
              <a:buSzPts val="3700"/>
              <a:buFont typeface="Arial"/>
              <a:buNone/>
            </a:pPr>
            <a:endParaRPr sz="4933" b="1" i="0" u="none" strike="noStrike" cap="none">
              <a:solidFill>
                <a:schemeClr val="dk2"/>
              </a:solidFill>
              <a:latin typeface="Arial"/>
              <a:ea typeface="Arial"/>
              <a:cs typeface="Arial"/>
              <a:sym typeface="Arial"/>
            </a:endParaRPr>
          </a:p>
        </p:txBody>
      </p:sp>
      <p:sp>
        <p:nvSpPr>
          <p:cNvPr id="27" name="Google Shape;27;p7"/>
          <p:cNvSpPr txBox="1">
            <a:spLocks noGrp="1"/>
          </p:cNvSpPr>
          <p:nvPr>
            <p:ph type="title"/>
          </p:nvPr>
        </p:nvSpPr>
        <p:spPr>
          <a:xfrm>
            <a:off x="509117" y="2133601"/>
            <a:ext cx="10817199" cy="1361999"/>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6400" b="1" i="0" u="none" strike="noStrike" cap="none">
                <a:solidFill>
                  <a:schemeClr val="lt1"/>
                </a:solidFill>
                <a:latin typeface="Arial"/>
                <a:ea typeface="Arial"/>
                <a:cs typeface="Arial"/>
                <a:sym typeface="Arial"/>
              </a:defRPr>
            </a:lvl1pPr>
            <a:lvl2pPr marR="0" lvl="1" algn="l" rtl="0">
              <a:spcBef>
                <a:spcPts val="0"/>
              </a:spcBef>
              <a:spcAft>
                <a:spcPts val="0"/>
              </a:spcAft>
              <a:buClr>
                <a:schemeClr val="dk1"/>
              </a:buClr>
              <a:buSzPts val="2400"/>
              <a:buFont typeface="Arial"/>
              <a:buNone/>
              <a:defRPr sz="3200" b="1">
                <a:solidFill>
                  <a:schemeClr val="dk1"/>
                </a:solidFill>
              </a:defRPr>
            </a:lvl2pPr>
            <a:lvl3pPr marR="0" lvl="2" algn="l" rtl="0">
              <a:spcBef>
                <a:spcPts val="0"/>
              </a:spcBef>
              <a:spcAft>
                <a:spcPts val="0"/>
              </a:spcAft>
              <a:buClr>
                <a:schemeClr val="dk1"/>
              </a:buClr>
              <a:buSzPts val="2400"/>
              <a:buFont typeface="Arial"/>
              <a:buNone/>
              <a:defRPr sz="3200" b="1">
                <a:solidFill>
                  <a:schemeClr val="dk1"/>
                </a:solidFill>
              </a:defRPr>
            </a:lvl3pPr>
            <a:lvl4pPr marR="0" lvl="3" algn="l" rtl="0">
              <a:spcBef>
                <a:spcPts val="0"/>
              </a:spcBef>
              <a:spcAft>
                <a:spcPts val="0"/>
              </a:spcAft>
              <a:buClr>
                <a:schemeClr val="dk1"/>
              </a:buClr>
              <a:buSzPts val="2400"/>
              <a:buFont typeface="Arial"/>
              <a:buNone/>
              <a:defRPr sz="3200" b="1">
                <a:solidFill>
                  <a:schemeClr val="dk1"/>
                </a:solidFill>
              </a:defRPr>
            </a:lvl4pPr>
            <a:lvl5pPr marR="0" lvl="4" algn="l" rtl="0">
              <a:spcBef>
                <a:spcPts val="0"/>
              </a:spcBef>
              <a:spcAft>
                <a:spcPts val="0"/>
              </a:spcAft>
              <a:buClr>
                <a:schemeClr val="dk1"/>
              </a:buClr>
              <a:buSzPts val="2400"/>
              <a:buFont typeface="Arial"/>
              <a:buNone/>
              <a:defRPr sz="3200" b="1">
                <a:solidFill>
                  <a:schemeClr val="dk1"/>
                </a:solidFill>
              </a:defRPr>
            </a:lvl5pPr>
            <a:lvl6pPr marR="0" lvl="5" algn="l" rtl="0">
              <a:spcBef>
                <a:spcPts val="0"/>
              </a:spcBef>
              <a:spcAft>
                <a:spcPts val="0"/>
              </a:spcAft>
              <a:buClr>
                <a:schemeClr val="dk1"/>
              </a:buClr>
              <a:buSzPts val="2400"/>
              <a:buFont typeface="Arial"/>
              <a:buNone/>
              <a:defRPr sz="3200" b="1">
                <a:solidFill>
                  <a:schemeClr val="dk1"/>
                </a:solidFill>
              </a:defRPr>
            </a:lvl6pPr>
            <a:lvl7pPr marR="0" lvl="6" algn="l" rtl="0">
              <a:spcBef>
                <a:spcPts val="0"/>
              </a:spcBef>
              <a:spcAft>
                <a:spcPts val="0"/>
              </a:spcAft>
              <a:buClr>
                <a:schemeClr val="dk1"/>
              </a:buClr>
              <a:buSzPts val="2400"/>
              <a:buFont typeface="Arial"/>
              <a:buNone/>
              <a:defRPr sz="3200" b="1">
                <a:solidFill>
                  <a:schemeClr val="dk1"/>
                </a:solidFill>
              </a:defRPr>
            </a:lvl7pPr>
            <a:lvl8pPr marR="0" lvl="7" algn="l" rtl="0">
              <a:spcBef>
                <a:spcPts val="0"/>
              </a:spcBef>
              <a:spcAft>
                <a:spcPts val="0"/>
              </a:spcAft>
              <a:buClr>
                <a:schemeClr val="dk1"/>
              </a:buClr>
              <a:buSzPts val="2400"/>
              <a:buFont typeface="Arial"/>
              <a:buNone/>
              <a:defRPr sz="3200" b="1">
                <a:solidFill>
                  <a:schemeClr val="dk1"/>
                </a:solidFill>
              </a:defRPr>
            </a:lvl8pPr>
            <a:lvl9pPr marR="0" lvl="8" algn="l" rtl="0">
              <a:spcBef>
                <a:spcPts val="0"/>
              </a:spcBef>
              <a:spcAft>
                <a:spcPts val="0"/>
              </a:spcAft>
              <a:buClr>
                <a:schemeClr val="dk1"/>
              </a:buClr>
              <a:buSzPts val="2400"/>
              <a:buFont typeface="Arial"/>
              <a:buNone/>
              <a:defRPr sz="3200" b="1">
                <a:solidFill>
                  <a:schemeClr val="dk1"/>
                </a:solidFill>
              </a:defRPr>
            </a:lvl9pPr>
          </a:lstStyle>
          <a:p>
            <a:endParaRPr/>
          </a:p>
        </p:txBody>
      </p:sp>
    </p:spTree>
    <p:extLst>
      <p:ext uri="{BB962C8B-B14F-4D97-AF65-F5344CB8AC3E}">
        <p14:creationId xmlns:p14="http://schemas.microsoft.com/office/powerpoint/2010/main" val="34524547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517200" y="610700"/>
            <a:ext cx="11157600" cy="9148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517200" y="1986432"/>
            <a:ext cx="11157600" cy="410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pPr>
            <a:fld id="{00000000-1234-1234-1234-123412341234}" type="slidenum">
              <a:rPr lang="en" smtClean="0"/>
              <a:pPr>
                <a:spcBef>
                  <a:spcPts val="0"/>
                </a:spcBef>
              </a:pPr>
              <a:t>‹#›</a:t>
            </a:fld>
            <a:endParaRPr lang="en"/>
          </a:p>
        </p:txBody>
      </p:sp>
    </p:spTree>
    <p:extLst>
      <p:ext uri="{BB962C8B-B14F-4D97-AF65-F5344CB8AC3E}">
        <p14:creationId xmlns:p14="http://schemas.microsoft.com/office/powerpoint/2010/main" val="3066724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line with 3 column 1">
  <p:cSld name="Headline with 3 column 1">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30" name="Google Shape;30;p8"/>
          <p:cNvSpPr txBox="1">
            <a:spLocks noGrp="1"/>
          </p:cNvSpPr>
          <p:nvPr>
            <p:ph type="body" idx="1"/>
          </p:nvPr>
        </p:nvSpPr>
        <p:spPr>
          <a:xfrm>
            <a:off x="8287334" y="1550701"/>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31" name="Google Shape;31;p8"/>
          <p:cNvSpPr txBox="1">
            <a:spLocks noGrp="1"/>
          </p:cNvSpPr>
          <p:nvPr>
            <p:ph type="body" idx="2"/>
          </p:nvPr>
        </p:nvSpPr>
        <p:spPr>
          <a:xfrm>
            <a:off x="4366067" y="157955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
        <p:nvSpPr>
          <p:cNvPr id="32" name="Google Shape;32;p8"/>
          <p:cNvSpPr txBox="1">
            <a:spLocks noGrp="1"/>
          </p:cNvSpPr>
          <p:nvPr>
            <p:ph type="body" idx="3"/>
          </p:nvPr>
        </p:nvSpPr>
        <p:spPr>
          <a:xfrm>
            <a:off x="540501" y="1606434"/>
            <a:ext cx="3204799"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113604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line with text 1">
  <p:cSld name="Headline with text 1">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3733" b="1">
                <a:solidFill>
                  <a:schemeClr val="dk1"/>
                </a:solidFill>
              </a:defRPr>
            </a:lvl2pPr>
            <a:lvl3pPr lvl="2" rtl="0">
              <a:spcBef>
                <a:spcPts val="0"/>
              </a:spcBef>
              <a:spcAft>
                <a:spcPts val="0"/>
              </a:spcAft>
              <a:buClr>
                <a:schemeClr val="dk1"/>
              </a:buClr>
              <a:buSzPts val="2800"/>
              <a:buFont typeface="Arial"/>
              <a:buNone/>
              <a:defRPr sz="3733" b="1">
                <a:solidFill>
                  <a:schemeClr val="dk1"/>
                </a:solidFill>
              </a:defRPr>
            </a:lvl3pPr>
            <a:lvl4pPr lvl="3" rtl="0">
              <a:spcBef>
                <a:spcPts val="0"/>
              </a:spcBef>
              <a:spcAft>
                <a:spcPts val="0"/>
              </a:spcAft>
              <a:buClr>
                <a:schemeClr val="dk1"/>
              </a:buClr>
              <a:buSzPts val="2800"/>
              <a:buFont typeface="Arial"/>
              <a:buNone/>
              <a:defRPr sz="3733" b="1">
                <a:solidFill>
                  <a:schemeClr val="dk1"/>
                </a:solidFill>
              </a:defRPr>
            </a:lvl4pPr>
            <a:lvl5pPr lvl="4" rtl="0">
              <a:spcBef>
                <a:spcPts val="0"/>
              </a:spcBef>
              <a:spcAft>
                <a:spcPts val="0"/>
              </a:spcAft>
              <a:buClr>
                <a:schemeClr val="dk1"/>
              </a:buClr>
              <a:buSzPts val="2800"/>
              <a:buFont typeface="Arial"/>
              <a:buNone/>
              <a:defRPr sz="3733" b="1">
                <a:solidFill>
                  <a:schemeClr val="dk1"/>
                </a:solidFill>
              </a:defRPr>
            </a:lvl5pPr>
            <a:lvl6pPr lvl="5" rtl="0">
              <a:spcBef>
                <a:spcPts val="0"/>
              </a:spcBef>
              <a:spcAft>
                <a:spcPts val="0"/>
              </a:spcAft>
              <a:buClr>
                <a:schemeClr val="dk1"/>
              </a:buClr>
              <a:buSzPts val="2800"/>
              <a:buFont typeface="Arial"/>
              <a:buNone/>
              <a:defRPr sz="3733" b="1">
                <a:solidFill>
                  <a:schemeClr val="dk1"/>
                </a:solidFill>
              </a:defRPr>
            </a:lvl6pPr>
            <a:lvl7pPr lvl="6" rtl="0">
              <a:spcBef>
                <a:spcPts val="0"/>
              </a:spcBef>
              <a:spcAft>
                <a:spcPts val="0"/>
              </a:spcAft>
              <a:buClr>
                <a:schemeClr val="dk1"/>
              </a:buClr>
              <a:buSzPts val="2800"/>
              <a:buFont typeface="Arial"/>
              <a:buNone/>
              <a:defRPr sz="3733" b="1">
                <a:solidFill>
                  <a:schemeClr val="dk1"/>
                </a:solidFill>
              </a:defRPr>
            </a:lvl7pPr>
            <a:lvl8pPr lvl="7" rtl="0">
              <a:spcBef>
                <a:spcPts val="0"/>
              </a:spcBef>
              <a:spcAft>
                <a:spcPts val="0"/>
              </a:spcAft>
              <a:buClr>
                <a:schemeClr val="dk1"/>
              </a:buClr>
              <a:buSzPts val="2800"/>
              <a:buFont typeface="Arial"/>
              <a:buNone/>
              <a:defRPr sz="3733" b="1">
                <a:solidFill>
                  <a:schemeClr val="dk1"/>
                </a:solidFill>
              </a:defRPr>
            </a:lvl8pPr>
            <a:lvl9pPr lvl="8" rtl="0">
              <a:spcBef>
                <a:spcPts val="0"/>
              </a:spcBef>
              <a:spcAft>
                <a:spcPts val="0"/>
              </a:spcAft>
              <a:buClr>
                <a:schemeClr val="dk1"/>
              </a:buClr>
              <a:buSzPts val="2800"/>
              <a:buFont typeface="Arial"/>
              <a:buNone/>
              <a:defRPr sz="3733" b="1">
                <a:solidFill>
                  <a:schemeClr val="dk1"/>
                </a:solidFill>
              </a:defRPr>
            </a:lvl9pPr>
          </a:lstStyle>
          <a:p>
            <a:endParaRPr/>
          </a:p>
        </p:txBody>
      </p:sp>
      <p:sp>
        <p:nvSpPr>
          <p:cNvPr id="35" name="Google Shape;35;p9"/>
          <p:cNvSpPr txBox="1">
            <a:spLocks noGrp="1"/>
          </p:cNvSpPr>
          <p:nvPr>
            <p:ph type="body" idx="1"/>
          </p:nvPr>
        </p:nvSpPr>
        <p:spPr>
          <a:xfrm>
            <a:off x="415596" y="1606434"/>
            <a:ext cx="10427200" cy="4268799"/>
          </a:xfrm>
          <a:prstGeom prst="rect">
            <a:avLst/>
          </a:prstGeom>
          <a:noFill/>
          <a:ln>
            <a:noFill/>
          </a:ln>
        </p:spPr>
        <p:txBody>
          <a:bodyPr spcFirstLastPara="1" wrap="square" lIns="91425" tIns="91425" rIns="91425" bIns="91425" anchor="t" anchorCtr="0">
            <a:noAutofit/>
          </a:bodyPr>
          <a:lstStyle>
            <a:lvl1pPr marL="609585" marR="0" lvl="0" indent="-304792" algn="l" rtl="0">
              <a:lnSpc>
                <a:spcPct val="115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200"/>
              <a:buFont typeface="Arial"/>
              <a:buNone/>
              <a:defRPr sz="1600"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200"/>
              <a:buFont typeface="Arial"/>
              <a:buNone/>
              <a:defRPr sz="16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596394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10"/>
          <p:cNvSpPr/>
          <p:nvPr/>
        </p:nvSpPr>
        <p:spPr>
          <a:xfrm>
            <a:off x="6096000" y="-179533"/>
            <a:ext cx="6096000" cy="7037199"/>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10"/>
          <p:cNvSpPr txBox="1">
            <a:spLocks noGrp="1"/>
          </p:cNvSpPr>
          <p:nvPr>
            <p:ph type="title"/>
          </p:nvPr>
        </p:nvSpPr>
        <p:spPr>
          <a:xfrm>
            <a:off x="354001" y="1644233"/>
            <a:ext cx="5393599" cy="19764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4200"/>
              <a:buFont typeface="Arial"/>
              <a:buNone/>
              <a:defRPr sz="5600" b="1" i="0" u="none" strike="noStrike" cap="none">
                <a:solidFill>
                  <a:schemeClr val="dk1"/>
                </a:solidFill>
                <a:latin typeface="Arial"/>
                <a:ea typeface="Arial"/>
                <a:cs typeface="Arial"/>
                <a:sym typeface="Arial"/>
              </a:defRPr>
            </a:lvl1pPr>
            <a:lvl2pPr lvl="1" algn="ctr">
              <a:spcBef>
                <a:spcPts val="0"/>
              </a:spcBef>
              <a:spcAft>
                <a:spcPts val="0"/>
              </a:spcAft>
              <a:buClr>
                <a:schemeClr val="dk1"/>
              </a:buClr>
              <a:buSzPts val="4200"/>
              <a:buFont typeface="Arial"/>
              <a:buNone/>
              <a:defRPr sz="5600" b="1">
                <a:solidFill>
                  <a:schemeClr val="dk1"/>
                </a:solidFill>
              </a:defRPr>
            </a:lvl2pPr>
            <a:lvl3pPr lvl="2" algn="ctr">
              <a:spcBef>
                <a:spcPts val="0"/>
              </a:spcBef>
              <a:spcAft>
                <a:spcPts val="0"/>
              </a:spcAft>
              <a:buClr>
                <a:schemeClr val="dk1"/>
              </a:buClr>
              <a:buSzPts val="4200"/>
              <a:buFont typeface="Arial"/>
              <a:buNone/>
              <a:defRPr sz="5600" b="1">
                <a:solidFill>
                  <a:schemeClr val="dk1"/>
                </a:solidFill>
              </a:defRPr>
            </a:lvl3pPr>
            <a:lvl4pPr lvl="3" algn="ctr">
              <a:spcBef>
                <a:spcPts val="0"/>
              </a:spcBef>
              <a:spcAft>
                <a:spcPts val="0"/>
              </a:spcAft>
              <a:buClr>
                <a:schemeClr val="dk1"/>
              </a:buClr>
              <a:buSzPts val="4200"/>
              <a:buFont typeface="Arial"/>
              <a:buNone/>
              <a:defRPr sz="5600" b="1">
                <a:solidFill>
                  <a:schemeClr val="dk1"/>
                </a:solidFill>
              </a:defRPr>
            </a:lvl4pPr>
            <a:lvl5pPr lvl="4" algn="ctr">
              <a:spcBef>
                <a:spcPts val="0"/>
              </a:spcBef>
              <a:spcAft>
                <a:spcPts val="0"/>
              </a:spcAft>
              <a:buClr>
                <a:schemeClr val="dk1"/>
              </a:buClr>
              <a:buSzPts val="4200"/>
              <a:buFont typeface="Arial"/>
              <a:buNone/>
              <a:defRPr sz="5600" b="1">
                <a:solidFill>
                  <a:schemeClr val="dk1"/>
                </a:solidFill>
              </a:defRPr>
            </a:lvl5pPr>
            <a:lvl6pPr lvl="5" algn="ctr">
              <a:spcBef>
                <a:spcPts val="0"/>
              </a:spcBef>
              <a:spcAft>
                <a:spcPts val="0"/>
              </a:spcAft>
              <a:buClr>
                <a:schemeClr val="dk1"/>
              </a:buClr>
              <a:buSzPts val="4200"/>
              <a:buFont typeface="Arial"/>
              <a:buNone/>
              <a:defRPr sz="5600" b="1">
                <a:solidFill>
                  <a:schemeClr val="dk1"/>
                </a:solidFill>
              </a:defRPr>
            </a:lvl6pPr>
            <a:lvl7pPr lvl="6" algn="ctr">
              <a:spcBef>
                <a:spcPts val="0"/>
              </a:spcBef>
              <a:spcAft>
                <a:spcPts val="0"/>
              </a:spcAft>
              <a:buClr>
                <a:schemeClr val="dk1"/>
              </a:buClr>
              <a:buSzPts val="4200"/>
              <a:buFont typeface="Arial"/>
              <a:buNone/>
              <a:defRPr sz="5600" b="1">
                <a:solidFill>
                  <a:schemeClr val="dk1"/>
                </a:solidFill>
              </a:defRPr>
            </a:lvl7pPr>
            <a:lvl8pPr lvl="7" algn="ctr">
              <a:spcBef>
                <a:spcPts val="0"/>
              </a:spcBef>
              <a:spcAft>
                <a:spcPts val="0"/>
              </a:spcAft>
              <a:buClr>
                <a:schemeClr val="dk1"/>
              </a:buClr>
              <a:buSzPts val="4200"/>
              <a:buFont typeface="Arial"/>
              <a:buNone/>
              <a:defRPr sz="5600" b="1">
                <a:solidFill>
                  <a:schemeClr val="dk1"/>
                </a:solidFill>
              </a:defRPr>
            </a:lvl8pPr>
            <a:lvl9pPr lvl="8" algn="ctr">
              <a:spcBef>
                <a:spcPts val="0"/>
              </a:spcBef>
              <a:spcAft>
                <a:spcPts val="0"/>
              </a:spcAft>
              <a:buClr>
                <a:schemeClr val="dk1"/>
              </a:buClr>
              <a:buSzPts val="4200"/>
              <a:buFont typeface="Arial"/>
              <a:buNone/>
              <a:defRPr sz="5600" b="1">
                <a:solidFill>
                  <a:schemeClr val="dk1"/>
                </a:solidFill>
              </a:defRPr>
            </a:lvl9pPr>
          </a:lstStyle>
          <a:p>
            <a:endParaRPr/>
          </a:p>
        </p:txBody>
      </p:sp>
      <p:sp>
        <p:nvSpPr>
          <p:cNvPr id="39" name="Google Shape;39;p10"/>
          <p:cNvSpPr txBox="1">
            <a:spLocks noGrp="1"/>
          </p:cNvSpPr>
          <p:nvPr>
            <p:ph type="subTitle" idx="1"/>
          </p:nvPr>
        </p:nvSpPr>
        <p:spPr>
          <a:xfrm>
            <a:off x="354001" y="3737433"/>
            <a:ext cx="5393599" cy="1646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9pPr>
          </a:lstStyle>
          <a:p>
            <a:endParaRPr/>
          </a:p>
        </p:txBody>
      </p:sp>
      <p:sp>
        <p:nvSpPr>
          <p:cNvPr id="40" name="Google Shape;40;p10"/>
          <p:cNvSpPr txBox="1">
            <a:spLocks noGrp="1"/>
          </p:cNvSpPr>
          <p:nvPr>
            <p:ph type="body" idx="2"/>
          </p:nvPr>
        </p:nvSpPr>
        <p:spPr>
          <a:xfrm>
            <a:off x="6586000" y="965434"/>
            <a:ext cx="5116000" cy="4926799"/>
          </a:xfrm>
          <a:prstGeom prst="rect">
            <a:avLst/>
          </a:prstGeom>
          <a:noFill/>
          <a:ln>
            <a:noFill/>
          </a:ln>
        </p:spPr>
        <p:txBody>
          <a:bodyPr spcFirstLastPara="1" wrap="square" lIns="91425" tIns="91425" rIns="91425" bIns="91425" anchor="ctr" anchorCtr="0">
            <a:noAutofit/>
          </a:bodyPr>
          <a:lstStyle>
            <a:lvl1pPr marL="609585" marR="0" lvl="0" indent="-304792" algn="l" rtl="0">
              <a:lnSpc>
                <a:spcPct val="115000"/>
              </a:lnSpc>
              <a:spcBef>
                <a:spcPts val="0"/>
              </a:spcBef>
              <a:spcAft>
                <a:spcPts val="0"/>
              </a:spcAft>
              <a:buClr>
                <a:srgbClr val="000000"/>
              </a:buClr>
              <a:buSzPts val="1800"/>
              <a:buFont typeface="Arial"/>
              <a:buNone/>
              <a:defRPr sz="2400" b="0" i="0" u="none" strike="noStrike" cap="none">
                <a:solidFill>
                  <a:srgbClr val="000000"/>
                </a:solidFill>
                <a:latin typeface="Arial"/>
                <a:ea typeface="Arial"/>
                <a:cs typeface="Arial"/>
                <a:sym typeface="Arial"/>
              </a:defRPr>
            </a:lvl1pPr>
            <a:lvl2pPr marL="1219170" marR="0" lvl="1"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1828754" marR="0" lvl="2"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2438339" marR="0" lvl="3"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3047924" marR="0" lvl="4"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3657509" marR="0" lvl="5"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4267093" marR="0" lvl="6"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4876678" marR="0" lvl="7" indent="-304792" algn="l" rtl="0">
              <a:lnSpc>
                <a:spcPct val="115000"/>
              </a:lnSpc>
              <a:spcBef>
                <a:spcPts val="2133"/>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5486263" marR="0" lvl="8" indent="-304792" algn="l" rtl="0">
              <a:lnSpc>
                <a:spcPct val="115000"/>
              </a:lnSpc>
              <a:spcBef>
                <a:spcPts val="2133"/>
              </a:spcBef>
              <a:spcAft>
                <a:spcPts val="2133"/>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6016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2.jp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3.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5.jpg"/><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1" y="593367"/>
            <a:ext cx="11360799" cy="763599"/>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lvl="1">
              <a:spcBef>
                <a:spcPts val="0"/>
              </a:spcBef>
              <a:spcAft>
                <a:spcPts val="0"/>
              </a:spcAft>
              <a:buClr>
                <a:schemeClr val="dk1"/>
              </a:buClr>
              <a:buSzPts val="2800"/>
              <a:buFont typeface="Arial"/>
              <a:buNone/>
              <a:defRPr sz="2800" b="1">
                <a:solidFill>
                  <a:schemeClr val="dk1"/>
                </a:solidFill>
              </a:defRPr>
            </a:lvl2pPr>
            <a:lvl3pPr lvl="2">
              <a:spcBef>
                <a:spcPts val="0"/>
              </a:spcBef>
              <a:spcAft>
                <a:spcPts val="0"/>
              </a:spcAft>
              <a:buClr>
                <a:schemeClr val="dk1"/>
              </a:buClr>
              <a:buSzPts val="2800"/>
              <a:buFont typeface="Arial"/>
              <a:buNone/>
              <a:defRPr sz="2800" b="1">
                <a:solidFill>
                  <a:schemeClr val="dk1"/>
                </a:solidFill>
              </a:defRPr>
            </a:lvl3pPr>
            <a:lvl4pPr lvl="3">
              <a:spcBef>
                <a:spcPts val="0"/>
              </a:spcBef>
              <a:spcAft>
                <a:spcPts val="0"/>
              </a:spcAft>
              <a:buClr>
                <a:schemeClr val="dk1"/>
              </a:buClr>
              <a:buSzPts val="2800"/>
              <a:buFont typeface="Arial"/>
              <a:buNone/>
              <a:defRPr sz="2800" b="1">
                <a:solidFill>
                  <a:schemeClr val="dk1"/>
                </a:solidFill>
              </a:defRPr>
            </a:lvl4pPr>
            <a:lvl5pPr lvl="4">
              <a:spcBef>
                <a:spcPts val="0"/>
              </a:spcBef>
              <a:spcAft>
                <a:spcPts val="0"/>
              </a:spcAft>
              <a:buClr>
                <a:schemeClr val="dk1"/>
              </a:buClr>
              <a:buSzPts val="2800"/>
              <a:buFont typeface="Arial"/>
              <a:buNone/>
              <a:defRPr sz="2800" b="1">
                <a:solidFill>
                  <a:schemeClr val="dk1"/>
                </a:solidFill>
              </a:defRPr>
            </a:lvl5pPr>
            <a:lvl6pPr lvl="5">
              <a:spcBef>
                <a:spcPts val="0"/>
              </a:spcBef>
              <a:spcAft>
                <a:spcPts val="0"/>
              </a:spcAft>
              <a:buClr>
                <a:schemeClr val="dk1"/>
              </a:buClr>
              <a:buSzPts val="2800"/>
              <a:buFont typeface="Arial"/>
              <a:buNone/>
              <a:defRPr sz="2800" b="1">
                <a:solidFill>
                  <a:schemeClr val="dk1"/>
                </a:solidFill>
              </a:defRPr>
            </a:lvl6pPr>
            <a:lvl7pPr lvl="6">
              <a:spcBef>
                <a:spcPts val="0"/>
              </a:spcBef>
              <a:spcAft>
                <a:spcPts val="0"/>
              </a:spcAft>
              <a:buClr>
                <a:schemeClr val="dk1"/>
              </a:buClr>
              <a:buSzPts val="2800"/>
              <a:buFont typeface="Arial"/>
              <a:buNone/>
              <a:defRPr sz="2800" b="1">
                <a:solidFill>
                  <a:schemeClr val="dk1"/>
                </a:solidFill>
              </a:defRPr>
            </a:lvl7pPr>
            <a:lvl8pPr lvl="7">
              <a:spcBef>
                <a:spcPts val="0"/>
              </a:spcBef>
              <a:spcAft>
                <a:spcPts val="0"/>
              </a:spcAft>
              <a:buClr>
                <a:schemeClr val="dk1"/>
              </a:buClr>
              <a:buSzPts val="2800"/>
              <a:buFont typeface="Arial"/>
              <a:buNone/>
              <a:defRPr sz="2800" b="1">
                <a:solidFill>
                  <a:schemeClr val="dk1"/>
                </a:solidFill>
              </a:defRPr>
            </a:lvl8pPr>
            <a:lvl9pPr lvl="8">
              <a:spcBef>
                <a:spcPts val="0"/>
              </a:spcBef>
              <a:spcAft>
                <a:spcPts val="0"/>
              </a:spcAft>
              <a:buClr>
                <a:schemeClr val="dk1"/>
              </a:buClr>
              <a:buSzPts val="2800"/>
              <a:buFont typeface="Arial"/>
              <a:buNone/>
              <a:defRPr sz="2800" b="1">
                <a:solidFill>
                  <a:schemeClr val="dk1"/>
                </a:solidFill>
              </a:defRPr>
            </a:lvl9pPr>
          </a:lstStyle>
          <a:p>
            <a:endParaRPr/>
          </a:p>
        </p:txBody>
      </p:sp>
      <p:sp>
        <p:nvSpPr>
          <p:cNvPr id="7" name="Google Shape;7;p1"/>
          <p:cNvSpPr txBox="1">
            <a:spLocks noGrp="1"/>
          </p:cNvSpPr>
          <p:nvPr>
            <p:ph type="body" idx="1"/>
          </p:nvPr>
        </p:nvSpPr>
        <p:spPr>
          <a:xfrm>
            <a:off x="415601" y="1536633"/>
            <a:ext cx="11360799" cy="4555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5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15000"/>
              </a:lnSpc>
              <a:spcBef>
                <a:spcPts val="160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15000"/>
              </a:lnSpc>
              <a:spcBef>
                <a:spcPts val="1600"/>
              </a:spcBef>
              <a:spcAft>
                <a:spcPts val="160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4419859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3B816-9BDC-F740-877C-E6A20135422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304800" y="1143000"/>
            <a:ext cx="1158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304800" y="2057400"/>
            <a:ext cx="115824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Rectangle 6"/>
          <p:cNvSpPr>
            <a:spLocks noGrp="1" noChangeArrowheads="1"/>
          </p:cNvSpPr>
          <p:nvPr>
            <p:ph type="sldNum" sz="quarter" idx="4"/>
          </p:nvPr>
        </p:nvSpPr>
        <p:spPr bwMode="auto">
          <a:xfrm>
            <a:off x="10261600" y="6477000"/>
            <a:ext cx="1625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lvl1pPr>
          </a:lstStyle>
          <a:p>
            <a:pPr fontAlgn="base">
              <a:spcAft>
                <a:spcPct val="0"/>
              </a:spcAft>
              <a:defRPr/>
            </a:pPr>
            <a:fld id="{9A222B45-48BA-407B-A4F6-AFA10FF57FA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362334489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Lst>
  <p:hf hdr="0" ftr="0" dt="0"/>
  <p:txStyles>
    <p:titleStyle>
      <a:lvl1pPr algn="l" rtl="0" fontAlgn="base">
        <a:spcBef>
          <a:spcPct val="0"/>
        </a:spcBef>
        <a:spcAft>
          <a:spcPct val="0"/>
        </a:spcAft>
        <a:defRPr sz="3200" b="1">
          <a:solidFill>
            <a:srgbClr val="BF1D40"/>
          </a:solidFill>
          <a:latin typeface="+mj-lt"/>
          <a:ea typeface="+mj-ea"/>
          <a:cs typeface="+mj-cs"/>
        </a:defRPr>
      </a:lvl1pPr>
      <a:lvl2pPr algn="ctr" rtl="0" fontAlgn="base">
        <a:spcBef>
          <a:spcPct val="0"/>
        </a:spcBef>
        <a:spcAft>
          <a:spcPct val="0"/>
        </a:spcAft>
        <a:defRPr sz="3000" b="1">
          <a:solidFill>
            <a:srgbClr val="FE6136"/>
          </a:solidFill>
          <a:latin typeface="Arial" charset="0"/>
          <a:ea typeface="ＭＳ Ｐゴシック" pitchFamily="48" charset="-128"/>
        </a:defRPr>
      </a:lvl2pPr>
      <a:lvl3pPr algn="ctr" rtl="0" fontAlgn="base">
        <a:spcBef>
          <a:spcPct val="0"/>
        </a:spcBef>
        <a:spcAft>
          <a:spcPct val="0"/>
        </a:spcAft>
        <a:defRPr sz="3000" b="1">
          <a:solidFill>
            <a:srgbClr val="FE6136"/>
          </a:solidFill>
          <a:latin typeface="Arial" charset="0"/>
          <a:ea typeface="ＭＳ Ｐゴシック" pitchFamily="48" charset="-128"/>
        </a:defRPr>
      </a:lvl3pPr>
      <a:lvl4pPr algn="ctr" rtl="0" fontAlgn="base">
        <a:spcBef>
          <a:spcPct val="0"/>
        </a:spcBef>
        <a:spcAft>
          <a:spcPct val="0"/>
        </a:spcAft>
        <a:defRPr sz="3000" b="1">
          <a:solidFill>
            <a:srgbClr val="FE6136"/>
          </a:solidFill>
          <a:latin typeface="Arial" charset="0"/>
          <a:ea typeface="ＭＳ Ｐゴシック" pitchFamily="48" charset="-128"/>
        </a:defRPr>
      </a:lvl4pPr>
      <a:lvl5pPr algn="ctr" rtl="0" fontAlgn="base">
        <a:spcBef>
          <a:spcPct val="0"/>
        </a:spcBef>
        <a:spcAft>
          <a:spcPct val="0"/>
        </a:spcAft>
        <a:defRPr sz="3000" b="1">
          <a:solidFill>
            <a:srgbClr val="FE6136"/>
          </a:solidFill>
          <a:latin typeface="Arial" charset="0"/>
          <a:ea typeface="ＭＳ Ｐゴシック" pitchFamily="48" charset="-128"/>
        </a:defRPr>
      </a:lvl5pPr>
      <a:lvl6pPr marL="457200" algn="ctr" rtl="0" fontAlgn="base">
        <a:spcBef>
          <a:spcPct val="0"/>
        </a:spcBef>
        <a:spcAft>
          <a:spcPct val="0"/>
        </a:spcAft>
        <a:defRPr sz="3000" b="1">
          <a:solidFill>
            <a:srgbClr val="FE6136"/>
          </a:solidFill>
          <a:latin typeface="Arial" charset="0"/>
          <a:ea typeface="ＭＳ Ｐゴシック" pitchFamily="48" charset="-128"/>
        </a:defRPr>
      </a:lvl6pPr>
      <a:lvl7pPr marL="914400" algn="ctr" rtl="0" fontAlgn="base">
        <a:spcBef>
          <a:spcPct val="0"/>
        </a:spcBef>
        <a:spcAft>
          <a:spcPct val="0"/>
        </a:spcAft>
        <a:defRPr sz="3000" b="1">
          <a:solidFill>
            <a:srgbClr val="FE6136"/>
          </a:solidFill>
          <a:latin typeface="Arial" charset="0"/>
          <a:ea typeface="ＭＳ Ｐゴシック" pitchFamily="48" charset="-128"/>
        </a:defRPr>
      </a:lvl7pPr>
      <a:lvl8pPr marL="1371600" algn="ctr" rtl="0" fontAlgn="base">
        <a:spcBef>
          <a:spcPct val="0"/>
        </a:spcBef>
        <a:spcAft>
          <a:spcPct val="0"/>
        </a:spcAft>
        <a:defRPr sz="3000" b="1">
          <a:solidFill>
            <a:srgbClr val="FE6136"/>
          </a:solidFill>
          <a:latin typeface="Arial" charset="0"/>
          <a:ea typeface="ＭＳ Ｐゴシック" pitchFamily="48" charset="-128"/>
        </a:defRPr>
      </a:lvl8pPr>
      <a:lvl9pPr marL="1828800" algn="ctr" rtl="0" fontAlgn="base">
        <a:spcBef>
          <a:spcPct val="0"/>
        </a:spcBef>
        <a:spcAft>
          <a:spcPct val="0"/>
        </a:spcAft>
        <a:defRPr sz="3000" b="1">
          <a:solidFill>
            <a:srgbClr val="FE6136"/>
          </a:solidFill>
          <a:latin typeface="Arial" charset="0"/>
          <a:ea typeface="ＭＳ Ｐゴシック" pitchFamily="48" charset="-128"/>
        </a:defRPr>
      </a:lvl9pPr>
    </p:titleStyle>
    <p:bodyStyle>
      <a:lvl1pPr marL="238125" indent="-238125" algn="l" rtl="0" fontAlgn="base">
        <a:spcBef>
          <a:spcPct val="20000"/>
        </a:spcBef>
        <a:spcAft>
          <a:spcPct val="0"/>
        </a:spcAft>
        <a:buClr>
          <a:srgbClr val="BF1D40"/>
        </a:buClr>
        <a:buFont typeface="Arial" panose="020B0604020202020204" pitchFamily="34" charset="0"/>
        <a:buChar char="•"/>
        <a:tabLst/>
        <a:defRPr sz="2400">
          <a:solidFill>
            <a:schemeClr val="tx1"/>
          </a:solidFill>
          <a:latin typeface="+mn-lt"/>
          <a:ea typeface="+mn-ea"/>
          <a:cs typeface="+mn-cs"/>
        </a:defRPr>
      </a:lvl1pPr>
      <a:lvl2pPr marL="515938" indent="-277813" algn="l" rtl="0" fontAlgn="base">
        <a:spcBef>
          <a:spcPct val="20000"/>
        </a:spcBef>
        <a:spcAft>
          <a:spcPct val="0"/>
        </a:spcAft>
        <a:buClr>
          <a:srgbClr val="BF1D40"/>
        </a:buClr>
        <a:buFont typeface="Arial" panose="020B0604020202020204" pitchFamily="34" charset="0"/>
        <a:buChar char="•"/>
        <a:tabLst/>
        <a:defRPr sz="2200">
          <a:solidFill>
            <a:schemeClr val="tx1"/>
          </a:solidFill>
          <a:latin typeface="+mn-lt"/>
          <a:ea typeface="+mn-ea"/>
        </a:defRPr>
      </a:lvl2pPr>
      <a:lvl3pPr marL="803275" indent="-287338" algn="l" rtl="0" fontAlgn="base">
        <a:spcBef>
          <a:spcPct val="20000"/>
        </a:spcBef>
        <a:spcAft>
          <a:spcPct val="0"/>
        </a:spcAft>
        <a:buClr>
          <a:srgbClr val="BF1D40"/>
        </a:buClr>
        <a:buFont typeface="Arial" panose="020B0604020202020204" pitchFamily="34" charset="0"/>
        <a:buChar char="•"/>
        <a:tabLst/>
        <a:defRPr sz="2000">
          <a:solidFill>
            <a:schemeClr val="tx1"/>
          </a:solidFill>
          <a:latin typeface="+mn-lt"/>
          <a:ea typeface="+mn-ea"/>
        </a:defRPr>
      </a:lvl3pPr>
      <a:lvl4pPr marL="1031875" indent="-228600"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4pPr>
      <a:lvl5pPr marL="1258888" indent="-227013" algn="l" rtl="0" fontAlgn="base">
        <a:spcBef>
          <a:spcPct val="20000"/>
        </a:spcBef>
        <a:spcAft>
          <a:spcPct val="0"/>
        </a:spcAft>
        <a:buClr>
          <a:srgbClr val="BF1D40"/>
        </a:buClr>
        <a:buFont typeface="Arial" panose="020B0604020202020204" pitchFamily="34" charset="0"/>
        <a:buChar char="•"/>
        <a:tabLst/>
        <a:defRPr>
          <a:solidFill>
            <a:schemeClr val="tx1"/>
          </a:solidFill>
          <a:latin typeface="+mn-lt"/>
          <a:ea typeface="+mn-ea"/>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2"/>
            <a:ext cx="12192000" cy="1515533"/>
          </a:xfrm>
          <a:custGeom>
            <a:avLst/>
            <a:gdLst/>
            <a:ahLst/>
            <a:cxnLst/>
            <a:rect l="l" t="t" r="r" b="b"/>
            <a:pathLst>
              <a:path w="9144000" h="1136650">
                <a:moveTo>
                  <a:pt x="0" y="0"/>
                </a:moveTo>
                <a:lnTo>
                  <a:pt x="9144000" y="0"/>
                </a:lnTo>
                <a:lnTo>
                  <a:pt x="9144000" y="1136467"/>
                </a:lnTo>
                <a:lnTo>
                  <a:pt x="0" y="1136467"/>
                </a:lnTo>
                <a:lnTo>
                  <a:pt x="0" y="0"/>
                </a:lnTo>
                <a:close/>
              </a:path>
            </a:pathLst>
          </a:custGeom>
          <a:solidFill>
            <a:srgbClr val="FFC627"/>
          </a:solidFill>
        </p:spPr>
        <p:txBody>
          <a:bodyPr wrap="square" lIns="0" tIns="0" rIns="0" bIns="0" rtlCol="0"/>
          <a:lstStyle/>
          <a:p>
            <a:endParaRPr sz="2400"/>
          </a:p>
        </p:txBody>
      </p:sp>
      <p:sp>
        <p:nvSpPr>
          <p:cNvPr id="2" name="Holder 2"/>
          <p:cNvSpPr>
            <a:spLocks noGrp="1"/>
          </p:cNvSpPr>
          <p:nvPr>
            <p:ph type="title"/>
          </p:nvPr>
        </p:nvSpPr>
        <p:spPr>
          <a:xfrm>
            <a:off x="614081" y="1967652"/>
            <a:ext cx="10963835" cy="553998"/>
          </a:xfrm>
          <a:prstGeom prst="rect">
            <a:avLst/>
          </a:prstGeom>
        </p:spPr>
        <p:txBody>
          <a:bodyPr wrap="square" lIns="0" tIns="0" rIns="0" bIns="0">
            <a:spAutoFit/>
          </a:bodyPr>
          <a:lstStyle>
            <a:lvl1pPr>
              <a:defRPr sz="3600" b="1" i="0">
                <a:solidFill>
                  <a:schemeClr val="tx1"/>
                </a:solidFill>
                <a:latin typeface="Arial"/>
                <a:cs typeface="Arial"/>
              </a:defRPr>
            </a:lvl1pPr>
          </a:lstStyle>
          <a:p>
            <a:endParaRPr/>
          </a:p>
        </p:txBody>
      </p:sp>
      <p:sp>
        <p:nvSpPr>
          <p:cNvPr id="3" name="Holder 3"/>
          <p:cNvSpPr>
            <a:spLocks noGrp="1"/>
          </p:cNvSpPr>
          <p:nvPr>
            <p:ph type="body" idx="1"/>
          </p:nvPr>
        </p:nvSpPr>
        <p:spPr>
          <a:xfrm>
            <a:off x="452121" y="1834896"/>
            <a:ext cx="11287759" cy="307777"/>
          </a:xfrm>
          <a:prstGeom prst="rect">
            <a:avLst/>
          </a:prstGeom>
        </p:spPr>
        <p:txBody>
          <a:bodyPr wrap="square" lIns="0" tIns="0" rIns="0" bIns="0">
            <a:spAutoFit/>
          </a:bodyPr>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7/2/2020</a:t>
            </a:fld>
            <a:endParaRPr lang="en-US"/>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1587884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3B816-9BDC-F740-877C-E6A20135422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26" name="Rectangle 2"/>
          <p:cNvSpPr>
            <a:spLocks noGrp="1" noChangeArrowheads="1"/>
          </p:cNvSpPr>
          <p:nvPr>
            <p:ph type="title"/>
          </p:nvPr>
        </p:nvSpPr>
        <p:spPr bwMode="auto">
          <a:xfrm>
            <a:off x="304800" y="1295400"/>
            <a:ext cx="1158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304800" y="2209800"/>
            <a:ext cx="1158240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Rectangle 6"/>
          <p:cNvSpPr>
            <a:spLocks noGrp="1" noChangeArrowheads="1"/>
          </p:cNvSpPr>
          <p:nvPr>
            <p:ph type="sldNum" sz="quarter" idx="4"/>
          </p:nvPr>
        </p:nvSpPr>
        <p:spPr bwMode="auto">
          <a:xfrm>
            <a:off x="10261600" y="6477000"/>
            <a:ext cx="16256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1400"/>
            </a:lvl1pPr>
          </a:lstStyle>
          <a:p>
            <a:pPr fontAlgn="base">
              <a:spcAft>
                <a:spcPct val="0"/>
              </a:spcAft>
              <a:defRPr/>
            </a:pPr>
            <a:fld id="{9A222B45-48BA-407B-A4F6-AFA10FF57FA0}" type="slidenum">
              <a:rPr lang="en-US" altLang="en-US" smtClean="0">
                <a:solidFill>
                  <a:srgbClr val="000000"/>
                </a:solidFill>
              </a:rPr>
              <a:pPr fontAlgn="base">
                <a:spcAft>
                  <a:spcPct val="0"/>
                </a:spcAft>
                <a:defRPr/>
              </a:pPr>
              <a:t>‹#›</a:t>
            </a:fld>
            <a:endParaRPr lang="en-US" altLang="en-US" dirty="0">
              <a:solidFill>
                <a:srgbClr val="000000"/>
              </a:solidFill>
            </a:endParaRPr>
          </a:p>
        </p:txBody>
      </p:sp>
    </p:spTree>
    <p:extLst>
      <p:ext uri="{BB962C8B-B14F-4D97-AF65-F5344CB8AC3E}">
        <p14:creationId xmlns:p14="http://schemas.microsoft.com/office/powerpoint/2010/main" val="427967480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Lst>
  <p:hf hdr="0" ftr="0" dt="0"/>
  <p:txStyles>
    <p:titleStyle>
      <a:lvl1pPr algn="l" rtl="0" fontAlgn="base">
        <a:spcBef>
          <a:spcPct val="0"/>
        </a:spcBef>
        <a:spcAft>
          <a:spcPct val="0"/>
        </a:spcAft>
        <a:defRPr sz="3200" b="1">
          <a:solidFill>
            <a:srgbClr val="5F852B"/>
          </a:solidFill>
          <a:latin typeface="+mj-lt"/>
          <a:ea typeface="+mj-ea"/>
          <a:cs typeface="+mj-cs"/>
        </a:defRPr>
      </a:lvl1pPr>
      <a:lvl2pPr algn="ctr" rtl="0" fontAlgn="base">
        <a:spcBef>
          <a:spcPct val="0"/>
        </a:spcBef>
        <a:spcAft>
          <a:spcPct val="0"/>
        </a:spcAft>
        <a:defRPr sz="3000" b="1">
          <a:solidFill>
            <a:srgbClr val="FE6136"/>
          </a:solidFill>
          <a:latin typeface="Arial" charset="0"/>
          <a:ea typeface="ＭＳ Ｐゴシック" pitchFamily="48" charset="-128"/>
        </a:defRPr>
      </a:lvl2pPr>
      <a:lvl3pPr algn="ctr" rtl="0" fontAlgn="base">
        <a:spcBef>
          <a:spcPct val="0"/>
        </a:spcBef>
        <a:spcAft>
          <a:spcPct val="0"/>
        </a:spcAft>
        <a:defRPr sz="3000" b="1">
          <a:solidFill>
            <a:srgbClr val="FE6136"/>
          </a:solidFill>
          <a:latin typeface="Arial" charset="0"/>
          <a:ea typeface="ＭＳ Ｐゴシック" pitchFamily="48" charset="-128"/>
        </a:defRPr>
      </a:lvl3pPr>
      <a:lvl4pPr algn="ctr" rtl="0" fontAlgn="base">
        <a:spcBef>
          <a:spcPct val="0"/>
        </a:spcBef>
        <a:spcAft>
          <a:spcPct val="0"/>
        </a:spcAft>
        <a:defRPr sz="3000" b="1">
          <a:solidFill>
            <a:srgbClr val="FE6136"/>
          </a:solidFill>
          <a:latin typeface="Arial" charset="0"/>
          <a:ea typeface="ＭＳ Ｐゴシック" pitchFamily="48" charset="-128"/>
        </a:defRPr>
      </a:lvl4pPr>
      <a:lvl5pPr algn="ctr" rtl="0" fontAlgn="base">
        <a:spcBef>
          <a:spcPct val="0"/>
        </a:spcBef>
        <a:spcAft>
          <a:spcPct val="0"/>
        </a:spcAft>
        <a:defRPr sz="3000" b="1">
          <a:solidFill>
            <a:srgbClr val="FE6136"/>
          </a:solidFill>
          <a:latin typeface="Arial" charset="0"/>
          <a:ea typeface="ＭＳ Ｐゴシック" pitchFamily="48" charset="-128"/>
        </a:defRPr>
      </a:lvl5pPr>
      <a:lvl6pPr marL="457200" algn="ctr" rtl="0" fontAlgn="base">
        <a:spcBef>
          <a:spcPct val="0"/>
        </a:spcBef>
        <a:spcAft>
          <a:spcPct val="0"/>
        </a:spcAft>
        <a:defRPr sz="3000" b="1">
          <a:solidFill>
            <a:srgbClr val="FE6136"/>
          </a:solidFill>
          <a:latin typeface="Arial" charset="0"/>
          <a:ea typeface="ＭＳ Ｐゴシック" pitchFamily="48" charset="-128"/>
        </a:defRPr>
      </a:lvl6pPr>
      <a:lvl7pPr marL="914400" algn="ctr" rtl="0" fontAlgn="base">
        <a:spcBef>
          <a:spcPct val="0"/>
        </a:spcBef>
        <a:spcAft>
          <a:spcPct val="0"/>
        </a:spcAft>
        <a:defRPr sz="3000" b="1">
          <a:solidFill>
            <a:srgbClr val="FE6136"/>
          </a:solidFill>
          <a:latin typeface="Arial" charset="0"/>
          <a:ea typeface="ＭＳ Ｐゴシック" pitchFamily="48" charset="-128"/>
        </a:defRPr>
      </a:lvl7pPr>
      <a:lvl8pPr marL="1371600" algn="ctr" rtl="0" fontAlgn="base">
        <a:spcBef>
          <a:spcPct val="0"/>
        </a:spcBef>
        <a:spcAft>
          <a:spcPct val="0"/>
        </a:spcAft>
        <a:defRPr sz="3000" b="1">
          <a:solidFill>
            <a:srgbClr val="FE6136"/>
          </a:solidFill>
          <a:latin typeface="Arial" charset="0"/>
          <a:ea typeface="ＭＳ Ｐゴシック" pitchFamily="48" charset="-128"/>
        </a:defRPr>
      </a:lvl8pPr>
      <a:lvl9pPr marL="1828800" algn="ctr" rtl="0" fontAlgn="base">
        <a:spcBef>
          <a:spcPct val="0"/>
        </a:spcBef>
        <a:spcAft>
          <a:spcPct val="0"/>
        </a:spcAft>
        <a:defRPr sz="3000" b="1">
          <a:solidFill>
            <a:srgbClr val="FE6136"/>
          </a:solidFill>
          <a:latin typeface="Arial" charset="0"/>
          <a:ea typeface="ＭＳ Ｐゴシック" pitchFamily="48" charset="-128"/>
        </a:defRPr>
      </a:lvl9pPr>
    </p:titleStyle>
    <p:bodyStyle>
      <a:lvl1pPr marL="238125" indent="-238125" algn="l" rtl="0" fontAlgn="base">
        <a:spcBef>
          <a:spcPct val="20000"/>
        </a:spcBef>
        <a:spcAft>
          <a:spcPct val="0"/>
        </a:spcAft>
        <a:buClr>
          <a:srgbClr val="5F852B"/>
        </a:buClr>
        <a:buFont typeface="Arial" panose="020B0604020202020204" pitchFamily="34" charset="0"/>
        <a:buChar char="•"/>
        <a:tabLst/>
        <a:defRPr sz="2400">
          <a:solidFill>
            <a:schemeClr val="tx1"/>
          </a:solidFill>
          <a:latin typeface="+mn-lt"/>
          <a:ea typeface="+mn-ea"/>
          <a:cs typeface="+mn-cs"/>
        </a:defRPr>
      </a:lvl1pPr>
      <a:lvl2pPr marL="515938" indent="-277813" algn="l" rtl="0" fontAlgn="base">
        <a:spcBef>
          <a:spcPct val="20000"/>
        </a:spcBef>
        <a:spcAft>
          <a:spcPct val="0"/>
        </a:spcAft>
        <a:buClr>
          <a:srgbClr val="5F852B"/>
        </a:buClr>
        <a:buFont typeface="Arial" panose="020B0604020202020204" pitchFamily="34" charset="0"/>
        <a:buChar char="•"/>
        <a:tabLst/>
        <a:defRPr sz="2200">
          <a:solidFill>
            <a:schemeClr val="tx1"/>
          </a:solidFill>
          <a:latin typeface="+mn-lt"/>
          <a:ea typeface="+mn-ea"/>
        </a:defRPr>
      </a:lvl2pPr>
      <a:lvl3pPr marL="803275" indent="-287338" algn="l" rtl="0" fontAlgn="base">
        <a:spcBef>
          <a:spcPct val="20000"/>
        </a:spcBef>
        <a:spcAft>
          <a:spcPct val="0"/>
        </a:spcAft>
        <a:buClr>
          <a:srgbClr val="5F852B"/>
        </a:buClr>
        <a:buFont typeface="Arial" panose="020B0604020202020204" pitchFamily="34" charset="0"/>
        <a:buChar char="•"/>
        <a:tabLst/>
        <a:defRPr sz="2000">
          <a:solidFill>
            <a:schemeClr val="tx1"/>
          </a:solidFill>
          <a:latin typeface="+mn-lt"/>
          <a:ea typeface="+mn-ea"/>
        </a:defRPr>
      </a:lvl3pPr>
      <a:lvl4pPr marL="1031875" indent="-228600" algn="l" rtl="0" fontAlgn="base">
        <a:spcBef>
          <a:spcPct val="20000"/>
        </a:spcBef>
        <a:spcAft>
          <a:spcPct val="0"/>
        </a:spcAft>
        <a:buClr>
          <a:srgbClr val="5F852B"/>
        </a:buClr>
        <a:buFont typeface="Arial" panose="020B0604020202020204" pitchFamily="34" charset="0"/>
        <a:buChar char="•"/>
        <a:tabLst/>
        <a:defRPr>
          <a:solidFill>
            <a:schemeClr val="tx1"/>
          </a:solidFill>
          <a:latin typeface="+mn-lt"/>
          <a:ea typeface="+mn-ea"/>
        </a:defRPr>
      </a:lvl4pPr>
      <a:lvl5pPr marL="1258888" indent="-227013" algn="l" rtl="0" fontAlgn="base">
        <a:spcBef>
          <a:spcPct val="20000"/>
        </a:spcBef>
        <a:spcAft>
          <a:spcPct val="0"/>
        </a:spcAft>
        <a:buClr>
          <a:srgbClr val="5F852B"/>
        </a:buClr>
        <a:buFont typeface="Arial" panose="020B0604020202020204" pitchFamily="34" charset="0"/>
        <a:buChar char="•"/>
        <a:tabLst/>
        <a:defRPr>
          <a:solidFill>
            <a:schemeClr val="tx1"/>
          </a:solidFill>
          <a:latin typeface="+mn-lt"/>
          <a:ea typeface="+mn-ea"/>
        </a:defRPr>
      </a:lvl5pPr>
      <a:lvl6pPr marL="2514600" indent="-228600" algn="l" rtl="0" fontAlgn="base">
        <a:spcBef>
          <a:spcPct val="20000"/>
        </a:spcBef>
        <a:spcAft>
          <a:spcPct val="0"/>
        </a:spcAft>
        <a:buChar char="»"/>
        <a:defRPr>
          <a:solidFill>
            <a:schemeClr val="tx1"/>
          </a:solidFill>
          <a:latin typeface="+mn-lt"/>
          <a:ea typeface="+mn-ea"/>
        </a:defRPr>
      </a:lvl6pPr>
      <a:lvl7pPr marL="2971800" indent="-228600" algn="l" rtl="0" fontAlgn="base">
        <a:spcBef>
          <a:spcPct val="20000"/>
        </a:spcBef>
        <a:spcAft>
          <a:spcPct val="0"/>
        </a:spcAft>
        <a:buChar char="»"/>
        <a:defRPr>
          <a:solidFill>
            <a:schemeClr val="tx1"/>
          </a:solidFill>
          <a:latin typeface="+mn-lt"/>
          <a:ea typeface="+mn-ea"/>
        </a:defRPr>
      </a:lvl7pPr>
      <a:lvl8pPr marL="3429000" indent="-228600" algn="l" rtl="0" fontAlgn="base">
        <a:spcBef>
          <a:spcPct val="20000"/>
        </a:spcBef>
        <a:spcAft>
          <a:spcPct val="0"/>
        </a:spcAft>
        <a:buChar char="»"/>
        <a:defRPr>
          <a:solidFill>
            <a:schemeClr val="tx1"/>
          </a:solidFill>
          <a:latin typeface="+mn-lt"/>
          <a:ea typeface="+mn-ea"/>
        </a:defRPr>
      </a:lvl8pPr>
      <a:lvl9pPr marL="3886200" indent="-228600"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21.xml"/><Relationship Id="rId5" Type="http://schemas.openxmlformats.org/officeDocument/2006/relationships/image" Target="../media/image25.emf"/><Relationship Id="rId4" Type="http://schemas.openxmlformats.org/officeDocument/2006/relationships/image" Target="../media/image24.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fif"/><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8.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hyperlink" Target="https://www.epa.gov/pesticide-registration/list-n-disinfectants-use-against-sars-cov-2" TargetMode="External"/><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19.xml"/><Relationship Id="rId4" Type="http://schemas.openxmlformats.org/officeDocument/2006/relationships/hyperlink" Target="https://www.osha.gov/pls/oshaweb/owadisp.show_document?p_id=9777&amp;p_table=STANDARD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3.xml"/><Relationship Id="rId1" Type="http://schemas.openxmlformats.org/officeDocument/2006/relationships/slideLayout" Target="../slideLayouts/slideLayout21.xml"/><Relationship Id="rId5" Type="http://schemas.openxmlformats.org/officeDocument/2006/relationships/comments" Target="../comments/comment1.xml"/><Relationship Id="rId4" Type="http://schemas.openxmlformats.org/officeDocument/2006/relationships/image" Target="../media/image38.jpeg"/></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21.xml"/><Relationship Id="rId5" Type="http://schemas.openxmlformats.org/officeDocument/2006/relationships/image" Target="../media/image42.pn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8.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9.xml"/><Relationship Id="rId1" Type="http://schemas.openxmlformats.org/officeDocument/2006/relationships/slideLayout" Target="../slideLayouts/slideLayout38.xml"/><Relationship Id="rId4" Type="http://schemas.openxmlformats.org/officeDocument/2006/relationships/image" Target="../media/image5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38.xml"/><Relationship Id="rId4" Type="http://schemas.openxmlformats.org/officeDocument/2006/relationships/image" Target="../media/image56.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hyperlink" Target="https://www.cdc.gov/coronavirus/2019-ncov/community/organizations/cleaning-disinfection.html" TargetMode="External"/><Relationship Id="rId2" Type="http://schemas.openxmlformats.org/officeDocument/2006/relationships/notesSlide" Target="../notesSlides/notesSlide53.xml"/><Relationship Id="rId1" Type="http://schemas.openxmlformats.org/officeDocument/2006/relationships/slideLayout" Target="../slideLayouts/slideLayout19.xml"/><Relationship Id="rId5" Type="http://schemas.openxmlformats.org/officeDocument/2006/relationships/image" Target="../media/image59.jpg"/><Relationship Id="rId4" Type="http://schemas.openxmlformats.org/officeDocument/2006/relationships/hyperlink" Target="https://www.cdc.gov/coronavirus/2019-ncov/hcp/disposition-in-home-patients.html"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9.xml"/><Relationship Id="rId1" Type="http://schemas.openxmlformats.org/officeDocument/2006/relationships/video" Target="https://www.youtube.com/embed/t0aP2XdcFk4?feature=oembed" TargetMode="External"/><Relationship Id="rId5" Type="http://schemas.openxmlformats.org/officeDocument/2006/relationships/image" Target="../media/image61.jpeg"/><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62.png"/><Relationship Id="rId5" Type="http://schemas.openxmlformats.org/officeDocument/2006/relationships/hyperlink" Target="https://www.cdc.gov/coronavirus/2019-ncov/community/tribal/index.html" TargetMode="External"/><Relationship Id="rId4" Type="http://schemas.openxmlformats.org/officeDocument/2006/relationships/notesSlide" Target="../notesSlides/notesSlide57.xml"/></Relationships>
</file>

<file path=ppt/slides/_rels/slide7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2.xml"/><Relationship Id="rId1" Type="http://schemas.openxmlformats.org/officeDocument/2006/relationships/slideLayout" Target="../slideLayouts/slideLayout21.xml"/><Relationship Id="rId4" Type="http://schemas.openxmlformats.org/officeDocument/2006/relationships/image" Target="../media/image67.jpg"/></Relationships>
</file>

<file path=ppt/slides/_rels/slide7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3.xml"/><Relationship Id="rId1" Type="http://schemas.openxmlformats.org/officeDocument/2006/relationships/slideLayout" Target="../slideLayouts/slideLayout21.xml"/><Relationship Id="rId4" Type="http://schemas.openxmlformats.org/officeDocument/2006/relationships/image" Target="../media/image69.jpeg"/></Relationships>
</file>

<file path=ppt/slides/_rels/slide7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64.xml"/><Relationship Id="rId1" Type="http://schemas.openxmlformats.org/officeDocument/2006/relationships/slideLayout" Target="../slideLayouts/slideLayout21.xml"/><Relationship Id="rId4" Type="http://schemas.openxmlformats.org/officeDocument/2006/relationships/image" Target="../media/image71.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8" Type="http://schemas.openxmlformats.org/officeDocument/2006/relationships/hyperlink" Target="http://www.who.int/en/" TargetMode="External"/><Relationship Id="rId3" Type="http://schemas.openxmlformats.org/officeDocument/2006/relationships/slideLayout" Target="../slideLayouts/slideLayout19.xml"/><Relationship Id="rId7" Type="http://schemas.openxmlformats.org/officeDocument/2006/relationships/hyperlink" Target="http://www.osha.gov/" TargetMode="External"/><Relationship Id="rId12" Type="http://schemas.openxmlformats.org/officeDocument/2006/relationships/image" Target="../media/image7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hyperlink" Target="http://www.cdc.gov/" TargetMode="External"/><Relationship Id="rId11" Type="http://schemas.openxmlformats.org/officeDocument/2006/relationships/hyperlink" Target="file:///E:\Grants\COVID-19\NIEHS%20files\Return%20to%20work%20workplace_covid_19_checklist_051120_508.pdf" TargetMode="External"/><Relationship Id="rId5" Type="http://schemas.openxmlformats.org/officeDocument/2006/relationships/hyperlink" Target="http://www/" TargetMode="External"/><Relationship Id="rId10" Type="http://schemas.openxmlformats.org/officeDocument/2006/relationships/hyperlink" Target="https://tools.niehs.nih.gov/wetp/index.cfm?id=2554" TargetMode="External"/><Relationship Id="rId4" Type="http://schemas.openxmlformats.org/officeDocument/2006/relationships/notesSlide" Target="../notesSlides/notesSlide66.xml"/><Relationship Id="rId9" Type="http://schemas.openxmlformats.org/officeDocument/2006/relationships/hyperlink" Target="http://www.cdc.gov/NIOS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hyperlink" Target="https://www.cdc.gov/coronavirus/2019-ncov/index.html" TargetMode="External"/></Relationships>
</file>

<file path=ppt/slides/_rels/slide80.xml.rels><?xml version="1.0" encoding="UTF-8" standalone="yes"?>
<Relationships xmlns="http://schemas.openxmlformats.org/package/2006/relationships"><Relationship Id="rId8" Type="http://schemas.openxmlformats.org/officeDocument/2006/relationships/hyperlink" Target="https://cfo.asu.edu/biosafety-program" TargetMode="External"/><Relationship Id="rId3" Type="http://schemas.openxmlformats.org/officeDocument/2006/relationships/hyperlink" Target="https://www.azdhs.gov/preparedness/epidemiology-disease-control/infectious-disease-epidemiology/index.php#novel-coronavirus-home" TargetMode="External"/><Relationship Id="rId7" Type="http://schemas.openxmlformats.org/officeDocument/2006/relationships/hyperlink" Target="https://itcaonline.com/" TargetMode="External"/><Relationship Id="rId2" Type="http://schemas.openxmlformats.org/officeDocument/2006/relationships/hyperlink" Target="https://www.fda.gov/food/food-safety-during-emergencies/best-practices-retail-food-stores-restaurants-and-food-pick-updelivery-services-during-covid-19" TargetMode="External"/><Relationship Id="rId1" Type="http://schemas.openxmlformats.org/officeDocument/2006/relationships/slideLayout" Target="../slideLayouts/slideLayout19.xml"/><Relationship Id="rId6" Type="http://schemas.openxmlformats.org/officeDocument/2006/relationships/hyperlink" Target="http://www.azpha.org/" TargetMode="External"/><Relationship Id="rId5" Type="http://schemas.openxmlformats.org/officeDocument/2006/relationships/hyperlink" Target="https://www.azagc.org/" TargetMode="External"/><Relationship Id="rId4" Type="http://schemas.openxmlformats.org/officeDocument/2006/relationships/hyperlink" Target="https://www.azica.gov/divisions/adosh"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6"/>
          <p:cNvSpPr txBox="1">
            <a:spLocks noGrp="1"/>
          </p:cNvSpPr>
          <p:nvPr>
            <p:ph type="title"/>
          </p:nvPr>
        </p:nvSpPr>
        <p:spPr>
          <a:xfrm>
            <a:off x="415600" y="904515"/>
            <a:ext cx="11360799" cy="763599"/>
          </a:xfrm>
          <a:prstGeom prst="rect">
            <a:avLst/>
          </a:prstGeom>
          <a:noFill/>
          <a:ln>
            <a:noFill/>
          </a:ln>
        </p:spPr>
        <p:txBody>
          <a:bodyPr spcFirstLastPara="1" wrap="square" lIns="121900" tIns="121900" rIns="121900" bIns="121900" anchor="t" anchorCtr="0">
            <a:noAutofit/>
          </a:bodyPr>
          <a:lstStyle/>
          <a:p>
            <a:pPr>
              <a:buSzPts val="1800"/>
            </a:pPr>
            <a:r>
              <a:rPr lang="en-US" sz="4800" dirty="0"/>
              <a:t>COVID-19 Workplace Safety Training</a:t>
            </a:r>
            <a:endParaRPr sz="4800" dirty="0"/>
          </a:p>
        </p:txBody>
      </p:sp>
      <p:sp>
        <p:nvSpPr>
          <p:cNvPr id="127" name="Google Shape;127;p36"/>
          <p:cNvSpPr txBox="1">
            <a:spLocks noGrp="1"/>
          </p:cNvSpPr>
          <p:nvPr>
            <p:ph type="subTitle" idx="1"/>
          </p:nvPr>
        </p:nvSpPr>
        <p:spPr>
          <a:xfrm>
            <a:off x="651233" y="1989346"/>
            <a:ext cx="10011600" cy="476000"/>
          </a:xfrm>
          <a:prstGeom prst="rect">
            <a:avLst/>
          </a:prstGeom>
          <a:noFill/>
          <a:ln>
            <a:noFill/>
          </a:ln>
        </p:spPr>
        <p:txBody>
          <a:bodyPr spcFirstLastPara="1" wrap="square" lIns="121900" tIns="121900" rIns="121900" bIns="121900" anchor="b" anchorCtr="0">
            <a:noAutofit/>
          </a:bodyPr>
          <a:lstStyle/>
          <a:p>
            <a:pPr marL="0" indent="0">
              <a:buSzPts val="350"/>
            </a:pPr>
            <a:r>
              <a:rPr lang="en-US" dirty="0">
                <a:highlight>
                  <a:srgbClr val="FFC000"/>
                </a:highlight>
              </a:rPr>
              <a:t>For small business owners and employees; Summer 2020</a:t>
            </a:r>
            <a:endParaRPr dirty="0"/>
          </a:p>
        </p:txBody>
      </p:sp>
      <p:sp>
        <p:nvSpPr>
          <p:cNvPr id="3" name="TextBox 2">
            <a:extLst>
              <a:ext uri="{FF2B5EF4-FFF2-40B4-BE49-F238E27FC236}">
                <a16:creationId xmlns:a16="http://schemas.microsoft.com/office/drawing/2014/main" id="{90BA750A-4D4C-094D-A837-E6AC52443E8A}"/>
              </a:ext>
            </a:extLst>
          </p:cNvPr>
          <p:cNvSpPr txBox="1"/>
          <p:nvPr/>
        </p:nvSpPr>
        <p:spPr>
          <a:xfrm>
            <a:off x="7304868" y="5445073"/>
            <a:ext cx="4014296" cy="1077026"/>
          </a:xfrm>
          <a:prstGeom prst="rect">
            <a:avLst/>
          </a:prstGeom>
          <a:noFill/>
        </p:spPr>
        <p:txBody>
          <a:bodyPr wrap="square" rtlCol="0">
            <a:spAutoFit/>
          </a:bodyPr>
          <a:lstStyle/>
          <a:p>
            <a:pPr defTabSz="1219170">
              <a:buClr>
                <a:srgbClr val="000000"/>
              </a:buClr>
            </a:pPr>
            <a:r>
              <a:rPr lang="en-US" sz="2133" b="1" kern="0" dirty="0">
                <a:solidFill>
                  <a:srgbClr val="951D40"/>
                </a:solidFill>
                <a:latin typeface="Arial"/>
                <a:cs typeface="Arial"/>
                <a:sym typeface="Arial"/>
              </a:rPr>
              <a:t>The Polytechnic School</a:t>
            </a:r>
            <a:br>
              <a:rPr lang="en-US" sz="2133" b="1" kern="0" dirty="0">
                <a:solidFill>
                  <a:srgbClr val="951D40"/>
                </a:solidFill>
                <a:latin typeface="Arial"/>
                <a:cs typeface="Arial"/>
                <a:sym typeface="Arial"/>
              </a:rPr>
            </a:br>
            <a:r>
              <a:rPr lang="en-US" sz="2133" b="1" kern="0" dirty="0">
                <a:solidFill>
                  <a:srgbClr val="951D40"/>
                </a:solidFill>
                <a:latin typeface="Arial"/>
                <a:cs typeface="Arial"/>
                <a:sym typeface="Arial"/>
              </a:rPr>
              <a:t>Environmental &amp; Resource Management  Program</a:t>
            </a:r>
          </a:p>
        </p:txBody>
      </p:sp>
      <p:pic>
        <p:nvPicPr>
          <p:cNvPr id="4" name="Picture 3" descr="Source: CDC">
            <a:extLst>
              <a:ext uri="{FF2B5EF4-FFF2-40B4-BE49-F238E27FC236}">
                <a16:creationId xmlns:a16="http://schemas.microsoft.com/office/drawing/2014/main" id="{7BF11386-4AB1-400F-9983-5B6C90570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772" y="2618306"/>
            <a:ext cx="3604453" cy="2029535"/>
          </a:xfrm>
          <a:prstGeom prst="rect">
            <a:avLst/>
          </a:prstGeom>
        </p:spPr>
      </p:pic>
      <p:sp>
        <p:nvSpPr>
          <p:cNvPr id="5" name="TextBox 4">
            <a:extLst>
              <a:ext uri="{FF2B5EF4-FFF2-40B4-BE49-F238E27FC236}">
                <a16:creationId xmlns:a16="http://schemas.microsoft.com/office/drawing/2014/main" id="{05647B39-313D-4309-A4CD-41B8225ACC87}"/>
              </a:ext>
            </a:extLst>
          </p:cNvPr>
          <p:cNvSpPr txBox="1"/>
          <p:nvPr/>
        </p:nvSpPr>
        <p:spPr>
          <a:xfrm>
            <a:off x="5388112" y="4677125"/>
            <a:ext cx="1415772" cy="369332"/>
          </a:xfrm>
          <a:prstGeom prst="rect">
            <a:avLst/>
          </a:prstGeom>
          <a:noFill/>
        </p:spPr>
        <p:txBody>
          <a:bodyPr wrap="none" rtlCol="0">
            <a:spAutoFit/>
          </a:bodyPr>
          <a:lstStyle/>
          <a:p>
            <a:r>
              <a:rPr lang="en-US" dirty="0"/>
              <a:t>Photo: CDC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36470"/>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a:highlight>
                  <a:srgbClr val="FFC000"/>
                </a:highlight>
              </a:rPr>
              <a:t>Transmission</a:t>
            </a:r>
            <a:endParaRPr dirty="0"/>
          </a:p>
        </p:txBody>
      </p:sp>
      <p:sp>
        <p:nvSpPr>
          <p:cNvPr id="185" name="Google Shape;185;p46"/>
          <p:cNvSpPr txBox="1">
            <a:spLocks noGrp="1"/>
          </p:cNvSpPr>
          <p:nvPr>
            <p:ph type="body" idx="1"/>
          </p:nvPr>
        </p:nvSpPr>
        <p:spPr>
          <a:xfrm>
            <a:off x="341172" y="670309"/>
            <a:ext cx="11360799" cy="6151221"/>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en-US" sz="2400" dirty="0">
                <a:solidFill>
                  <a:schemeClr val="dk1"/>
                </a:solidFill>
              </a:rPr>
              <a:t>Droplets </a:t>
            </a:r>
            <a:r>
              <a:rPr lang="en-US" sz="2400">
                <a:solidFill>
                  <a:schemeClr val="dk1"/>
                </a:solidFill>
              </a:rPr>
              <a:t>deposit on surfaces </a:t>
            </a:r>
            <a:r>
              <a:rPr lang="en-US" sz="2400" dirty="0">
                <a:solidFill>
                  <a:schemeClr val="dk1"/>
                </a:solidFill>
              </a:rPr>
              <a:t>within a few feet, contaminating the surfaces.</a:t>
            </a:r>
            <a:br>
              <a:rPr lang="en-US" sz="2400" dirty="0">
                <a:solidFill>
                  <a:schemeClr val="dk1"/>
                </a:solidFill>
              </a:rPr>
            </a:br>
            <a:endParaRPr lang="en-US" sz="2400" dirty="0">
              <a:solidFill>
                <a:schemeClr val="dk1"/>
              </a:solidFill>
            </a:endParaRPr>
          </a:p>
          <a:p>
            <a:pPr indent="-457189">
              <a:buClr>
                <a:schemeClr val="dk1"/>
              </a:buClr>
              <a:buSzPts val="1800"/>
              <a:buFont typeface="Arial"/>
              <a:buChar char="●"/>
            </a:pPr>
            <a:r>
              <a:rPr lang="en-US" sz="2400" dirty="0">
                <a:solidFill>
                  <a:schemeClr val="dk1"/>
                </a:solidFill>
              </a:rPr>
              <a:t>Droplets can contact the eyes, nose and mouth of an uninfected person who is within six feet of the infected person.</a:t>
            </a:r>
            <a:br>
              <a:rPr lang="en-US" sz="2400" dirty="0">
                <a:solidFill>
                  <a:schemeClr val="dk1"/>
                </a:solidFill>
              </a:rPr>
            </a:br>
            <a:endParaRPr lang="en-US" sz="2400" dirty="0">
              <a:solidFill>
                <a:schemeClr val="dk1"/>
              </a:solidFill>
            </a:endParaRPr>
          </a:p>
          <a:p>
            <a:pPr indent="-457189">
              <a:buClr>
                <a:schemeClr val="dk1"/>
              </a:buClr>
              <a:buSzPts val="1800"/>
              <a:buFont typeface="Arial"/>
              <a:buChar char="●"/>
            </a:pPr>
            <a:r>
              <a:rPr lang="en-US" sz="2400" dirty="0">
                <a:solidFill>
                  <a:schemeClr val="dk1"/>
                </a:solidFill>
              </a:rPr>
              <a:t>Aerosols containing the virus can stay suspended in air for hours and travel more than 20 feet.</a:t>
            </a:r>
            <a:br>
              <a:rPr lang="en-US" sz="2400" dirty="0">
                <a:solidFill>
                  <a:schemeClr val="dk1"/>
                </a:solidFill>
              </a:rPr>
            </a:br>
            <a:endParaRPr lang="en-US" sz="2400" dirty="0">
              <a:solidFill>
                <a:schemeClr val="dk1"/>
              </a:solidFill>
            </a:endParaRPr>
          </a:p>
          <a:p>
            <a:pPr indent="-457189">
              <a:buClr>
                <a:schemeClr val="dk1"/>
              </a:buClr>
              <a:buSzPts val="1800"/>
              <a:buFont typeface="Arial"/>
              <a:buChar char="●"/>
            </a:pPr>
            <a:r>
              <a:rPr lang="en-US" sz="2400" dirty="0">
                <a:solidFill>
                  <a:schemeClr val="dk1"/>
                </a:solidFill>
              </a:rPr>
              <a:t>Some aerosols are less than 2.5 microns and can be inhaled deeply into the lungs</a:t>
            </a:r>
          </a:p>
          <a:p>
            <a:pPr marL="0" indent="0">
              <a:spcBef>
                <a:spcPts val="2133"/>
              </a:spcBef>
              <a:buSzPts val="350"/>
            </a:pPr>
            <a:endParaRPr dirty="0"/>
          </a:p>
        </p:txBody>
      </p:sp>
    </p:spTree>
    <p:extLst>
      <p:ext uri="{BB962C8B-B14F-4D97-AF65-F5344CB8AC3E}">
        <p14:creationId xmlns:p14="http://schemas.microsoft.com/office/powerpoint/2010/main" val="1952260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671BD0-5C77-4016-96B4-6CFC901D1AE5}"/>
              </a:ext>
            </a:extLst>
          </p:cNvPr>
          <p:cNvSpPr>
            <a:spLocks noGrp="1"/>
          </p:cNvSpPr>
          <p:nvPr>
            <p:ph type="title"/>
          </p:nvPr>
        </p:nvSpPr>
        <p:spPr>
          <a:xfrm>
            <a:off x="304800" y="863815"/>
            <a:ext cx="11582400" cy="914400"/>
          </a:xfrm>
        </p:spPr>
        <p:txBody>
          <a:bodyPr/>
          <a:lstStyle/>
          <a:p>
            <a:r>
              <a:rPr lang="en-US" dirty="0"/>
              <a:t>Incubation period</a:t>
            </a:r>
          </a:p>
        </p:txBody>
      </p:sp>
      <p:sp>
        <p:nvSpPr>
          <p:cNvPr id="6" name="Content Placeholder 5">
            <a:extLst>
              <a:ext uri="{FF2B5EF4-FFF2-40B4-BE49-F238E27FC236}">
                <a16:creationId xmlns:a16="http://schemas.microsoft.com/office/drawing/2014/main" id="{DB667D22-5BDE-4634-B6E7-4C5D6075F920}"/>
              </a:ext>
            </a:extLst>
          </p:cNvPr>
          <p:cNvSpPr>
            <a:spLocks noGrp="1"/>
          </p:cNvSpPr>
          <p:nvPr>
            <p:ph idx="1"/>
          </p:nvPr>
        </p:nvSpPr>
        <p:spPr>
          <a:xfrm>
            <a:off x="304800" y="1574585"/>
            <a:ext cx="11582400" cy="3012447"/>
          </a:xfrm>
        </p:spPr>
        <p:txBody>
          <a:bodyPr/>
          <a:lstStyle/>
          <a:p>
            <a:r>
              <a:rPr lang="en-US" dirty="0"/>
              <a:t>The incubation period is the time between exposure to a virus and the onset of symptoms. </a:t>
            </a:r>
          </a:p>
          <a:p>
            <a:r>
              <a:rPr lang="en-US" dirty="0"/>
              <a:t>With COVID-19, symptoms may show 2-14 days after exposure.</a:t>
            </a:r>
          </a:p>
          <a:p>
            <a:r>
              <a:rPr lang="en-US" dirty="0"/>
              <a:t>CDC indicates that people are most contagious when they are the most symptomatic. </a:t>
            </a:r>
          </a:p>
          <a:p>
            <a:r>
              <a:rPr lang="en-US" dirty="0"/>
              <a:t>But several studies show people are contagious before developing symptoms. The virus can be spread by people who don’t know they are infected.</a:t>
            </a:r>
          </a:p>
        </p:txBody>
      </p:sp>
      <p:sp>
        <p:nvSpPr>
          <p:cNvPr id="2" name="Slide Number Placeholder 1">
            <a:extLst>
              <a:ext uri="{FF2B5EF4-FFF2-40B4-BE49-F238E27FC236}">
                <a16:creationId xmlns:a16="http://schemas.microsoft.com/office/drawing/2014/main" id="{989DB3D2-B714-452C-BB06-8D2AE5F6484D}"/>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11</a:t>
            </a:fld>
            <a:endParaRPr lang="en-US" altLang="en-US" dirty="0">
              <a:solidFill>
                <a:srgbClr val="000000"/>
              </a:solidFill>
              <a:latin typeface="Arial" charset="0"/>
              <a:ea typeface="ＭＳ Ｐゴシック" pitchFamily="48" charset="-128"/>
            </a:endParaRPr>
          </a:p>
        </p:txBody>
      </p:sp>
      <p:pic>
        <p:nvPicPr>
          <p:cNvPr id="4" name="Picture 3" descr="A close up of a flower garden&#10;&#10;Description automatically generated">
            <a:extLst>
              <a:ext uri="{FF2B5EF4-FFF2-40B4-BE49-F238E27FC236}">
                <a16:creationId xmlns:a16="http://schemas.microsoft.com/office/drawing/2014/main" id="{CED69339-BC13-4911-A2AC-ADB992200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571" y="4587032"/>
            <a:ext cx="2508057" cy="2134517"/>
          </a:xfrm>
          <a:prstGeom prst="rect">
            <a:avLst/>
          </a:prstGeom>
        </p:spPr>
      </p:pic>
      <p:sp>
        <p:nvSpPr>
          <p:cNvPr id="7" name="TextBox 6">
            <a:extLst>
              <a:ext uri="{FF2B5EF4-FFF2-40B4-BE49-F238E27FC236}">
                <a16:creationId xmlns:a16="http://schemas.microsoft.com/office/drawing/2014/main" id="{A9F0094A-3696-4ECB-B000-200774859956}"/>
              </a:ext>
            </a:extLst>
          </p:cNvPr>
          <p:cNvSpPr txBox="1"/>
          <p:nvPr/>
        </p:nvSpPr>
        <p:spPr>
          <a:xfrm>
            <a:off x="7159864" y="5428821"/>
            <a:ext cx="4727336" cy="923330"/>
          </a:xfrm>
          <a:prstGeom prst="rect">
            <a:avLst/>
          </a:prstGeom>
          <a:noFill/>
        </p:spPr>
        <p:txBody>
          <a:bodyPr wrap="square" rtlCol="0">
            <a:spAutoFit/>
          </a:bodyPr>
          <a:lstStyle/>
          <a:p>
            <a:r>
              <a:rPr lang="en-US" dirty="0"/>
              <a:t>Photo: National Institute of Allergies and Infectious Diseases</a:t>
            </a:r>
          </a:p>
          <a:p>
            <a:endParaRPr lang="en-US" dirty="0"/>
          </a:p>
        </p:txBody>
      </p:sp>
    </p:spTree>
    <p:extLst>
      <p:ext uri="{BB962C8B-B14F-4D97-AF65-F5344CB8AC3E}">
        <p14:creationId xmlns:p14="http://schemas.microsoft.com/office/powerpoint/2010/main" val="380533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D4F42179-1FEA-4583-816D-595FA9B63705}"/>
              </a:ext>
            </a:extLst>
          </p:cNvPr>
          <p:cNvSpPr>
            <a:spLocks noGrp="1"/>
          </p:cNvSpPr>
          <p:nvPr>
            <p:ph type="title"/>
          </p:nvPr>
        </p:nvSpPr>
        <p:spPr>
          <a:xfrm>
            <a:off x="1752600" y="1295400"/>
            <a:ext cx="8686800" cy="914400"/>
          </a:xfrm>
        </p:spPr>
        <p:txBody>
          <a:bodyPr/>
          <a:lstStyle/>
          <a:p>
            <a:r>
              <a:rPr lang="en-US" altLang="en-US" dirty="0">
                <a:ea typeface="ＭＳ Ｐゴシック" panose="020B0600070205080204" pitchFamily="34" charset="-128"/>
              </a:rPr>
              <a:t>COVID-19 can cause mild to severe symptoms</a:t>
            </a:r>
          </a:p>
        </p:txBody>
      </p:sp>
      <p:sp>
        <p:nvSpPr>
          <p:cNvPr id="33795" name="Content Placeholder 2">
            <a:extLst>
              <a:ext uri="{FF2B5EF4-FFF2-40B4-BE49-F238E27FC236}">
                <a16:creationId xmlns:a16="http://schemas.microsoft.com/office/drawing/2014/main" id="{4B726869-AA4E-44EA-932D-C6B1273EBC05}"/>
              </a:ext>
            </a:extLst>
          </p:cNvPr>
          <p:cNvSpPr>
            <a:spLocks noGrp="1"/>
          </p:cNvSpPr>
          <p:nvPr>
            <p:ph sz="half" idx="1"/>
          </p:nvPr>
        </p:nvSpPr>
        <p:spPr>
          <a:xfrm>
            <a:off x="2286000" y="2373284"/>
            <a:ext cx="3810000" cy="3189317"/>
          </a:xfrm>
        </p:spPr>
        <p:txBody>
          <a:bodyPr/>
          <a:lstStyle/>
          <a:p>
            <a:pPr marL="0" indent="0">
              <a:buNone/>
            </a:pPr>
            <a:r>
              <a:rPr lang="en-US" altLang="en-US" sz="2200" u="sng" dirty="0">
                <a:ea typeface="ＭＳ Ｐゴシック" panose="020B0600070205080204" pitchFamily="34" charset="-128"/>
              </a:rPr>
              <a:t>Most common symptoms include:</a:t>
            </a:r>
          </a:p>
          <a:p>
            <a:r>
              <a:rPr lang="en-US" altLang="en-US" sz="2200" dirty="0">
                <a:ea typeface="ＭＳ Ｐゴシック" panose="020B0600070205080204" pitchFamily="34" charset="-128"/>
              </a:rPr>
              <a:t>Fever</a:t>
            </a:r>
          </a:p>
          <a:p>
            <a:r>
              <a:rPr lang="en-US" altLang="en-US" sz="2200" dirty="0">
                <a:ea typeface="ＭＳ Ｐゴシック" panose="020B0600070205080204" pitchFamily="34" charset="-128"/>
              </a:rPr>
              <a:t>Cough</a:t>
            </a:r>
          </a:p>
          <a:p>
            <a:r>
              <a:rPr lang="en-US" altLang="en-US" sz="2200" dirty="0">
                <a:ea typeface="ＭＳ Ｐゴシック" panose="020B0600070205080204" pitchFamily="34" charset="-128"/>
              </a:rPr>
              <a:t>Shortness of breath</a:t>
            </a:r>
          </a:p>
          <a:p>
            <a:pPr marL="0" indent="0">
              <a:buNone/>
            </a:pPr>
            <a:endParaRPr lang="en-US" altLang="en-US" sz="2200" dirty="0">
              <a:ea typeface="ＭＳ Ｐゴシック" panose="020B0600070205080204" pitchFamily="34" charset="-128"/>
            </a:endParaRPr>
          </a:p>
          <a:p>
            <a:pPr>
              <a:buFontTx/>
              <a:buNone/>
            </a:pPr>
            <a:endParaRPr lang="en-US" altLang="en-US" sz="2200" dirty="0">
              <a:ea typeface="ＭＳ Ｐゴシック" panose="020B0600070205080204" pitchFamily="34" charset="-128"/>
            </a:endParaRPr>
          </a:p>
        </p:txBody>
      </p:sp>
      <p:sp>
        <p:nvSpPr>
          <p:cNvPr id="3" name="Content Placeholder 2">
            <a:extLst>
              <a:ext uri="{FF2B5EF4-FFF2-40B4-BE49-F238E27FC236}">
                <a16:creationId xmlns:a16="http://schemas.microsoft.com/office/drawing/2014/main" id="{C4C9DE8B-92BA-4F0D-B1C2-680B1F78C796}"/>
              </a:ext>
            </a:extLst>
          </p:cNvPr>
          <p:cNvSpPr>
            <a:spLocks noGrp="1"/>
          </p:cNvSpPr>
          <p:nvPr>
            <p:ph sz="half" idx="2"/>
          </p:nvPr>
        </p:nvSpPr>
        <p:spPr>
          <a:xfrm>
            <a:off x="6245431" y="2362201"/>
            <a:ext cx="4191000" cy="2902835"/>
          </a:xfrm>
        </p:spPr>
        <p:txBody>
          <a:bodyPr/>
          <a:lstStyle/>
          <a:p>
            <a:pPr marL="0" indent="0">
              <a:buNone/>
            </a:pPr>
            <a:r>
              <a:rPr lang="en-US" altLang="en-US" sz="2200" u="sng" dirty="0">
                <a:ea typeface="ＭＳ Ｐゴシック" panose="020B0600070205080204" pitchFamily="34" charset="-128"/>
              </a:rPr>
              <a:t>Other symptoms may include:</a:t>
            </a:r>
          </a:p>
          <a:p>
            <a:r>
              <a:rPr lang="en-US" altLang="en-US" sz="2200" dirty="0">
                <a:ea typeface="ＭＳ Ｐゴシック" panose="020B0600070205080204" pitchFamily="34" charset="-128"/>
              </a:rPr>
              <a:t>Sore throat</a:t>
            </a:r>
          </a:p>
          <a:p>
            <a:r>
              <a:rPr lang="en-US" altLang="en-US" sz="2200" dirty="0">
                <a:ea typeface="ＭＳ Ｐゴシック" panose="020B0600070205080204" pitchFamily="34" charset="-128"/>
              </a:rPr>
              <a:t>Runny or stuffy nose</a:t>
            </a:r>
          </a:p>
          <a:p>
            <a:r>
              <a:rPr lang="en-US" altLang="en-US" sz="2200" dirty="0">
                <a:ea typeface="ＭＳ Ｐゴシック" panose="020B0600070205080204" pitchFamily="34" charset="-128"/>
              </a:rPr>
              <a:t>Body aches</a:t>
            </a:r>
          </a:p>
          <a:p>
            <a:r>
              <a:rPr lang="en-US" altLang="en-US" sz="2200" dirty="0">
                <a:ea typeface="ＭＳ Ｐゴシック" panose="020B0600070205080204" pitchFamily="34" charset="-128"/>
              </a:rPr>
              <a:t>Headache</a:t>
            </a:r>
          </a:p>
          <a:p>
            <a:r>
              <a:rPr lang="en-US" altLang="en-US" sz="2200" dirty="0">
                <a:ea typeface="ＭＳ Ｐゴシック" panose="020B0600070205080204" pitchFamily="34" charset="-128"/>
              </a:rPr>
              <a:t>Chills </a:t>
            </a:r>
          </a:p>
          <a:p>
            <a:r>
              <a:rPr lang="en-US" altLang="en-US" sz="2200" dirty="0">
                <a:ea typeface="ＭＳ Ｐゴシック" panose="020B0600070205080204" pitchFamily="34" charset="-128"/>
              </a:rPr>
              <a:t>Fatigue</a:t>
            </a:r>
          </a:p>
          <a:p>
            <a:r>
              <a:rPr lang="en-US" altLang="en-US" sz="2200" dirty="0">
                <a:ea typeface="ＭＳ Ｐゴシック" panose="020B0600070205080204" pitchFamily="34" charset="-128"/>
              </a:rPr>
              <a:t>Gastrointestinal: diarrhea, nausea</a:t>
            </a:r>
          </a:p>
          <a:p>
            <a:r>
              <a:rPr lang="en-US" altLang="en-US" sz="2200" dirty="0">
                <a:ea typeface="ＭＳ Ｐゴシック" panose="020B0600070205080204" pitchFamily="34" charset="-128"/>
              </a:rPr>
              <a:t>Loss of smell and taste</a:t>
            </a:r>
          </a:p>
          <a:p>
            <a:endParaRPr lang="en-US" altLang="en-US" sz="2200" dirty="0">
              <a:ea typeface="ＭＳ Ｐゴシック" panose="020B0600070205080204" pitchFamily="34" charset="-128"/>
            </a:endParaRPr>
          </a:p>
          <a:p>
            <a:endParaRPr lang="en-US" sz="2200" dirty="0"/>
          </a:p>
        </p:txBody>
      </p:sp>
      <p:sp>
        <p:nvSpPr>
          <p:cNvPr id="5" name="Slide Number Placeholder 4">
            <a:extLst>
              <a:ext uri="{FF2B5EF4-FFF2-40B4-BE49-F238E27FC236}">
                <a16:creationId xmlns:a16="http://schemas.microsoft.com/office/drawing/2014/main" id="{9D926783-BEFF-4D9F-9F74-62997C39C442}"/>
              </a:ext>
            </a:extLst>
          </p:cNvPr>
          <p:cNvSpPr>
            <a:spLocks noGrp="1"/>
          </p:cNvSpPr>
          <p:nvPr>
            <p:ph type="sldNum" sz="quarter" idx="10"/>
          </p:nvPr>
        </p:nvSpPr>
        <p:spPr/>
        <p:txBody>
          <a:bodyPr/>
          <a:lstStyle/>
          <a:p>
            <a:pPr fontAlgn="base">
              <a:spcAft>
                <a:spcPct val="0"/>
              </a:spcAft>
            </a:pPr>
            <a:fld id="{644431DD-724F-4159-B395-C12D4FF15CA8}" type="slidenum">
              <a:rPr lang="en-US" altLang="en-US">
                <a:solidFill>
                  <a:srgbClr val="000000"/>
                </a:solidFill>
                <a:latin typeface="Arial" charset="0"/>
                <a:ea typeface="ＭＳ Ｐゴシック" pitchFamily="48" charset="-128"/>
              </a:rPr>
              <a:pPr fontAlgn="base">
                <a:spcAft>
                  <a:spcPct val="0"/>
                </a:spcAft>
              </a:pPr>
              <a:t>12</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4112047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74EC46-1244-4964-A9DA-8D2A898F65FC}"/>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13</a:t>
            </a:fld>
            <a:endParaRPr lang="en-US" altLang="en-US" dirty="0">
              <a:solidFill>
                <a:srgbClr val="000000"/>
              </a:solidFill>
              <a:latin typeface="Arial" charset="0"/>
              <a:ea typeface="ＭＳ Ｐゴシック" pitchFamily="48" charset="-128"/>
            </a:endParaRPr>
          </a:p>
        </p:txBody>
      </p:sp>
      <p:sp>
        <p:nvSpPr>
          <p:cNvPr id="3" name="Content Placeholder 2">
            <a:extLst>
              <a:ext uri="{FF2B5EF4-FFF2-40B4-BE49-F238E27FC236}">
                <a16:creationId xmlns:a16="http://schemas.microsoft.com/office/drawing/2014/main" id="{9903E02D-FCC6-4D2E-B9B7-F0D47A7CD5D4}"/>
              </a:ext>
            </a:extLst>
          </p:cNvPr>
          <p:cNvSpPr>
            <a:spLocks noGrp="1"/>
          </p:cNvSpPr>
          <p:nvPr>
            <p:ph idx="1"/>
          </p:nvPr>
        </p:nvSpPr>
        <p:spPr>
          <a:xfrm>
            <a:off x="1752600" y="2438401"/>
            <a:ext cx="8686800" cy="4419600"/>
          </a:xfrm>
        </p:spPr>
        <p:txBody>
          <a:bodyPr/>
          <a:lstStyle/>
          <a:p>
            <a:r>
              <a:rPr lang="en-US" dirty="0"/>
              <a:t>Most people will have mild symptoms and should recover at home and </a:t>
            </a:r>
            <a:r>
              <a:rPr lang="en-US" b="1" dirty="0"/>
              <a:t>NOT</a:t>
            </a:r>
            <a:r>
              <a:rPr lang="en-US" dirty="0"/>
              <a:t> go to the hospital or emergency room.</a:t>
            </a:r>
          </a:p>
          <a:p>
            <a:r>
              <a:rPr lang="en-US" dirty="0"/>
              <a:t>Get medical attention immediately if you have:</a:t>
            </a:r>
          </a:p>
          <a:p>
            <a:pPr lvl="1"/>
            <a:r>
              <a:rPr lang="en-US" dirty="0"/>
              <a:t>Difficulty breathing or shortness of breath.</a:t>
            </a:r>
          </a:p>
          <a:p>
            <a:pPr lvl="1"/>
            <a:r>
              <a:rPr lang="en-US" dirty="0"/>
              <a:t>Persistent pain or pressure in the chest.</a:t>
            </a:r>
          </a:p>
          <a:p>
            <a:pPr lvl="1"/>
            <a:r>
              <a:rPr lang="en-US" dirty="0"/>
              <a:t>New confusion or inability to arouse.</a:t>
            </a:r>
          </a:p>
          <a:p>
            <a:pPr lvl="1"/>
            <a:r>
              <a:rPr lang="en-US" dirty="0"/>
              <a:t>Bluish lips or face.</a:t>
            </a:r>
          </a:p>
          <a:p>
            <a:endParaRPr lang="en-US" dirty="0"/>
          </a:p>
        </p:txBody>
      </p:sp>
      <p:pic>
        <p:nvPicPr>
          <p:cNvPr id="8" name="Picture 7" descr="sign outside a hospital that says stop">
            <a:extLst>
              <a:ext uri="{FF2B5EF4-FFF2-40B4-BE49-F238E27FC236}">
                <a16:creationId xmlns:a16="http://schemas.microsoft.com/office/drawing/2014/main" id="{A748B552-ECD9-43C4-B4FF-77A998A7E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3810001"/>
            <a:ext cx="2295525" cy="2295525"/>
          </a:xfrm>
          <a:prstGeom prst="rect">
            <a:avLst/>
          </a:prstGeom>
        </p:spPr>
      </p:pic>
      <p:sp>
        <p:nvSpPr>
          <p:cNvPr id="2" name="Title 1">
            <a:extLst>
              <a:ext uri="{FF2B5EF4-FFF2-40B4-BE49-F238E27FC236}">
                <a16:creationId xmlns:a16="http://schemas.microsoft.com/office/drawing/2014/main" id="{475D5F2E-7BBC-40EA-BE1C-790BDD851600}"/>
              </a:ext>
            </a:extLst>
          </p:cNvPr>
          <p:cNvSpPr>
            <a:spLocks noGrp="1"/>
          </p:cNvSpPr>
          <p:nvPr>
            <p:ph type="title"/>
          </p:nvPr>
        </p:nvSpPr>
        <p:spPr>
          <a:xfrm>
            <a:off x="1752600" y="1259774"/>
            <a:ext cx="8686800" cy="914400"/>
          </a:xfrm>
        </p:spPr>
        <p:txBody>
          <a:bodyPr/>
          <a:lstStyle/>
          <a:p>
            <a:pPr algn="ctr"/>
            <a:r>
              <a:rPr lang="en-US" dirty="0"/>
              <a:t>Severe symptoms – emergency warning signs for COVID-19</a:t>
            </a:r>
          </a:p>
        </p:txBody>
      </p:sp>
    </p:spTree>
    <p:extLst>
      <p:ext uri="{BB962C8B-B14F-4D97-AF65-F5344CB8AC3E}">
        <p14:creationId xmlns:p14="http://schemas.microsoft.com/office/powerpoint/2010/main" val="1284046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D92E5A-A29A-4871-8F21-2C2E89AA3B77}"/>
              </a:ext>
            </a:extLst>
          </p:cNvPr>
          <p:cNvSpPr>
            <a:spLocks noGrp="1"/>
          </p:cNvSpPr>
          <p:nvPr>
            <p:ph type="sldNum" sz="quarter" idx="10"/>
          </p:nvPr>
        </p:nvSpPr>
        <p:spPr/>
        <p:txBody>
          <a:bodyPr/>
          <a:lstStyle/>
          <a:p>
            <a:fld id="{E4D25CCA-84D6-4E84-B1C7-B334DD86A6AB}" type="slidenum">
              <a:rPr lang="en-US" altLang="en-US" smtClean="0"/>
              <a:pPr/>
              <a:t>14</a:t>
            </a:fld>
            <a:endParaRPr lang="en-US" altLang="en-US" dirty="0"/>
          </a:p>
        </p:txBody>
      </p:sp>
      <p:sp>
        <p:nvSpPr>
          <p:cNvPr id="3" name="Rectangle 2" descr="&quot;&quot;">
            <a:extLst>
              <a:ext uri="{FF2B5EF4-FFF2-40B4-BE49-F238E27FC236}">
                <a16:creationId xmlns:a16="http://schemas.microsoft.com/office/drawing/2014/main" id="{DBAE75B0-68F2-41BC-A8FF-1F6D3672EC37}"/>
              </a:ext>
            </a:extLst>
          </p:cNvPr>
          <p:cNvSpPr/>
          <p:nvPr/>
        </p:nvSpPr>
        <p:spPr bwMode="auto">
          <a:xfrm>
            <a:off x="1634836" y="4495800"/>
            <a:ext cx="8382000" cy="1898073"/>
          </a:xfrm>
          <a:prstGeom prst="rect">
            <a:avLst/>
          </a:prstGeom>
          <a:solidFill>
            <a:schemeClr val="bg1">
              <a:lumMod val="85000"/>
            </a:schemeClr>
          </a:solidFill>
          <a:ln>
            <a:noFill/>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buFontTx/>
              <a:buChar char="•"/>
            </a:pPr>
            <a:endParaRPr lang="en-US" sz="2000" dirty="0">
              <a:latin typeface="Arial" charset="0"/>
              <a:ea typeface="ＭＳ Ｐゴシック" pitchFamily="48" charset="-128"/>
            </a:endParaRPr>
          </a:p>
        </p:txBody>
      </p:sp>
      <p:sp>
        <p:nvSpPr>
          <p:cNvPr id="35843" name="Content Placeholder 2">
            <a:extLst>
              <a:ext uri="{FF2B5EF4-FFF2-40B4-BE49-F238E27FC236}">
                <a16:creationId xmlns:a16="http://schemas.microsoft.com/office/drawing/2014/main" id="{35A07603-49A7-4713-B837-19FBABE07279}"/>
              </a:ext>
            </a:extLst>
          </p:cNvPr>
          <p:cNvSpPr>
            <a:spLocks noGrp="1"/>
          </p:cNvSpPr>
          <p:nvPr>
            <p:ph idx="1"/>
          </p:nvPr>
        </p:nvSpPr>
        <p:spPr>
          <a:xfrm>
            <a:off x="1634836" y="1752599"/>
            <a:ext cx="8458200" cy="2743201"/>
          </a:xfrm>
        </p:spPr>
        <p:txBody>
          <a:bodyPr/>
          <a:lstStyle/>
          <a:p>
            <a:pPr marL="0" indent="0">
              <a:buNone/>
            </a:pPr>
            <a:r>
              <a:rPr lang="en-US" altLang="en-US" dirty="0">
                <a:ea typeface="ＭＳ Ｐゴシック" panose="020B0600070205080204" pitchFamily="34" charset="-128"/>
              </a:rPr>
              <a:t>COVID-19 poses a greater risk for severe illness for people with underlying health conditions not limited to:</a:t>
            </a:r>
          </a:p>
          <a:p>
            <a:r>
              <a:rPr lang="en-US" altLang="en-US" sz="2200" dirty="0">
                <a:ea typeface="ＭＳ Ｐゴシック" panose="020B0600070205080204" pitchFamily="34" charset="-128"/>
              </a:rPr>
              <a:t>Heart disease</a:t>
            </a:r>
          </a:p>
          <a:p>
            <a:r>
              <a:rPr lang="en-US" altLang="en-US" sz="2200" dirty="0">
                <a:ea typeface="ＭＳ Ｐゴシック" panose="020B0600070205080204" pitchFamily="34" charset="-128"/>
              </a:rPr>
              <a:t>Lung disease such as asthma</a:t>
            </a:r>
          </a:p>
          <a:p>
            <a:r>
              <a:rPr lang="en-US" altLang="en-US" sz="2200" dirty="0">
                <a:ea typeface="ＭＳ Ｐゴシック" panose="020B0600070205080204" pitchFamily="34" charset="-128"/>
              </a:rPr>
              <a:t>Diabetes</a:t>
            </a:r>
          </a:p>
          <a:p>
            <a:r>
              <a:rPr lang="en-US" altLang="en-US" sz="2200" dirty="0">
                <a:ea typeface="ＭＳ Ｐゴシック" panose="020B0600070205080204" pitchFamily="34" charset="-128"/>
              </a:rPr>
              <a:t>Suppressed immune systems</a:t>
            </a:r>
          </a:p>
          <a:p>
            <a:r>
              <a:rPr lang="en-US" altLang="en-US" sz="2200" dirty="0">
                <a:ea typeface="ＭＳ Ｐゴシック" panose="020B0600070205080204" pitchFamily="34" charset="-128"/>
              </a:rPr>
              <a:t>Severe obesity</a:t>
            </a:r>
          </a:p>
          <a:p>
            <a:pPr marL="0" indent="0" algn="ctr">
              <a:buNone/>
            </a:pPr>
            <a:r>
              <a:rPr lang="en-US" altLang="en-US" sz="2000" dirty="0">
                <a:ea typeface="ＭＳ Ｐゴシック" panose="020B0600070205080204" pitchFamily="34" charset="-128"/>
              </a:rPr>
              <a:t>The elderly have higher rates of severe illness from COVID-19. Children and younger adults have had less severe illness and death.  Some children have developed multisystem inflammatory syndrome (MIS-C). The cases are currently under investigation. Because COVID-19 is new, there are a lot of scientific unknowns such as the impact on pregnant women and their fetuses. </a:t>
            </a:r>
          </a:p>
          <a:p>
            <a:pPr marL="0" indent="0" algn="ctr">
              <a:buNone/>
            </a:pPr>
            <a:endParaRPr lang="en-US" altLang="en-US" sz="2000" dirty="0">
              <a:ea typeface="ＭＳ Ｐゴシック" panose="020B0600070205080204" pitchFamily="34" charset="-128"/>
            </a:endParaRPr>
          </a:p>
        </p:txBody>
      </p:sp>
      <p:sp>
        <p:nvSpPr>
          <p:cNvPr id="35842" name="Title 1">
            <a:extLst>
              <a:ext uri="{FF2B5EF4-FFF2-40B4-BE49-F238E27FC236}">
                <a16:creationId xmlns:a16="http://schemas.microsoft.com/office/drawing/2014/main" id="{08D960B2-E7AD-4DD0-8504-C0A93560FB94}"/>
              </a:ext>
            </a:extLst>
          </p:cNvPr>
          <p:cNvSpPr>
            <a:spLocks noGrp="1"/>
          </p:cNvSpPr>
          <p:nvPr>
            <p:ph type="title"/>
          </p:nvPr>
        </p:nvSpPr>
        <p:spPr>
          <a:xfrm>
            <a:off x="304800" y="990601"/>
            <a:ext cx="11582400" cy="914400"/>
          </a:xfrm>
        </p:spPr>
        <p:txBody>
          <a:bodyPr/>
          <a:lstStyle/>
          <a:p>
            <a:r>
              <a:rPr lang="en-US" altLang="en-US" dirty="0">
                <a:ea typeface="ＭＳ Ｐゴシック" panose="020B0600070205080204" pitchFamily="34" charset="-128"/>
              </a:rPr>
              <a:t>Increased risk of severe illness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230940D-3ED2-40C2-A70C-307864B41F64}"/>
              </a:ext>
            </a:extLst>
          </p:cNvPr>
          <p:cNvSpPr>
            <a:spLocks noGrp="1"/>
          </p:cNvSpPr>
          <p:nvPr>
            <p:ph type="title"/>
          </p:nvPr>
        </p:nvSpPr>
        <p:spPr/>
        <p:txBody>
          <a:bodyPr/>
          <a:lstStyle/>
          <a:p>
            <a:r>
              <a:rPr lang="en-US" altLang="en-US" dirty="0">
                <a:ea typeface="ＭＳ Ｐゴシック" panose="020B0600070205080204" pitchFamily="34" charset="-128"/>
              </a:rPr>
              <a:t>Treatment and vaccines</a:t>
            </a:r>
          </a:p>
        </p:txBody>
      </p:sp>
      <p:sp>
        <p:nvSpPr>
          <p:cNvPr id="41987" name="Content Placeholder 3">
            <a:extLst>
              <a:ext uri="{FF2B5EF4-FFF2-40B4-BE49-F238E27FC236}">
                <a16:creationId xmlns:a16="http://schemas.microsoft.com/office/drawing/2014/main" id="{82740196-18AC-4748-A5C1-1BB069D792B4}"/>
              </a:ext>
            </a:extLst>
          </p:cNvPr>
          <p:cNvSpPr>
            <a:spLocks noGrp="1"/>
          </p:cNvSpPr>
          <p:nvPr>
            <p:ph sz="half" idx="1"/>
          </p:nvPr>
        </p:nvSpPr>
        <p:spPr>
          <a:xfrm>
            <a:off x="2209801" y="2286000"/>
            <a:ext cx="4705141" cy="3810000"/>
          </a:xfrm>
        </p:spPr>
        <p:txBody>
          <a:bodyPr/>
          <a:lstStyle/>
          <a:p>
            <a:r>
              <a:rPr lang="en-US" sz="2400" dirty="0"/>
              <a:t>There is no vaccine to prevent COVID-19.</a:t>
            </a:r>
          </a:p>
          <a:p>
            <a:r>
              <a:rPr lang="en-US" altLang="en-US" sz="2400" dirty="0">
                <a:ea typeface="ＭＳ Ｐゴシック" panose="020B0600070205080204" pitchFamily="34" charset="-128"/>
              </a:rPr>
              <a:t>There is no specific FDA approved medication or treatment for COVID-19.</a:t>
            </a:r>
          </a:p>
          <a:p>
            <a:r>
              <a:rPr lang="en-US" altLang="en-US" sz="2400" dirty="0">
                <a:ea typeface="ＭＳ Ｐゴシック" panose="020B0600070205080204" pitchFamily="34" charset="-128"/>
              </a:rPr>
              <a:t>Treatment is supportive.</a:t>
            </a:r>
          </a:p>
          <a:p>
            <a:r>
              <a:rPr lang="en-US" sz="2400" dirty="0"/>
              <a:t>People who are mildly ill with COVID-19 should isolate at home during their illness.</a:t>
            </a:r>
            <a:endParaRPr lang="en-US" altLang="en-US" sz="2400"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41988" name="Content Placeholder 5" descr="Influenza vaccine bottle">
            <a:extLst>
              <a:ext uri="{FF2B5EF4-FFF2-40B4-BE49-F238E27FC236}">
                <a16:creationId xmlns:a16="http://schemas.microsoft.com/office/drawing/2014/main" id="{0A32C11C-B689-4941-9B2D-1B1C3009DBCE}"/>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4000"/>
          <a:stretch/>
        </p:blipFill>
        <p:spPr>
          <a:xfrm>
            <a:off x="6705600" y="2286000"/>
            <a:ext cx="3276600" cy="3810000"/>
          </a:xfrm>
        </p:spPr>
      </p:pic>
      <p:sp>
        <p:nvSpPr>
          <p:cNvPr id="2" name="Slide Number Placeholder 1">
            <a:extLst>
              <a:ext uri="{FF2B5EF4-FFF2-40B4-BE49-F238E27FC236}">
                <a16:creationId xmlns:a16="http://schemas.microsoft.com/office/drawing/2014/main" id="{75B0DE9D-9ABB-484F-9D5B-CB8051027150}"/>
              </a:ext>
            </a:extLst>
          </p:cNvPr>
          <p:cNvSpPr>
            <a:spLocks noGrp="1"/>
          </p:cNvSpPr>
          <p:nvPr>
            <p:ph type="sldNum" sz="quarter" idx="10"/>
          </p:nvPr>
        </p:nvSpPr>
        <p:spPr/>
        <p:txBody>
          <a:bodyPr/>
          <a:lstStyle/>
          <a:p>
            <a:fld id="{644431DD-724F-4159-B395-C12D4FF15CA8}" type="slidenum">
              <a:rPr lang="en-US" altLang="en-US" smtClean="0"/>
              <a:pPr/>
              <a:t>15</a:t>
            </a:fld>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a:extLst>
              <a:ext uri="{FF2B5EF4-FFF2-40B4-BE49-F238E27FC236}">
                <a16:creationId xmlns:a16="http://schemas.microsoft.com/office/drawing/2014/main" id="{15D82984-118A-4B3E-91F5-63145A8FEA2D}"/>
              </a:ext>
            </a:extLst>
          </p:cNvPr>
          <p:cNvSpPr>
            <a:spLocks noGrp="1"/>
          </p:cNvSpPr>
          <p:nvPr>
            <p:ph type="title"/>
          </p:nvPr>
        </p:nvSpPr>
        <p:spPr/>
        <p:txBody>
          <a:bodyPr/>
          <a:lstStyle/>
          <a:p>
            <a:r>
              <a:rPr lang="en-US" altLang="en-US" dirty="0">
                <a:ea typeface="ＭＳ Ｐゴシック" panose="020B0600070205080204" pitchFamily="34" charset="-128"/>
              </a:rPr>
              <a:t>Review: What is Wrong with this Picture?</a:t>
            </a:r>
          </a:p>
        </p:txBody>
      </p:sp>
      <p:sp>
        <p:nvSpPr>
          <p:cNvPr id="37892" name="Content Placeholder 2">
            <a:extLst>
              <a:ext uri="{FF2B5EF4-FFF2-40B4-BE49-F238E27FC236}">
                <a16:creationId xmlns:a16="http://schemas.microsoft.com/office/drawing/2014/main" id="{CAD16DA1-3053-447E-80C5-9DE955F01C76}"/>
              </a:ext>
            </a:extLst>
          </p:cNvPr>
          <p:cNvSpPr>
            <a:spLocks noGrp="1"/>
          </p:cNvSpPr>
          <p:nvPr>
            <p:ph sz="half" idx="1"/>
          </p:nvPr>
        </p:nvSpPr>
        <p:spPr>
          <a:xfrm>
            <a:off x="1419447" y="2057400"/>
            <a:ext cx="5164412" cy="3962400"/>
          </a:xfrm>
        </p:spPr>
        <p:txBody>
          <a:bodyPr/>
          <a:lstStyle/>
          <a:p>
            <a:r>
              <a:rPr lang="en-US" altLang="en-US" sz="2400" dirty="0">
                <a:ea typeface="ＭＳ Ｐゴシック" panose="020B0600070205080204" pitchFamily="34" charset="-128"/>
              </a:rPr>
              <a:t>Poor cough etiquette </a:t>
            </a:r>
          </a:p>
          <a:p>
            <a:r>
              <a:rPr lang="en-US" sz="2400" dirty="0"/>
              <a:t>No cloth face mask</a:t>
            </a: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6" name="Content Placeholder 7" descr="Image of particles released from Woman sneezing into fabric.">
            <a:extLst>
              <a:ext uri="{FF2B5EF4-FFF2-40B4-BE49-F238E27FC236}">
                <a16:creationId xmlns:a16="http://schemas.microsoft.com/office/drawing/2014/main" id="{020BD2E7-25CD-40E5-8853-83213A774609}"/>
              </a:ext>
            </a:extLst>
          </p:cNvPr>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bwMode="auto">
          <a:xfrm>
            <a:off x="7467601" y="2057401"/>
            <a:ext cx="2767013" cy="4156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xmlns:lc="http://schemas.openxmlformats.org/drawingml/2006/lockedCanvas" val="1"/>
            </a:ext>
          </a:extLst>
        </p:spPr>
      </p:pic>
      <p:sp>
        <p:nvSpPr>
          <p:cNvPr id="2" name="Slide Number Placeholder 1">
            <a:extLst>
              <a:ext uri="{FF2B5EF4-FFF2-40B4-BE49-F238E27FC236}">
                <a16:creationId xmlns:a16="http://schemas.microsoft.com/office/drawing/2014/main" id="{A51480B5-A60A-4527-AD17-F5CBCCD99C5F}"/>
              </a:ext>
            </a:extLst>
          </p:cNvPr>
          <p:cNvSpPr>
            <a:spLocks noGrp="1"/>
          </p:cNvSpPr>
          <p:nvPr>
            <p:ph type="sldNum" sz="quarter" idx="10"/>
          </p:nvPr>
        </p:nvSpPr>
        <p:spPr/>
        <p:txBody>
          <a:bodyPr/>
          <a:lstStyle/>
          <a:p>
            <a:fld id="{644431DD-724F-4159-B395-C12D4FF15CA8}" type="slidenum">
              <a:rPr lang="en-US" altLang="en-US" smtClean="0"/>
              <a:pPr/>
              <a:t>16</a:t>
            </a:fld>
            <a:endParaRPr lang="en-US"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9FB520D1-47F3-4485-9BC4-A59C13ED240F}"/>
              </a:ext>
            </a:extLst>
          </p:cNvPr>
          <p:cNvSpPr>
            <a:spLocks noGrp="1"/>
          </p:cNvSpPr>
          <p:nvPr>
            <p:ph type="title"/>
          </p:nvPr>
        </p:nvSpPr>
        <p:spPr>
          <a:xfrm>
            <a:off x="1981200" y="2225676"/>
            <a:ext cx="7772400" cy="1362075"/>
          </a:xfrm>
        </p:spPr>
        <p:txBody>
          <a:bodyPr/>
          <a:lstStyle/>
          <a:p>
            <a:r>
              <a:rPr lang="en-US" altLang="en-US" sz="3600" dirty="0">
                <a:ea typeface="ＭＳ Ｐゴシック" panose="020B0600070205080204" pitchFamily="34" charset="-128"/>
              </a:rPr>
              <a:t>Module 2: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Assessing the Potential for Exposure to COVID-19 in the Workplace</a:t>
            </a:r>
          </a:p>
        </p:txBody>
      </p:sp>
      <p:sp>
        <p:nvSpPr>
          <p:cNvPr id="3" name="Slide Number Placeholder 2">
            <a:extLst>
              <a:ext uri="{FF2B5EF4-FFF2-40B4-BE49-F238E27FC236}">
                <a16:creationId xmlns:a16="http://schemas.microsoft.com/office/drawing/2014/main" id="{B9AD684C-B04B-4D39-B75E-ABCE111F51D8}"/>
              </a:ext>
            </a:extLst>
          </p:cNvPr>
          <p:cNvSpPr>
            <a:spLocks noGrp="1"/>
          </p:cNvSpPr>
          <p:nvPr>
            <p:ph type="sldNum" sz="quarter" idx="10"/>
          </p:nvPr>
        </p:nvSpPr>
        <p:spPr/>
        <p:txBody>
          <a:bodyPr/>
          <a:lstStyle/>
          <a:p>
            <a:fld id="{0E834B45-6E73-43A0-B9C8-FCE158605DCB}" type="slidenum">
              <a:rPr lang="en-US" altLang="en-US" smtClean="0"/>
              <a:pPr/>
              <a:t>17</a:t>
            </a:fld>
            <a:endParaRPr lang="en-US" altLang="en-US" dirty="0"/>
          </a:p>
        </p:txBody>
      </p:sp>
      <p:pic>
        <p:nvPicPr>
          <p:cNvPr id="46083" name="Content Placeholder 4" descr="people talking around a table">
            <a:extLst>
              <a:ext uri="{FF2B5EF4-FFF2-40B4-BE49-F238E27FC236}">
                <a16:creationId xmlns:a16="http://schemas.microsoft.com/office/drawing/2014/main" id="{4DB29BA0-1405-4848-A7F6-E19C87F61F50}"/>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13913" r="13913"/>
          <a:stretch/>
        </p:blipFill>
        <p:spPr>
          <a:xfrm>
            <a:off x="7123114" y="4268788"/>
            <a:ext cx="3544887" cy="2506662"/>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2DF40-BCE0-4F7B-9C34-958019B08025}"/>
              </a:ext>
            </a:extLst>
          </p:cNvPr>
          <p:cNvSpPr>
            <a:spLocks noGrp="1"/>
          </p:cNvSpPr>
          <p:nvPr>
            <p:ph type="title"/>
          </p:nvPr>
        </p:nvSpPr>
        <p:spPr>
          <a:xfrm>
            <a:off x="304800" y="1143000"/>
            <a:ext cx="11582400" cy="914400"/>
          </a:xfrm>
        </p:spPr>
        <p:txBody>
          <a:bodyPr wrap="square" anchor="ctr">
            <a:normAutofit/>
          </a:bodyPr>
          <a:lstStyle/>
          <a:p>
            <a:r>
              <a:rPr lang="en-US" sz="3000"/>
              <a:t>OSHA requires employers to conduct a hazard assessment</a:t>
            </a:r>
          </a:p>
        </p:txBody>
      </p:sp>
      <p:sp>
        <p:nvSpPr>
          <p:cNvPr id="8" name="Content Placeholder 2">
            <a:extLst>
              <a:ext uri="{FF2B5EF4-FFF2-40B4-BE49-F238E27FC236}">
                <a16:creationId xmlns:a16="http://schemas.microsoft.com/office/drawing/2014/main" id="{14F487A0-45F1-4A27-9204-D078C9B470D1}"/>
              </a:ext>
            </a:extLst>
          </p:cNvPr>
          <p:cNvSpPr>
            <a:spLocks noGrp="1"/>
          </p:cNvSpPr>
          <p:nvPr>
            <p:ph sz="half" idx="1"/>
          </p:nvPr>
        </p:nvSpPr>
        <p:spPr>
          <a:xfrm>
            <a:off x="914400" y="2286000"/>
            <a:ext cx="5080000" cy="3810000"/>
          </a:xfrm>
        </p:spPr>
        <p:txBody>
          <a:bodyPr wrap="square" anchor="t">
            <a:normAutofit/>
          </a:bodyPr>
          <a:lstStyle/>
          <a:p>
            <a:pPr>
              <a:lnSpc>
                <a:spcPct val="90000"/>
              </a:lnSpc>
            </a:pPr>
            <a:r>
              <a:rPr lang="en-US" sz="2200" dirty="0"/>
              <a:t>The Occupational Health and Safety Act requires employers to provide their employees with a safe workplace</a:t>
            </a:r>
          </a:p>
          <a:p>
            <a:pPr>
              <a:lnSpc>
                <a:spcPct val="90000"/>
              </a:lnSpc>
            </a:pPr>
            <a:r>
              <a:rPr lang="en-US" sz="2200" dirty="0"/>
              <a:t>Employers must identify and correct job hazards. </a:t>
            </a:r>
          </a:p>
          <a:p>
            <a:pPr>
              <a:lnSpc>
                <a:spcPct val="90000"/>
              </a:lnSpc>
            </a:pPr>
            <a:r>
              <a:rPr lang="en-US" sz="2200" dirty="0"/>
              <a:t>Employers should have a safety and health program in place which includes a plan for preventing and responding to accidents and illnesses at the workplace.</a:t>
            </a:r>
          </a:p>
          <a:p>
            <a:pPr>
              <a:lnSpc>
                <a:spcPct val="90000"/>
              </a:lnSpc>
            </a:pPr>
            <a:endParaRPr lang="en-US" sz="2200" dirty="0"/>
          </a:p>
        </p:txBody>
      </p:sp>
      <p:pic>
        <p:nvPicPr>
          <p:cNvPr id="7" name="Picture 6" descr="A person wearing a yellow hat&#10;&#10;Description automatically generated">
            <a:extLst>
              <a:ext uri="{FF2B5EF4-FFF2-40B4-BE49-F238E27FC236}">
                <a16:creationId xmlns:a16="http://schemas.microsoft.com/office/drawing/2014/main" id="{38AFE545-6D6C-407A-A72A-43516F8F5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00" y="2508250"/>
            <a:ext cx="5080000" cy="3365500"/>
          </a:xfrm>
          <a:prstGeom prst="rect">
            <a:avLst/>
          </a:prstGeom>
          <a:noFill/>
        </p:spPr>
      </p:pic>
      <p:sp>
        <p:nvSpPr>
          <p:cNvPr id="4" name="Slide Number Placeholder 3">
            <a:extLst>
              <a:ext uri="{FF2B5EF4-FFF2-40B4-BE49-F238E27FC236}">
                <a16:creationId xmlns:a16="http://schemas.microsoft.com/office/drawing/2014/main" id="{9EFDBBAE-10C9-4524-9D0D-2ACDE17C5381}"/>
              </a:ext>
            </a:extLst>
          </p:cNvPr>
          <p:cNvSpPr>
            <a:spLocks noGrp="1"/>
          </p:cNvSpPr>
          <p:nvPr>
            <p:ph type="sldNum" sz="quarter" idx="10"/>
          </p:nvPr>
        </p:nvSpPr>
        <p:spPr>
          <a:xfrm>
            <a:off x="10261600" y="6477000"/>
            <a:ext cx="1625600" cy="228600"/>
          </a:xfrm>
        </p:spPr>
        <p:txBody>
          <a:bodyPr wrap="square" anchor="t">
            <a:normAutofit/>
          </a:bodyPr>
          <a:lstStyle/>
          <a:p>
            <a:pPr fontAlgn="base">
              <a:lnSpc>
                <a:spcPct val="90000"/>
              </a:lnSpc>
              <a:spcAft>
                <a:spcPts val="600"/>
              </a:spcAft>
              <a:defRPr/>
            </a:pPr>
            <a:fld id="{E4D25CCA-84D6-4E84-B1C7-B334DD86A6AB}" type="slidenum">
              <a:rPr lang="en-US" altLang="en-US" sz="1000" smtClean="0">
                <a:solidFill>
                  <a:srgbClr val="000000"/>
                </a:solidFill>
              </a:rPr>
              <a:pPr fontAlgn="base">
                <a:lnSpc>
                  <a:spcPct val="90000"/>
                </a:lnSpc>
                <a:spcAft>
                  <a:spcPts val="600"/>
                </a:spcAft>
                <a:defRPr/>
              </a:pPr>
              <a:t>18</a:t>
            </a:fld>
            <a:endParaRPr lang="en-US" altLang="en-US" sz="1000">
              <a:solidFill>
                <a:srgbClr val="000000"/>
              </a:solidFill>
            </a:endParaRPr>
          </a:p>
        </p:txBody>
      </p:sp>
      <p:sp>
        <p:nvSpPr>
          <p:cNvPr id="3" name="TextBox 2">
            <a:extLst>
              <a:ext uri="{FF2B5EF4-FFF2-40B4-BE49-F238E27FC236}">
                <a16:creationId xmlns:a16="http://schemas.microsoft.com/office/drawing/2014/main" id="{E4389C23-8350-426F-B9FD-5A84D8B2959E}"/>
              </a:ext>
            </a:extLst>
          </p:cNvPr>
          <p:cNvSpPr txBox="1"/>
          <p:nvPr/>
        </p:nvSpPr>
        <p:spPr>
          <a:xfrm>
            <a:off x="1149927" y="6246213"/>
            <a:ext cx="2544286" cy="369332"/>
          </a:xfrm>
          <a:prstGeom prst="rect">
            <a:avLst/>
          </a:prstGeom>
          <a:noFill/>
        </p:spPr>
        <p:txBody>
          <a:bodyPr wrap="none" rtlCol="0">
            <a:spAutoFit/>
          </a:bodyPr>
          <a:lstStyle/>
          <a:p>
            <a:r>
              <a:rPr lang="en-US" dirty="0"/>
              <a:t>See: 29 CFR 1910.132</a:t>
            </a:r>
          </a:p>
        </p:txBody>
      </p:sp>
    </p:spTree>
    <p:extLst>
      <p:ext uri="{BB962C8B-B14F-4D97-AF65-F5344CB8AC3E}">
        <p14:creationId xmlns:p14="http://schemas.microsoft.com/office/powerpoint/2010/main" val="120900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F8A76FB0-6AB5-42EB-A98A-4D823333F769}"/>
              </a:ext>
            </a:extLst>
          </p:cNvPr>
          <p:cNvSpPr>
            <a:spLocks noGrp="1"/>
          </p:cNvSpPr>
          <p:nvPr>
            <p:ph type="title"/>
          </p:nvPr>
        </p:nvSpPr>
        <p:spPr>
          <a:xfrm>
            <a:off x="304800" y="1143000"/>
            <a:ext cx="11582400" cy="914400"/>
          </a:xfrm>
        </p:spPr>
        <p:txBody>
          <a:bodyPr wrap="square" anchor="ctr">
            <a:normAutofit/>
          </a:bodyPr>
          <a:lstStyle/>
          <a:p>
            <a:r>
              <a:rPr lang="en-US" altLang="en-US"/>
              <a:t>Key exposure factors in the workplace</a:t>
            </a:r>
          </a:p>
        </p:txBody>
      </p:sp>
      <p:sp>
        <p:nvSpPr>
          <p:cNvPr id="48131" name="Content Placeholder 2">
            <a:extLst>
              <a:ext uri="{FF2B5EF4-FFF2-40B4-BE49-F238E27FC236}">
                <a16:creationId xmlns:a16="http://schemas.microsoft.com/office/drawing/2014/main" id="{4D6B76E6-487D-4188-B130-F29689C68EC1}"/>
              </a:ext>
            </a:extLst>
          </p:cNvPr>
          <p:cNvSpPr>
            <a:spLocks noGrp="1"/>
          </p:cNvSpPr>
          <p:nvPr>
            <p:ph sz="half" idx="1"/>
          </p:nvPr>
        </p:nvSpPr>
        <p:spPr>
          <a:xfrm>
            <a:off x="914400" y="2286000"/>
            <a:ext cx="5080000" cy="3810000"/>
          </a:xfrm>
        </p:spPr>
        <p:txBody>
          <a:bodyPr wrap="square" anchor="t">
            <a:normAutofit/>
          </a:bodyPr>
          <a:lstStyle/>
          <a:p>
            <a:pPr>
              <a:lnSpc>
                <a:spcPct val="90000"/>
              </a:lnSpc>
            </a:pPr>
            <a:r>
              <a:rPr lang="en-US" altLang="en-US" sz="2000"/>
              <a:t>OSHA has published an occupational risk guide for COVID-19</a:t>
            </a:r>
          </a:p>
          <a:p>
            <a:pPr>
              <a:lnSpc>
                <a:spcPct val="90000"/>
              </a:lnSpc>
            </a:pPr>
            <a:r>
              <a:rPr lang="en-US" altLang="en-US" sz="2000"/>
              <a:t>Does the work setting require close contact with people potentially infected with the COVID-19 virus?</a:t>
            </a:r>
          </a:p>
          <a:p>
            <a:pPr>
              <a:lnSpc>
                <a:spcPct val="90000"/>
              </a:lnSpc>
            </a:pPr>
            <a:r>
              <a:rPr lang="en-US" altLang="en-US" sz="2000"/>
              <a:t>Do specific job duties require close, repeated or extended contact with people with known or suspected COVID-19?</a:t>
            </a:r>
          </a:p>
          <a:p>
            <a:pPr>
              <a:lnSpc>
                <a:spcPct val="90000"/>
              </a:lnSpc>
            </a:pPr>
            <a:r>
              <a:rPr lang="en-US" altLang="en-US" sz="2000"/>
              <a:t>Has the community spread of the virus included cases in the workplace?</a:t>
            </a:r>
          </a:p>
        </p:txBody>
      </p:sp>
      <p:pic>
        <p:nvPicPr>
          <p:cNvPr id="3" name="Picture 2">
            <a:extLst>
              <a:ext uri="{FF2B5EF4-FFF2-40B4-BE49-F238E27FC236}">
                <a16:creationId xmlns:a16="http://schemas.microsoft.com/office/drawing/2014/main" id="{70F6A85C-3A4E-4CB6-A50A-728B9E7A3B44}"/>
              </a:ext>
            </a:extLst>
          </p:cNvPr>
          <p:cNvPicPr>
            <a:picLocks noChangeAspect="1"/>
          </p:cNvPicPr>
          <p:nvPr/>
        </p:nvPicPr>
        <p:blipFill>
          <a:blip r:embed="rId3"/>
          <a:stretch>
            <a:fillRect/>
          </a:stretch>
        </p:blipFill>
        <p:spPr>
          <a:xfrm>
            <a:off x="6824251" y="2286000"/>
            <a:ext cx="3826697" cy="3810000"/>
          </a:xfrm>
          <a:prstGeom prst="rect">
            <a:avLst/>
          </a:prstGeom>
          <a:noFill/>
        </p:spPr>
      </p:pic>
      <p:sp>
        <p:nvSpPr>
          <p:cNvPr id="2" name="Slide Number Placeholder 1">
            <a:extLst>
              <a:ext uri="{FF2B5EF4-FFF2-40B4-BE49-F238E27FC236}">
                <a16:creationId xmlns:a16="http://schemas.microsoft.com/office/drawing/2014/main" id="{2333B75C-293B-4B67-8FFB-414497621921}"/>
              </a:ext>
            </a:extLst>
          </p:cNvPr>
          <p:cNvSpPr>
            <a:spLocks noGrp="1"/>
          </p:cNvSpPr>
          <p:nvPr>
            <p:ph type="sldNum" sz="quarter" idx="10"/>
          </p:nvPr>
        </p:nvSpPr>
        <p:spPr>
          <a:xfrm>
            <a:off x="10261600" y="6477000"/>
            <a:ext cx="1625600" cy="228600"/>
          </a:xfrm>
        </p:spPr>
        <p:txBody>
          <a:bodyPr wrap="square" anchor="t">
            <a:normAutofit/>
          </a:bodyPr>
          <a:lstStyle/>
          <a:p>
            <a:pPr>
              <a:lnSpc>
                <a:spcPct val="90000"/>
              </a:lnSpc>
              <a:spcAft>
                <a:spcPts val="600"/>
              </a:spcAft>
            </a:pPr>
            <a:fld id="{E4D25CCA-84D6-4E84-B1C7-B334DD86A6AB}" type="slidenum">
              <a:rPr lang="en-US" altLang="en-US" sz="1000" smtClean="0">
                <a:solidFill>
                  <a:srgbClr val="000000"/>
                </a:solidFill>
              </a:rPr>
              <a:pPr>
                <a:lnSpc>
                  <a:spcPct val="90000"/>
                </a:lnSpc>
                <a:spcAft>
                  <a:spcPts val="600"/>
                </a:spcAft>
              </a:pPr>
              <a:t>19</a:t>
            </a:fld>
            <a:endParaRPr lang="en-US" altLang="en-US" sz="10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8" y="224695"/>
            <a:ext cx="11299255" cy="686577"/>
          </a:xfrm>
          <a:prstGeom prst="rect">
            <a:avLst/>
          </a:prstGeom>
        </p:spPr>
        <p:txBody>
          <a:bodyPr spcFirstLastPara="1" vert="horz" wrap="square" lIns="0" tIns="16933" rIns="0" bIns="0" rtlCol="0" anchor="t" anchorCtr="0">
            <a:spAutoFit/>
          </a:bodyPr>
          <a:lstStyle/>
          <a:p>
            <a:pPr marL="16933">
              <a:spcBef>
                <a:spcPts val="133"/>
              </a:spcBef>
            </a:pPr>
            <a:r>
              <a:rPr sz="4267" dirty="0"/>
              <a:t>D</a:t>
            </a:r>
            <a:r>
              <a:rPr sz="4267" spc="-7" dirty="0"/>
              <a:t>isclai</a:t>
            </a:r>
            <a:r>
              <a:rPr sz="4267" dirty="0"/>
              <a:t>m</a:t>
            </a:r>
            <a:r>
              <a:rPr sz="4267" spc="-7" dirty="0"/>
              <a:t>e</a:t>
            </a:r>
            <a:r>
              <a:rPr sz="4267" dirty="0"/>
              <a:t>r</a:t>
            </a:r>
            <a:r>
              <a:rPr lang="en-US" sz="4267" dirty="0"/>
              <a:t> and acknowledgements</a:t>
            </a:r>
            <a:endParaRPr sz="4267" dirty="0"/>
          </a:p>
        </p:txBody>
      </p:sp>
      <p:sp>
        <p:nvSpPr>
          <p:cNvPr id="3" name="object 3"/>
          <p:cNvSpPr txBox="1"/>
          <p:nvPr/>
        </p:nvSpPr>
        <p:spPr>
          <a:xfrm>
            <a:off x="412413" y="937641"/>
            <a:ext cx="11407410" cy="5495607"/>
          </a:xfrm>
          <a:prstGeom prst="rect">
            <a:avLst/>
          </a:prstGeom>
        </p:spPr>
        <p:txBody>
          <a:bodyPr vert="horz" wrap="square" lIns="0" tIns="2540" rIns="0" bIns="0" rtlCol="0">
            <a:spAutoFit/>
          </a:bodyPr>
          <a:lstStyle/>
          <a:p>
            <a:pPr marL="16933" marR="222668">
              <a:lnSpc>
                <a:spcPct val="113799"/>
              </a:lnSpc>
              <a:spcBef>
                <a:spcPts val="20"/>
              </a:spcBef>
            </a:pPr>
            <a:r>
              <a:rPr sz="2400" spc="-7" dirty="0">
                <a:latin typeface="Arial"/>
                <a:cs typeface="Arial"/>
              </a:rPr>
              <a:t>The information </a:t>
            </a:r>
            <a:r>
              <a:rPr sz="2400" dirty="0">
                <a:latin typeface="Arial"/>
                <a:cs typeface="Arial"/>
              </a:rPr>
              <a:t>provided in </a:t>
            </a:r>
            <a:r>
              <a:rPr sz="2400" spc="-7" dirty="0">
                <a:latin typeface="Arial"/>
                <a:cs typeface="Arial"/>
              </a:rPr>
              <a:t>this training </a:t>
            </a:r>
            <a:r>
              <a:rPr sz="2400" dirty="0">
                <a:latin typeface="Arial"/>
                <a:cs typeface="Arial"/>
              </a:rPr>
              <a:t>is based on current  </a:t>
            </a:r>
            <a:r>
              <a:rPr sz="2400" spc="-7" dirty="0">
                <a:latin typeface="Arial"/>
                <a:cs typeface="Arial"/>
              </a:rPr>
              <a:t>information </a:t>
            </a:r>
            <a:r>
              <a:rPr sz="2400" dirty="0">
                <a:latin typeface="Arial"/>
                <a:cs typeface="Arial"/>
              </a:rPr>
              <a:t>regarding best </a:t>
            </a:r>
            <a:r>
              <a:rPr sz="2400" spc="-7" dirty="0">
                <a:latin typeface="Arial"/>
                <a:cs typeface="Arial"/>
              </a:rPr>
              <a:t>practices obtained from </a:t>
            </a:r>
            <a:r>
              <a:rPr sz="2400" dirty="0">
                <a:latin typeface="Arial"/>
                <a:cs typeface="Arial"/>
              </a:rPr>
              <a:t>guidance and </a:t>
            </a:r>
            <a:r>
              <a:rPr sz="2400" spc="-7" dirty="0">
                <a:latin typeface="Arial"/>
                <a:cs typeface="Arial"/>
              </a:rPr>
              <a:t>publications </a:t>
            </a:r>
            <a:r>
              <a:rPr sz="2400" dirty="0">
                <a:latin typeface="Arial"/>
                <a:cs typeface="Arial"/>
              </a:rPr>
              <a:t>issued by </a:t>
            </a:r>
            <a:r>
              <a:rPr sz="2400" spc="-7" dirty="0">
                <a:latin typeface="Arial"/>
                <a:cs typeface="Arial"/>
              </a:rPr>
              <a:t>the U.S. Centers for  </a:t>
            </a:r>
            <a:r>
              <a:rPr sz="2400" dirty="0">
                <a:latin typeface="Arial"/>
                <a:cs typeface="Arial"/>
              </a:rPr>
              <a:t>Disease </a:t>
            </a:r>
            <a:r>
              <a:rPr sz="2400" spc="-7" dirty="0">
                <a:latin typeface="Arial"/>
                <a:cs typeface="Arial"/>
              </a:rPr>
              <a:t>Control </a:t>
            </a:r>
            <a:r>
              <a:rPr sz="2400" dirty="0">
                <a:latin typeface="Arial"/>
                <a:cs typeface="Arial"/>
              </a:rPr>
              <a:t>and </a:t>
            </a:r>
            <a:r>
              <a:rPr sz="2400" spc="-7" dirty="0">
                <a:latin typeface="Arial"/>
                <a:cs typeface="Arial"/>
              </a:rPr>
              <a:t>Prevention</a:t>
            </a:r>
            <a:r>
              <a:rPr lang="en-US" sz="2400" spc="-7" dirty="0">
                <a:latin typeface="Arial"/>
                <a:cs typeface="Arial"/>
              </a:rPr>
              <a:t>, U.S. Occupational Safety and Health Administration, National Institutes of Environmental Health Sciences (NIEHS), Arizona Department of Health Services (ADHS)</a:t>
            </a:r>
            <a:r>
              <a:rPr sz="2400" spc="-7" dirty="0">
                <a:latin typeface="Arial"/>
                <a:cs typeface="Arial"/>
              </a:rPr>
              <a:t> </a:t>
            </a:r>
            <a:r>
              <a:rPr sz="2400" dirty="0">
                <a:latin typeface="Arial"/>
                <a:cs typeface="Arial"/>
              </a:rPr>
              <a:t>as well as </a:t>
            </a:r>
            <a:r>
              <a:rPr sz="2400" spc="-7" dirty="0">
                <a:latin typeface="Arial"/>
                <a:cs typeface="Arial"/>
              </a:rPr>
              <a:t>other federal,  state </a:t>
            </a:r>
            <a:r>
              <a:rPr sz="2400" dirty="0">
                <a:latin typeface="Arial"/>
                <a:cs typeface="Arial"/>
              </a:rPr>
              <a:t>and local public </a:t>
            </a:r>
            <a:r>
              <a:rPr sz="2400" spc="-7" dirty="0">
                <a:latin typeface="Arial"/>
                <a:cs typeface="Arial"/>
              </a:rPr>
              <a:t>health officials, </a:t>
            </a:r>
            <a:r>
              <a:rPr sz="2400" dirty="0">
                <a:latin typeface="Arial"/>
                <a:cs typeface="Arial"/>
              </a:rPr>
              <a:t>as of </a:t>
            </a:r>
            <a:r>
              <a:rPr lang="en-US" sz="2400" spc="-7" dirty="0">
                <a:latin typeface="Arial"/>
                <a:cs typeface="Arial"/>
              </a:rPr>
              <a:t>June 15, 2020.</a:t>
            </a:r>
          </a:p>
          <a:p>
            <a:pPr marL="16933" marR="222668">
              <a:lnSpc>
                <a:spcPct val="113799"/>
              </a:lnSpc>
              <a:spcBef>
                <a:spcPts val="20"/>
              </a:spcBef>
            </a:pPr>
            <a:r>
              <a:rPr lang="en-US" sz="2000" spc="-7" dirty="0">
                <a:latin typeface="Arial"/>
                <a:cs typeface="Arial"/>
              </a:rPr>
              <a:t>This training is funded by the NIEHS Worker Training Program. The ASU Environmental &amp; Resource Management Program  (ERM) developed this training. ASU thanks the ADHS, Arizona Division of Occupational Safety and Health, Arizona Association of General Contractors, Arizona Public Health Association, Inter Tribal Council  of Arizona and the Associated Minority Contractors of Arizona for review and comment on training materials. Special thanks to the ASU Environmental Health and Safety Program for  permission to share slides. </a:t>
            </a:r>
            <a:endParaRPr sz="2000" dirty="0">
              <a:latin typeface="Arial"/>
              <a:cs typeface="Arial"/>
            </a:endParaRPr>
          </a:p>
          <a:p>
            <a:pPr>
              <a:spcBef>
                <a:spcPts val="7"/>
              </a:spcBef>
            </a:pPr>
            <a:endParaRPr sz="2933" dirty="0">
              <a:latin typeface="Arial"/>
              <a:cs typeface="Arial"/>
            </a:endParaRPr>
          </a:p>
          <a:p>
            <a:pPr marL="6341375"/>
            <a:endParaRPr sz="2667" dirty="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6D4FB4-90A3-43D1-92DD-2457FAEA59D9}"/>
              </a:ext>
            </a:extLst>
          </p:cNvPr>
          <p:cNvSpPr>
            <a:spLocks noGrp="1"/>
          </p:cNvSpPr>
          <p:nvPr>
            <p:ph type="sldNum" sz="quarter" idx="10"/>
          </p:nvPr>
        </p:nvSpPr>
        <p:spPr/>
        <p:txBody>
          <a:bodyPr/>
          <a:lstStyle/>
          <a:p>
            <a:fld id="{644431DD-724F-4159-B395-C12D4FF15CA8}" type="slidenum">
              <a:rPr lang="en-US" altLang="en-US" smtClean="0"/>
              <a:pPr/>
              <a:t>20</a:t>
            </a:fld>
            <a:endParaRPr lang="en-US" altLang="en-US" dirty="0"/>
          </a:p>
        </p:txBody>
      </p:sp>
      <p:sp>
        <p:nvSpPr>
          <p:cNvPr id="52228" name="Content Placeholder 5">
            <a:extLst>
              <a:ext uri="{FF2B5EF4-FFF2-40B4-BE49-F238E27FC236}">
                <a16:creationId xmlns:a16="http://schemas.microsoft.com/office/drawing/2014/main" id="{D89F2F59-2D04-4323-9092-715E00FA98C8}"/>
              </a:ext>
            </a:extLst>
          </p:cNvPr>
          <p:cNvSpPr>
            <a:spLocks noGrp="1"/>
          </p:cNvSpPr>
          <p:nvPr>
            <p:ph sz="half" idx="1"/>
          </p:nvPr>
        </p:nvSpPr>
        <p:spPr>
          <a:xfrm>
            <a:off x="2155036" y="2811864"/>
            <a:ext cx="3810000" cy="4038600"/>
          </a:xfrm>
        </p:spPr>
        <p:txBody>
          <a:bodyPr/>
          <a:lstStyle/>
          <a:p>
            <a:pPr>
              <a:buFontTx/>
              <a:buNone/>
            </a:pPr>
            <a:r>
              <a:rPr lang="en-US" altLang="en-US" sz="2000" u="sng" dirty="0">
                <a:ea typeface="ＭＳ Ｐゴシック" panose="020B0600070205080204" pitchFamily="34" charset="-128"/>
              </a:rPr>
              <a:t>Examples of work settings</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health care </a:t>
            </a:r>
          </a:p>
          <a:p>
            <a:r>
              <a:rPr lang="en-US" altLang="en-US" sz="2000" dirty="0">
                <a:ea typeface="ＭＳ Ｐゴシック" panose="020B0600070205080204" pitchFamily="34" charset="-128"/>
              </a:rPr>
              <a:t>laboratories</a:t>
            </a:r>
          </a:p>
          <a:p>
            <a:r>
              <a:rPr lang="en-US" altLang="en-US" sz="2000" dirty="0">
                <a:ea typeface="ＭＳ Ｐゴシック" panose="020B0600070205080204" pitchFamily="34" charset="-128"/>
              </a:rPr>
              <a:t>autopsy suites</a:t>
            </a:r>
          </a:p>
          <a:p>
            <a:endParaRPr lang="en-US" altLang="en-US" sz="2000" dirty="0">
              <a:ea typeface="ＭＳ Ｐゴシック" panose="020B0600070205080204" pitchFamily="34" charset="-128"/>
            </a:endParaRPr>
          </a:p>
        </p:txBody>
      </p:sp>
      <p:sp>
        <p:nvSpPr>
          <p:cNvPr id="52229" name="Content Placeholder 6">
            <a:extLst>
              <a:ext uri="{FF2B5EF4-FFF2-40B4-BE49-F238E27FC236}">
                <a16:creationId xmlns:a16="http://schemas.microsoft.com/office/drawing/2014/main" id="{0142CE19-D220-4A2C-A97E-11A48A6B3A61}"/>
              </a:ext>
            </a:extLst>
          </p:cNvPr>
          <p:cNvSpPr>
            <a:spLocks noGrp="1"/>
          </p:cNvSpPr>
          <p:nvPr>
            <p:ph sz="half" idx="2"/>
          </p:nvPr>
        </p:nvSpPr>
        <p:spPr>
          <a:xfrm>
            <a:off x="6096000" y="2849964"/>
            <a:ext cx="3810000" cy="3322236"/>
          </a:xfrm>
        </p:spPr>
        <p:txBody>
          <a:bodyPr/>
          <a:lstStyle/>
          <a:p>
            <a:pPr>
              <a:buFontTx/>
              <a:buNone/>
            </a:pPr>
            <a:r>
              <a:rPr lang="en-US" altLang="en-US" sz="2000" u="sng" dirty="0">
                <a:ea typeface="ＭＳ Ｐゴシック" panose="020B0600070205080204" pitchFamily="34" charset="-128"/>
              </a:rPr>
              <a:t>Examples of job activities</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bronchoscopy</a:t>
            </a:r>
          </a:p>
          <a:p>
            <a:r>
              <a:rPr lang="en-US" altLang="en-US" sz="2000" dirty="0">
                <a:ea typeface="ＭＳ Ｐゴシック" panose="020B0600070205080204" pitchFamily="34" charset="-128"/>
              </a:rPr>
              <a:t>sputum induction</a:t>
            </a:r>
          </a:p>
          <a:p>
            <a:r>
              <a:rPr lang="en-US" altLang="en-US" sz="2000" dirty="0">
                <a:ea typeface="ＭＳ Ｐゴシック" panose="020B0600070205080204" pitchFamily="34" charset="-128"/>
              </a:rPr>
              <a:t>working with specimens in laboratories</a:t>
            </a:r>
          </a:p>
          <a:p>
            <a:r>
              <a:rPr lang="en-US" altLang="en-US" sz="2000" dirty="0">
                <a:ea typeface="ＭＳ Ｐゴシック" panose="020B0600070205080204" pitchFamily="34" charset="-128"/>
              </a:rPr>
              <a:t>some dental procedures</a:t>
            </a:r>
          </a:p>
          <a:p>
            <a:r>
              <a:rPr lang="en-US" altLang="en-US" sz="2000" dirty="0">
                <a:ea typeface="ＭＳ Ｐゴシック" panose="020B0600070205080204" pitchFamily="34" charset="-128"/>
              </a:rPr>
              <a:t>some autopsy procedures</a:t>
            </a:r>
          </a:p>
        </p:txBody>
      </p:sp>
      <p:sp>
        <p:nvSpPr>
          <p:cNvPr id="2" name="TextBox 1">
            <a:extLst>
              <a:ext uri="{FF2B5EF4-FFF2-40B4-BE49-F238E27FC236}">
                <a16:creationId xmlns:a16="http://schemas.microsoft.com/office/drawing/2014/main" id="{4D2FC5EE-5C88-42DD-BFAF-D0026023E54C}"/>
              </a:ext>
            </a:extLst>
          </p:cNvPr>
          <p:cNvSpPr txBox="1"/>
          <p:nvPr/>
        </p:nvSpPr>
        <p:spPr>
          <a:xfrm>
            <a:off x="2057400" y="1676400"/>
            <a:ext cx="8382000" cy="923330"/>
          </a:xfrm>
          <a:prstGeom prst="rect">
            <a:avLst/>
          </a:prstGeom>
          <a:noFill/>
        </p:spPr>
        <p:txBody>
          <a:bodyPr wrap="square" rtlCol="0">
            <a:spAutoFit/>
          </a:bodyPr>
          <a:lstStyle/>
          <a:p>
            <a:pPr>
              <a:buNone/>
            </a:pPr>
            <a:r>
              <a:rPr lang="en-US" altLang="en-US" dirty="0"/>
              <a:t>High exposure risk occupations are those working with people with known or suspected COVID-19, especially while performing aerosol generating procedures.</a:t>
            </a:r>
            <a:endParaRPr lang="en-US" dirty="0"/>
          </a:p>
        </p:txBody>
      </p:sp>
      <p:pic>
        <p:nvPicPr>
          <p:cNvPr id="5" name="Picture 4" descr="Lab worker doing test">
            <a:extLst>
              <a:ext uri="{FF2B5EF4-FFF2-40B4-BE49-F238E27FC236}">
                <a16:creationId xmlns:a16="http://schemas.microsoft.com/office/drawing/2014/main" id="{BBB14160-8133-4B3D-B6C2-4A28256B47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1215" y="4343402"/>
            <a:ext cx="3200854" cy="2133598"/>
          </a:xfrm>
          <a:prstGeom prst="rect">
            <a:avLst/>
          </a:prstGeom>
        </p:spPr>
      </p:pic>
      <p:sp>
        <p:nvSpPr>
          <p:cNvPr id="52227" name="Title 4">
            <a:extLst>
              <a:ext uri="{FF2B5EF4-FFF2-40B4-BE49-F238E27FC236}">
                <a16:creationId xmlns:a16="http://schemas.microsoft.com/office/drawing/2014/main" id="{3D0FB326-1682-4D67-BAEE-BF997A787526}"/>
              </a:ext>
            </a:extLst>
          </p:cNvPr>
          <p:cNvSpPr>
            <a:spLocks noGrp="1"/>
          </p:cNvSpPr>
          <p:nvPr>
            <p:ph type="title"/>
          </p:nvPr>
        </p:nvSpPr>
        <p:spPr>
          <a:xfrm>
            <a:off x="2057400" y="1091565"/>
            <a:ext cx="7772400" cy="609600"/>
          </a:xfrm>
        </p:spPr>
        <p:txBody>
          <a:bodyPr/>
          <a:lstStyle/>
          <a:p>
            <a:r>
              <a:rPr lang="en-US" altLang="en-US" dirty="0">
                <a:ea typeface="ＭＳ Ｐゴシック" panose="020B0600070205080204" pitchFamily="34" charset="-128"/>
              </a:rPr>
              <a:t>High potential for exposure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CF453C-9475-4868-937F-9F1E799434B4}"/>
              </a:ext>
            </a:extLst>
          </p:cNvPr>
          <p:cNvSpPr>
            <a:spLocks noGrp="1"/>
          </p:cNvSpPr>
          <p:nvPr>
            <p:ph type="sldNum" sz="quarter" idx="10"/>
          </p:nvPr>
        </p:nvSpPr>
        <p:spPr/>
        <p:txBody>
          <a:bodyPr/>
          <a:lstStyle/>
          <a:p>
            <a:fld id="{644431DD-724F-4159-B395-C12D4FF15CA8}" type="slidenum">
              <a:rPr lang="en-US" altLang="en-US" smtClean="0"/>
              <a:pPr/>
              <a:t>21</a:t>
            </a:fld>
            <a:endParaRPr lang="en-US" altLang="en-US" dirty="0"/>
          </a:p>
        </p:txBody>
      </p:sp>
      <p:sp>
        <p:nvSpPr>
          <p:cNvPr id="54275" name="Content Placeholder 2">
            <a:extLst>
              <a:ext uri="{FF2B5EF4-FFF2-40B4-BE49-F238E27FC236}">
                <a16:creationId xmlns:a16="http://schemas.microsoft.com/office/drawing/2014/main" id="{9547475B-651B-4F55-8547-C9F6357E425B}"/>
              </a:ext>
            </a:extLst>
          </p:cNvPr>
          <p:cNvSpPr>
            <a:spLocks noGrp="1"/>
          </p:cNvSpPr>
          <p:nvPr>
            <p:ph sz="half" idx="1"/>
          </p:nvPr>
        </p:nvSpPr>
        <p:spPr>
          <a:xfrm>
            <a:off x="2125931" y="1851384"/>
            <a:ext cx="3810000" cy="4188386"/>
          </a:xfrm>
        </p:spPr>
        <p:txBody>
          <a:bodyPr/>
          <a:lstStyle/>
          <a:p>
            <a:pPr>
              <a:buFontTx/>
              <a:buNone/>
            </a:pPr>
            <a:r>
              <a:rPr lang="en-US" altLang="en-US" sz="2400" u="sng" dirty="0">
                <a:ea typeface="ＭＳ Ｐゴシック" panose="020B0600070205080204" pitchFamily="34" charset="-128"/>
              </a:rPr>
              <a:t>Examples of work settings</a:t>
            </a:r>
            <a:endParaRPr lang="en-US" altLang="en-US" u="sng" dirty="0">
              <a:ea typeface="ＭＳ Ｐゴシック" panose="020B0600070205080204" pitchFamily="34" charset="-128"/>
            </a:endParaRPr>
          </a:p>
          <a:p>
            <a:r>
              <a:rPr lang="en-US" altLang="en-US" sz="2200" dirty="0">
                <a:ea typeface="ＭＳ Ｐゴシック" panose="020B0600070205080204" pitchFamily="34" charset="-128"/>
              </a:rPr>
              <a:t>hospitals and other types of health care facilities</a:t>
            </a:r>
          </a:p>
          <a:p>
            <a:r>
              <a:rPr lang="en-US" altLang="en-US" sz="2200" dirty="0">
                <a:ea typeface="ＭＳ Ｐゴシック" panose="020B0600070205080204" pitchFamily="34" charset="-128"/>
              </a:rPr>
              <a:t>medical transport</a:t>
            </a:r>
          </a:p>
          <a:p>
            <a:r>
              <a:rPr lang="en-US" altLang="en-US" sz="2200" dirty="0">
                <a:ea typeface="ＭＳ Ｐゴシック" panose="020B0600070205080204" pitchFamily="34" charset="-128"/>
              </a:rPr>
              <a:t>correctional facilities </a:t>
            </a:r>
          </a:p>
          <a:p>
            <a:r>
              <a:rPr lang="en-US" altLang="en-US" sz="2200" dirty="0">
                <a:ea typeface="ＭＳ Ｐゴシック" panose="020B0600070205080204" pitchFamily="34" charset="-128"/>
              </a:rPr>
              <a:t>drug treatment centers</a:t>
            </a:r>
          </a:p>
          <a:p>
            <a:r>
              <a:rPr lang="en-US" altLang="en-US" sz="2200" dirty="0">
                <a:ea typeface="ＭＳ Ｐゴシック" panose="020B0600070205080204" pitchFamily="34" charset="-128"/>
              </a:rPr>
              <a:t>homeless shelters</a:t>
            </a:r>
          </a:p>
          <a:p>
            <a:r>
              <a:rPr lang="en-US" altLang="en-US" sz="2200" dirty="0">
                <a:ea typeface="ＭＳ Ｐゴシック" panose="020B0600070205080204" pitchFamily="34" charset="-128"/>
              </a:rPr>
              <a:t>home health care</a:t>
            </a:r>
          </a:p>
          <a:p>
            <a:r>
              <a:rPr lang="en-US" altLang="en-US" sz="2200" dirty="0">
                <a:ea typeface="ＭＳ Ｐゴシック" panose="020B0600070205080204" pitchFamily="34" charset="-128"/>
              </a:rPr>
              <a:t>environmental clean-up of SARS-CoV-2</a:t>
            </a:r>
          </a:p>
          <a:p>
            <a:endParaRPr lang="en-US" altLang="en-US" sz="2000"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54276" name="Content Placeholder 3">
            <a:extLst>
              <a:ext uri="{FF2B5EF4-FFF2-40B4-BE49-F238E27FC236}">
                <a16:creationId xmlns:a16="http://schemas.microsoft.com/office/drawing/2014/main" id="{09FE64B0-1562-43D8-AAD3-E6F1A7BE0EF3}"/>
              </a:ext>
            </a:extLst>
          </p:cNvPr>
          <p:cNvSpPr>
            <a:spLocks noGrp="1"/>
          </p:cNvSpPr>
          <p:nvPr>
            <p:ph sz="half" idx="2"/>
          </p:nvPr>
        </p:nvSpPr>
        <p:spPr>
          <a:xfrm>
            <a:off x="6223413" y="1851384"/>
            <a:ext cx="3810000" cy="3048000"/>
          </a:xfrm>
        </p:spPr>
        <p:txBody>
          <a:bodyPr/>
          <a:lstStyle/>
          <a:p>
            <a:pPr>
              <a:buFontTx/>
              <a:buNone/>
            </a:pPr>
            <a:r>
              <a:rPr lang="en-US" altLang="en-US" sz="2400" u="sng" dirty="0">
                <a:ea typeface="ＭＳ Ｐゴシック" panose="020B0600070205080204" pitchFamily="34" charset="-128"/>
              </a:rPr>
              <a:t>Examples of job activities</a:t>
            </a:r>
            <a:endParaRPr lang="en-US" altLang="en-US" sz="2400" dirty="0">
              <a:ea typeface="ＭＳ Ｐゴシック" panose="020B0600070205080204" pitchFamily="34" charset="-128"/>
            </a:endParaRPr>
          </a:p>
          <a:p>
            <a:r>
              <a:rPr lang="en-US" altLang="en-US" sz="2200" dirty="0">
                <a:ea typeface="ＭＳ Ｐゴシック" panose="020B0600070205080204" pitchFamily="34" charset="-128"/>
              </a:rPr>
              <a:t>direct patient care</a:t>
            </a:r>
          </a:p>
          <a:p>
            <a:r>
              <a:rPr lang="en-US" altLang="en-US" sz="2200" dirty="0">
                <a:ea typeface="ＭＳ Ｐゴシック" panose="020B0600070205080204" pitchFamily="34" charset="-128"/>
              </a:rPr>
              <a:t>emergency medical services </a:t>
            </a:r>
          </a:p>
          <a:p>
            <a:r>
              <a:rPr lang="en-US" altLang="en-US" sz="2200" dirty="0">
                <a:ea typeface="ＭＳ Ｐゴシック" panose="020B0600070205080204" pitchFamily="34" charset="-128"/>
              </a:rPr>
              <a:t>housekeeping and maintenance in patient areas </a:t>
            </a:r>
          </a:p>
        </p:txBody>
      </p:sp>
      <p:pic>
        <p:nvPicPr>
          <p:cNvPr id="54277" name="Picture 8" descr="EMS putting a patient on strecher on ambulance">
            <a:extLst>
              <a:ext uri="{FF2B5EF4-FFF2-40B4-BE49-F238E27FC236}">
                <a16:creationId xmlns:a16="http://schemas.microsoft.com/office/drawing/2014/main" id="{E3A296E4-372F-44B3-BFC6-BAEDCFC17D3A}"/>
              </a:ext>
            </a:extLst>
          </p:cNvPr>
          <p:cNvPicPr>
            <a:picLocks noChangeAspect="1"/>
          </p:cNvPicPr>
          <p:nvPr/>
        </p:nvPicPr>
        <p:blipFill>
          <a:blip r:embed="rId3">
            <a:extLst>
              <a:ext uri="{28A0092B-C50C-407E-A947-70E740481C1C}">
                <a14:useLocalDpi xmlns:a14="http://schemas.microsoft.com/office/drawing/2010/main" val="0"/>
              </a:ext>
            </a:extLst>
          </a:blip>
          <a:srcRect t="13635" b="15909"/>
          <a:stretch>
            <a:fillRect/>
          </a:stretch>
        </p:blipFill>
        <p:spPr bwMode="auto">
          <a:xfrm>
            <a:off x="6858000" y="4497532"/>
            <a:ext cx="2971800" cy="209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4" name="Title 1">
            <a:extLst>
              <a:ext uri="{FF2B5EF4-FFF2-40B4-BE49-F238E27FC236}">
                <a16:creationId xmlns:a16="http://schemas.microsoft.com/office/drawing/2014/main" id="{06C04BF8-BD55-4E34-BDEB-EE50D28FBC8C}"/>
              </a:ext>
            </a:extLst>
          </p:cNvPr>
          <p:cNvSpPr>
            <a:spLocks noGrp="1"/>
          </p:cNvSpPr>
          <p:nvPr>
            <p:ph type="title"/>
          </p:nvPr>
        </p:nvSpPr>
        <p:spPr>
          <a:xfrm>
            <a:off x="1828800" y="1060687"/>
            <a:ext cx="7772400" cy="801407"/>
          </a:xfrm>
        </p:spPr>
        <p:txBody>
          <a:bodyPr/>
          <a:lstStyle/>
          <a:p>
            <a:r>
              <a:rPr lang="en-US" altLang="en-US" dirty="0">
                <a:ea typeface="ＭＳ Ｐゴシック" panose="020B0600070205080204" pitchFamily="34" charset="-128"/>
              </a:rPr>
              <a:t>High potential for exposure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CD917-A24C-41A0-BA9A-D1390D9AD271}"/>
              </a:ext>
            </a:extLst>
          </p:cNvPr>
          <p:cNvSpPr>
            <a:spLocks noGrp="1"/>
          </p:cNvSpPr>
          <p:nvPr>
            <p:ph type="title"/>
          </p:nvPr>
        </p:nvSpPr>
        <p:spPr/>
        <p:txBody>
          <a:bodyPr/>
          <a:lstStyle/>
          <a:p>
            <a:r>
              <a:rPr lang="en-US" dirty="0"/>
              <a:t>Medium potential for exposure</a:t>
            </a:r>
          </a:p>
        </p:txBody>
      </p:sp>
      <p:sp>
        <p:nvSpPr>
          <p:cNvPr id="3" name="Content Placeholder 2">
            <a:extLst>
              <a:ext uri="{FF2B5EF4-FFF2-40B4-BE49-F238E27FC236}">
                <a16:creationId xmlns:a16="http://schemas.microsoft.com/office/drawing/2014/main" id="{30A55182-F032-49BC-9AAD-32479DDEB22F}"/>
              </a:ext>
            </a:extLst>
          </p:cNvPr>
          <p:cNvSpPr>
            <a:spLocks noGrp="1"/>
          </p:cNvSpPr>
          <p:nvPr>
            <p:ph sz="half" idx="1"/>
          </p:nvPr>
        </p:nvSpPr>
        <p:spPr>
          <a:xfrm>
            <a:off x="914400" y="1905000"/>
            <a:ext cx="5080000" cy="3810000"/>
          </a:xfrm>
        </p:spPr>
        <p:txBody>
          <a:bodyPr/>
          <a:lstStyle/>
          <a:p>
            <a:pPr marL="0" indent="0">
              <a:buNone/>
            </a:pPr>
            <a:r>
              <a:rPr lang="en-US" sz="2400" u="sng" dirty="0"/>
              <a:t>Examples of work settings</a:t>
            </a:r>
          </a:p>
          <a:p>
            <a:r>
              <a:rPr lang="en-US" sz="2400" dirty="0"/>
              <a:t>Retail stores</a:t>
            </a:r>
          </a:p>
          <a:p>
            <a:r>
              <a:rPr lang="en-US" sz="2400" dirty="0"/>
              <a:t>Public transportation</a:t>
            </a:r>
          </a:p>
          <a:p>
            <a:r>
              <a:rPr lang="en-US" sz="2400" dirty="0"/>
              <a:t>Home visiting occupations</a:t>
            </a:r>
          </a:p>
          <a:p>
            <a:r>
              <a:rPr lang="en-US" sz="2400" dirty="0"/>
              <a:t>Postal and warehouse workers</a:t>
            </a:r>
          </a:p>
          <a:p>
            <a:r>
              <a:rPr lang="en-US" sz="2400" dirty="0"/>
              <a:t>Public services</a:t>
            </a:r>
          </a:p>
          <a:p>
            <a:endParaRPr lang="en-US" sz="2400" dirty="0"/>
          </a:p>
        </p:txBody>
      </p:sp>
      <p:sp>
        <p:nvSpPr>
          <p:cNvPr id="4" name="Content Placeholder 3">
            <a:extLst>
              <a:ext uri="{FF2B5EF4-FFF2-40B4-BE49-F238E27FC236}">
                <a16:creationId xmlns:a16="http://schemas.microsoft.com/office/drawing/2014/main" id="{173DCFF5-21A8-4739-BA82-2F245B51DBBB}"/>
              </a:ext>
            </a:extLst>
          </p:cNvPr>
          <p:cNvSpPr>
            <a:spLocks noGrp="1"/>
          </p:cNvSpPr>
          <p:nvPr>
            <p:ph sz="half" idx="2"/>
          </p:nvPr>
        </p:nvSpPr>
        <p:spPr>
          <a:xfrm>
            <a:off x="6096000" y="1905000"/>
            <a:ext cx="3810000" cy="3810000"/>
          </a:xfrm>
        </p:spPr>
        <p:txBody>
          <a:bodyPr/>
          <a:lstStyle/>
          <a:p>
            <a:pPr marL="0" indent="0">
              <a:buNone/>
            </a:pPr>
            <a:r>
              <a:rPr lang="en-US" sz="2400" u="sng" dirty="0"/>
              <a:t>Examples of job activities</a:t>
            </a:r>
          </a:p>
          <a:p>
            <a:r>
              <a:rPr lang="en-US" sz="2400" dirty="0"/>
              <a:t>Stocking shelves</a:t>
            </a:r>
          </a:p>
          <a:p>
            <a:r>
              <a:rPr lang="en-US" sz="2400" dirty="0"/>
              <a:t>Checking out customers</a:t>
            </a:r>
          </a:p>
          <a:p>
            <a:r>
              <a:rPr lang="en-US" sz="2400" dirty="0"/>
              <a:t>Emergency home repairs</a:t>
            </a:r>
          </a:p>
          <a:p>
            <a:r>
              <a:rPr lang="en-US" sz="2400" dirty="0"/>
              <a:t>Handling mail and goods</a:t>
            </a:r>
          </a:p>
          <a:p>
            <a:r>
              <a:rPr lang="en-US" sz="2400" dirty="0"/>
              <a:t>Processing public benefits</a:t>
            </a:r>
          </a:p>
        </p:txBody>
      </p:sp>
      <p:sp>
        <p:nvSpPr>
          <p:cNvPr id="5" name="Slide Number Placeholder 4">
            <a:extLst>
              <a:ext uri="{FF2B5EF4-FFF2-40B4-BE49-F238E27FC236}">
                <a16:creationId xmlns:a16="http://schemas.microsoft.com/office/drawing/2014/main" id="{A3C6999C-3CB6-4A6F-9B1D-EED9F2FC1453}"/>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a:solidFill>
                  <a:srgbClr val="000000"/>
                </a:solidFill>
                <a:latin typeface="Arial" charset="0"/>
                <a:ea typeface="ＭＳ Ｐゴシック" pitchFamily="48" charset="-128"/>
              </a:rPr>
              <a:pPr fontAlgn="base">
                <a:spcAft>
                  <a:spcPct val="0"/>
                </a:spcAft>
                <a:defRPr/>
              </a:pPr>
              <a:t>22</a:t>
            </a:fld>
            <a:endParaRPr lang="en-US" altLang="en-US" dirty="0">
              <a:solidFill>
                <a:srgbClr val="000000"/>
              </a:solidFill>
              <a:latin typeface="Arial" charset="0"/>
              <a:ea typeface="ＭＳ Ｐゴシック" pitchFamily="48" charset="-128"/>
            </a:endParaRPr>
          </a:p>
        </p:txBody>
      </p:sp>
      <p:pic>
        <p:nvPicPr>
          <p:cNvPr id="7" name="Picture 6" descr="Empty grocery store shelf">
            <a:extLst>
              <a:ext uri="{FF2B5EF4-FFF2-40B4-BE49-F238E27FC236}">
                <a16:creationId xmlns:a16="http://schemas.microsoft.com/office/drawing/2014/main" id="{809AF934-E5E5-40F2-B963-889F2AB0B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6483" y="4546830"/>
            <a:ext cx="2876698" cy="2158770"/>
          </a:xfrm>
          <a:prstGeom prst="rect">
            <a:avLst/>
          </a:prstGeom>
        </p:spPr>
      </p:pic>
    </p:spTree>
    <p:extLst>
      <p:ext uri="{BB962C8B-B14F-4D97-AF65-F5344CB8AC3E}">
        <p14:creationId xmlns:p14="http://schemas.microsoft.com/office/powerpoint/2010/main" val="247204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211AA349-D031-4C9E-A0D1-75D3A34E4A8B}"/>
              </a:ext>
            </a:extLst>
          </p:cNvPr>
          <p:cNvSpPr>
            <a:spLocks noGrp="1"/>
          </p:cNvSpPr>
          <p:nvPr>
            <p:ph type="title"/>
          </p:nvPr>
        </p:nvSpPr>
        <p:spPr>
          <a:xfrm>
            <a:off x="2047461" y="1066800"/>
            <a:ext cx="7772400" cy="914400"/>
          </a:xfrm>
        </p:spPr>
        <p:txBody>
          <a:bodyPr/>
          <a:lstStyle/>
          <a:p>
            <a:r>
              <a:rPr lang="en-US" altLang="en-US" dirty="0">
                <a:ea typeface="ＭＳ Ｐゴシック" panose="020B0600070205080204" pitchFamily="34" charset="-128"/>
              </a:rPr>
              <a:t>Low potential for exposure</a:t>
            </a:r>
          </a:p>
        </p:txBody>
      </p:sp>
      <p:pic>
        <p:nvPicPr>
          <p:cNvPr id="58371" name="Content Placeholder 4" descr="office setting with cubicals">
            <a:extLst>
              <a:ext uri="{FF2B5EF4-FFF2-40B4-BE49-F238E27FC236}">
                <a16:creationId xmlns:a16="http://schemas.microsoft.com/office/drawing/2014/main" id="{0942105A-54D2-4B1B-BE03-B1B5E94EB7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87700" y="3297521"/>
            <a:ext cx="5816600" cy="2857500"/>
          </a:xfrm>
        </p:spPr>
      </p:pic>
      <p:sp>
        <p:nvSpPr>
          <p:cNvPr id="3" name="Slide Number Placeholder 2">
            <a:extLst>
              <a:ext uri="{FF2B5EF4-FFF2-40B4-BE49-F238E27FC236}">
                <a16:creationId xmlns:a16="http://schemas.microsoft.com/office/drawing/2014/main" id="{1D2B4F66-E8B3-4FE8-A932-2325214C3479}"/>
              </a:ext>
            </a:extLst>
          </p:cNvPr>
          <p:cNvSpPr>
            <a:spLocks noGrp="1"/>
          </p:cNvSpPr>
          <p:nvPr>
            <p:ph type="sldNum" sz="quarter" idx="10"/>
          </p:nvPr>
        </p:nvSpPr>
        <p:spPr/>
        <p:txBody>
          <a:bodyPr/>
          <a:lstStyle/>
          <a:p>
            <a:fld id="{E4D25CCA-84D6-4E84-B1C7-B334DD86A6AB}" type="slidenum">
              <a:rPr lang="en-US" altLang="en-US" smtClean="0"/>
              <a:pPr/>
              <a:t>23</a:t>
            </a:fld>
            <a:endParaRPr lang="en-US" altLang="en-US" dirty="0"/>
          </a:p>
        </p:txBody>
      </p:sp>
      <p:sp>
        <p:nvSpPr>
          <p:cNvPr id="2" name="TextBox 1">
            <a:extLst>
              <a:ext uri="{FF2B5EF4-FFF2-40B4-BE49-F238E27FC236}">
                <a16:creationId xmlns:a16="http://schemas.microsoft.com/office/drawing/2014/main" id="{56A909A9-337E-4AF5-BF57-A93792E35058}"/>
              </a:ext>
            </a:extLst>
          </p:cNvPr>
          <p:cNvSpPr txBox="1"/>
          <p:nvPr/>
        </p:nvSpPr>
        <p:spPr>
          <a:xfrm>
            <a:off x="2057400" y="1836175"/>
            <a:ext cx="8077200" cy="1200329"/>
          </a:xfrm>
          <a:prstGeom prst="rect">
            <a:avLst/>
          </a:prstGeom>
          <a:noFill/>
        </p:spPr>
        <p:txBody>
          <a:bodyPr wrap="square" rtlCol="0">
            <a:spAutoFit/>
          </a:bodyPr>
          <a:lstStyle/>
          <a:p>
            <a:pPr>
              <a:buNone/>
            </a:pPr>
            <a:r>
              <a:rPr lang="en-US" altLang="en-US" sz="2400" u="sng" dirty="0"/>
              <a:t>Low potential for exposure</a:t>
            </a:r>
            <a:r>
              <a:rPr lang="en-US" altLang="en-US" sz="2400" dirty="0"/>
              <a:t> occupations are those that do not require contact with people known to be infected nor frequent contact with the public.</a:t>
            </a:r>
            <a:endParaRPr 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7AF8C-E3AC-460F-AE28-5926C01E3796}"/>
              </a:ext>
            </a:extLst>
          </p:cNvPr>
          <p:cNvSpPr>
            <a:spLocks noGrp="1"/>
          </p:cNvSpPr>
          <p:nvPr>
            <p:ph type="title"/>
          </p:nvPr>
        </p:nvSpPr>
        <p:spPr/>
        <p:txBody>
          <a:bodyPr/>
          <a:lstStyle/>
          <a:p>
            <a:r>
              <a:rPr lang="en-US" dirty="0"/>
              <a:t>Review</a:t>
            </a:r>
          </a:p>
        </p:txBody>
      </p:sp>
      <p:sp>
        <p:nvSpPr>
          <p:cNvPr id="3" name="Content Placeholder 2">
            <a:extLst>
              <a:ext uri="{FF2B5EF4-FFF2-40B4-BE49-F238E27FC236}">
                <a16:creationId xmlns:a16="http://schemas.microsoft.com/office/drawing/2014/main" id="{2E712F40-5212-49E0-9D80-C92158A01C3F}"/>
              </a:ext>
            </a:extLst>
          </p:cNvPr>
          <p:cNvSpPr>
            <a:spLocks noGrp="1"/>
          </p:cNvSpPr>
          <p:nvPr>
            <p:ph idx="1"/>
          </p:nvPr>
        </p:nvSpPr>
        <p:spPr>
          <a:xfrm>
            <a:off x="304800" y="1856509"/>
            <a:ext cx="11582400" cy="4419600"/>
          </a:xfrm>
        </p:spPr>
        <p:txBody>
          <a:bodyPr/>
          <a:lstStyle/>
          <a:p>
            <a:r>
              <a:rPr lang="en-US" sz="2800" dirty="0"/>
              <a:t>Can  a workplace exposure change from low to medium exposure or vice-versa?</a:t>
            </a:r>
          </a:p>
          <a:p>
            <a:r>
              <a:rPr lang="en-US" sz="2800" dirty="0"/>
              <a:t>Yes</a:t>
            </a:r>
          </a:p>
          <a:p>
            <a:r>
              <a:rPr lang="en-US" sz="2800" dirty="0"/>
              <a:t>Give an example.</a:t>
            </a:r>
          </a:p>
          <a:p>
            <a:r>
              <a:rPr lang="en-US" sz="2800" dirty="0"/>
              <a:t>An office with administrative controls in place such as no in-person staff meetings begins conducting meetings in the conference room during the pandemic.</a:t>
            </a:r>
          </a:p>
        </p:txBody>
      </p:sp>
      <p:sp>
        <p:nvSpPr>
          <p:cNvPr id="4" name="Slide Number Placeholder 3">
            <a:extLst>
              <a:ext uri="{FF2B5EF4-FFF2-40B4-BE49-F238E27FC236}">
                <a16:creationId xmlns:a16="http://schemas.microsoft.com/office/drawing/2014/main" id="{54CBD473-1EFC-4216-BA54-DD60B6E816B2}"/>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24</a:t>
            </a:fld>
            <a:endParaRPr lang="en-US" altLang="en-US" dirty="0">
              <a:solidFill>
                <a:srgbClr val="000000"/>
              </a:solidFill>
            </a:endParaRPr>
          </a:p>
        </p:txBody>
      </p:sp>
    </p:spTree>
    <p:extLst>
      <p:ext uri="{BB962C8B-B14F-4D97-AF65-F5344CB8AC3E}">
        <p14:creationId xmlns:p14="http://schemas.microsoft.com/office/powerpoint/2010/main" val="664475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3C1807-6518-4645-8DEA-08492C368EB6}"/>
              </a:ext>
            </a:extLst>
          </p:cNvPr>
          <p:cNvSpPr>
            <a:spLocks noGrp="1"/>
          </p:cNvSpPr>
          <p:nvPr>
            <p:ph type="sldNum" sz="quarter" idx="10"/>
          </p:nvPr>
        </p:nvSpPr>
        <p:spPr/>
        <p:txBody>
          <a:bodyPr/>
          <a:lstStyle/>
          <a:p>
            <a:fld id="{0E834B45-6E73-43A0-B9C8-FCE158605DCB}" type="slidenum">
              <a:rPr lang="en-US" altLang="en-US" smtClean="0"/>
              <a:pPr/>
              <a:t>25</a:t>
            </a:fld>
            <a:endParaRPr lang="en-US" altLang="en-US" dirty="0"/>
          </a:p>
        </p:txBody>
      </p:sp>
      <p:pic>
        <p:nvPicPr>
          <p:cNvPr id="70659" name="Content Placeholder 4" descr="hospital bed">
            <a:extLst>
              <a:ext uri="{FF2B5EF4-FFF2-40B4-BE49-F238E27FC236}">
                <a16:creationId xmlns:a16="http://schemas.microsoft.com/office/drawing/2014/main" id="{32DA90AF-7B95-4130-B78B-B4CB52E6BD2A}"/>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29696" r="30777"/>
          <a:stretch/>
        </p:blipFill>
        <p:spPr>
          <a:xfrm>
            <a:off x="1524000" y="4191000"/>
            <a:ext cx="1955800" cy="2522538"/>
          </a:xfrm>
        </p:spPr>
      </p:pic>
      <p:sp>
        <p:nvSpPr>
          <p:cNvPr id="70658" name="Title 1">
            <a:extLst>
              <a:ext uri="{FF2B5EF4-FFF2-40B4-BE49-F238E27FC236}">
                <a16:creationId xmlns:a16="http://schemas.microsoft.com/office/drawing/2014/main" id="{EBEB8D79-F1A5-4B62-BA1E-4F821124ED3B}"/>
              </a:ext>
            </a:extLst>
          </p:cNvPr>
          <p:cNvSpPr>
            <a:spLocks noGrp="1"/>
          </p:cNvSpPr>
          <p:nvPr>
            <p:ph type="title"/>
          </p:nvPr>
        </p:nvSpPr>
        <p:spPr>
          <a:xfrm>
            <a:off x="1883735" y="1731815"/>
            <a:ext cx="7772400" cy="2149069"/>
          </a:xfrm>
        </p:spPr>
        <p:txBody>
          <a:bodyPr/>
          <a:lstStyle/>
          <a:p>
            <a:r>
              <a:rPr lang="en-US" altLang="en-US" sz="3600" dirty="0">
                <a:ea typeface="ＭＳ Ｐゴシック" panose="020B0600070205080204" pitchFamily="34" charset="-128"/>
              </a:rPr>
              <a:t>Module 3:</a:t>
            </a:r>
            <a:br>
              <a:rPr lang="en-US" sz="3600" dirty="0"/>
            </a:br>
            <a:r>
              <a:rPr lang="en-US" altLang="en-US" sz="3600" dirty="0">
                <a:ea typeface="ＭＳ Ｐゴシック" panose="020B0600070205080204" pitchFamily="34" charset="-128"/>
              </a:rPr>
              <a:t>Methods to Prevent COVID-19 </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in the Workplace and OSHA standards</a:t>
            </a:r>
            <a:br>
              <a:rPr lang="en-US" altLang="en-US" sz="3600" dirty="0">
                <a:ea typeface="ＭＳ Ｐゴシック" panose="020B0600070205080204" pitchFamily="34" charset="-128"/>
              </a:rPr>
            </a:br>
            <a:r>
              <a:rPr lang="en-US" altLang="en-US" sz="3600" dirty="0">
                <a:ea typeface="ＭＳ Ｐゴシック" panose="020B0600070205080204" pitchFamily="34" charset="-128"/>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person covering his sneeze">
            <a:extLst>
              <a:ext uri="{FF2B5EF4-FFF2-40B4-BE49-F238E27FC236}">
                <a16:creationId xmlns:a16="http://schemas.microsoft.com/office/drawing/2014/main" id="{63DEC49D-F0B7-4276-983A-D1794155161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58000" y="4207784"/>
            <a:ext cx="1993988" cy="2314858"/>
          </a:xfrm>
        </p:spPr>
      </p:pic>
      <p:sp>
        <p:nvSpPr>
          <p:cNvPr id="4" name="Slide Number Placeholder 3">
            <a:extLst>
              <a:ext uri="{FF2B5EF4-FFF2-40B4-BE49-F238E27FC236}">
                <a16:creationId xmlns:a16="http://schemas.microsoft.com/office/drawing/2014/main" id="{011008D0-74A7-4DAB-BB0D-360D074D7BAD}"/>
              </a:ext>
            </a:extLst>
          </p:cNvPr>
          <p:cNvSpPr>
            <a:spLocks noGrp="1"/>
          </p:cNvSpPr>
          <p:nvPr>
            <p:ph type="sldNum" sz="quarter" idx="10"/>
          </p:nvPr>
        </p:nvSpPr>
        <p:spPr/>
        <p:txBody>
          <a:bodyPr/>
          <a:lstStyle/>
          <a:p>
            <a:fld id="{0E834B45-6E73-43A0-B9C8-FCE158605DCB}" type="slidenum">
              <a:rPr lang="en-US" altLang="en-US" smtClean="0"/>
              <a:pPr/>
              <a:t>26</a:t>
            </a:fld>
            <a:endParaRPr lang="en-US" altLang="en-US" dirty="0"/>
          </a:p>
        </p:txBody>
      </p:sp>
      <p:pic>
        <p:nvPicPr>
          <p:cNvPr id="12" name="Picture 11" descr="hand washing">
            <a:extLst>
              <a:ext uri="{FF2B5EF4-FFF2-40B4-BE49-F238E27FC236}">
                <a16:creationId xmlns:a16="http://schemas.microsoft.com/office/drawing/2014/main" id="{AD518471-AD45-48DE-9AE8-5684566FDB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3257" y="4196288"/>
            <a:ext cx="2065472" cy="2340479"/>
          </a:xfrm>
          <a:prstGeom prst="rect">
            <a:avLst/>
          </a:prstGeom>
        </p:spPr>
      </p:pic>
      <p:pic>
        <p:nvPicPr>
          <p:cNvPr id="13" name="Picture 12" descr="man cleaning window">
            <a:extLst>
              <a:ext uri="{FF2B5EF4-FFF2-40B4-BE49-F238E27FC236}">
                <a16:creationId xmlns:a16="http://schemas.microsoft.com/office/drawing/2014/main" id="{ABDADE01-F0A4-44BD-AA5F-2DF539861AC9}"/>
              </a:ext>
            </a:extLst>
          </p:cNvPr>
          <p:cNvPicPr>
            <a:picLocks noChangeAspect="1"/>
          </p:cNvPicPr>
          <p:nvPr/>
        </p:nvPicPr>
        <p:blipFill>
          <a:blip r:embed="rId5"/>
          <a:stretch>
            <a:fillRect/>
          </a:stretch>
        </p:blipFill>
        <p:spPr>
          <a:xfrm>
            <a:off x="4868728" y="4196288"/>
            <a:ext cx="2065472" cy="2326354"/>
          </a:xfrm>
          <a:prstGeom prst="rect">
            <a:avLst/>
          </a:prstGeom>
        </p:spPr>
      </p:pic>
      <p:sp>
        <p:nvSpPr>
          <p:cNvPr id="6" name="Content Placeholder 5">
            <a:extLst>
              <a:ext uri="{FF2B5EF4-FFF2-40B4-BE49-F238E27FC236}">
                <a16:creationId xmlns:a16="http://schemas.microsoft.com/office/drawing/2014/main" id="{61BCC69F-6AB5-4364-8A0E-3139989B2C96}"/>
              </a:ext>
            </a:extLst>
          </p:cNvPr>
          <p:cNvSpPr>
            <a:spLocks noGrp="1"/>
          </p:cNvSpPr>
          <p:nvPr>
            <p:ph sz="half" idx="1"/>
          </p:nvPr>
        </p:nvSpPr>
        <p:spPr>
          <a:xfrm>
            <a:off x="2133600" y="2302784"/>
            <a:ext cx="8153400" cy="3810000"/>
          </a:xfrm>
        </p:spPr>
        <p:txBody>
          <a:bodyPr/>
          <a:lstStyle/>
          <a:p>
            <a:r>
              <a:rPr lang="en-US" sz="2400" dirty="0"/>
              <a:t>Preparing for the threat.</a:t>
            </a:r>
          </a:p>
          <a:p>
            <a:r>
              <a:rPr lang="en-US" sz="2400" dirty="0"/>
              <a:t>Implementing preventive measures.</a:t>
            </a:r>
          </a:p>
          <a:p>
            <a:r>
              <a:rPr lang="en-US" sz="2400" dirty="0"/>
              <a:t>Implementing the continuity of operations plan.</a:t>
            </a:r>
          </a:p>
          <a:p>
            <a:r>
              <a:rPr lang="en-US" sz="2400" dirty="0"/>
              <a:t>Managing business recovery post-epidemic.</a:t>
            </a:r>
          </a:p>
        </p:txBody>
      </p:sp>
      <p:sp>
        <p:nvSpPr>
          <p:cNvPr id="5" name="Title 4">
            <a:extLst>
              <a:ext uri="{FF2B5EF4-FFF2-40B4-BE49-F238E27FC236}">
                <a16:creationId xmlns:a16="http://schemas.microsoft.com/office/drawing/2014/main" id="{D56B0490-986E-4453-81A6-AFEC989CC55E}"/>
              </a:ext>
            </a:extLst>
          </p:cNvPr>
          <p:cNvSpPr>
            <a:spLocks noGrp="1"/>
          </p:cNvSpPr>
          <p:nvPr>
            <p:ph type="title"/>
          </p:nvPr>
        </p:nvSpPr>
        <p:spPr>
          <a:xfrm>
            <a:off x="1756558" y="1353478"/>
            <a:ext cx="8686800" cy="914400"/>
          </a:xfrm>
        </p:spPr>
        <p:txBody>
          <a:bodyPr/>
          <a:lstStyle/>
          <a:p>
            <a:r>
              <a:rPr lang="en-US" dirty="0"/>
              <a:t>Key steps for preparing for and managing epidemics in the workplace</a:t>
            </a:r>
          </a:p>
        </p:txBody>
      </p:sp>
    </p:spTree>
    <p:extLst>
      <p:ext uri="{BB962C8B-B14F-4D97-AF65-F5344CB8AC3E}">
        <p14:creationId xmlns:p14="http://schemas.microsoft.com/office/powerpoint/2010/main" val="3762083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AF173-0A54-41DD-9547-E0F5DD1CBA86}"/>
              </a:ext>
            </a:extLst>
          </p:cNvPr>
          <p:cNvSpPr>
            <a:spLocks noGrp="1"/>
          </p:cNvSpPr>
          <p:nvPr>
            <p:ph type="title"/>
          </p:nvPr>
        </p:nvSpPr>
        <p:spPr/>
        <p:txBody>
          <a:bodyPr/>
          <a:lstStyle/>
          <a:p>
            <a:r>
              <a:rPr lang="en-US" dirty="0"/>
              <a:t>Consider the impact on workers	</a:t>
            </a:r>
          </a:p>
        </p:txBody>
      </p:sp>
      <p:sp>
        <p:nvSpPr>
          <p:cNvPr id="3" name="Content Placeholder 2">
            <a:extLst>
              <a:ext uri="{FF2B5EF4-FFF2-40B4-BE49-F238E27FC236}">
                <a16:creationId xmlns:a16="http://schemas.microsoft.com/office/drawing/2014/main" id="{8F597BAE-9AE8-4124-865B-5D7FC0F59105}"/>
              </a:ext>
            </a:extLst>
          </p:cNvPr>
          <p:cNvSpPr>
            <a:spLocks noGrp="1"/>
          </p:cNvSpPr>
          <p:nvPr>
            <p:ph idx="1"/>
          </p:nvPr>
        </p:nvSpPr>
        <p:spPr/>
        <p:txBody>
          <a:bodyPr/>
          <a:lstStyle/>
          <a:p>
            <a:r>
              <a:rPr lang="en-US" dirty="0"/>
              <a:t>Will a worker be paid if their workplace shuts down or they are quarantined?</a:t>
            </a:r>
          </a:p>
          <a:p>
            <a:r>
              <a:rPr lang="en-US" dirty="0"/>
              <a:t>What can be done for workers who are sick but have no paid sick leave?</a:t>
            </a:r>
          </a:p>
          <a:p>
            <a:r>
              <a:rPr lang="en-US" dirty="0"/>
              <a:t>How can workers cope with the impact if their child’s school is shut down or their child is placed in quarantine?</a:t>
            </a:r>
          </a:p>
          <a:p>
            <a:r>
              <a:rPr lang="en-US" dirty="0"/>
              <a:t>What can be done for low wage and immigrant workers who have no access to health care?</a:t>
            </a:r>
          </a:p>
          <a:p>
            <a:r>
              <a:rPr lang="en-US" dirty="0"/>
              <a:t>Other impacts?</a:t>
            </a:r>
          </a:p>
        </p:txBody>
      </p:sp>
      <p:sp>
        <p:nvSpPr>
          <p:cNvPr id="4" name="Slide Number Placeholder 3">
            <a:extLst>
              <a:ext uri="{FF2B5EF4-FFF2-40B4-BE49-F238E27FC236}">
                <a16:creationId xmlns:a16="http://schemas.microsoft.com/office/drawing/2014/main" id="{6D542A60-063E-4B61-B00A-D633CA63050A}"/>
              </a:ext>
            </a:extLst>
          </p:cNvPr>
          <p:cNvSpPr>
            <a:spLocks noGrp="1"/>
          </p:cNvSpPr>
          <p:nvPr>
            <p:ph type="sldNum" sz="quarter" idx="10"/>
          </p:nvPr>
        </p:nvSpPr>
        <p:spPr/>
        <p:txBody>
          <a:bodyPr/>
          <a:lstStyle/>
          <a:p>
            <a:fld id="{E4D25CCA-84D6-4E84-B1C7-B334DD86A6AB}" type="slidenum">
              <a:rPr lang="en-US" altLang="en-US" smtClean="0"/>
              <a:pPr/>
              <a:t>27</a:t>
            </a:fld>
            <a:endParaRPr lang="en-US" altLang="en-US" dirty="0"/>
          </a:p>
        </p:txBody>
      </p:sp>
    </p:spTree>
    <p:extLst>
      <p:ext uri="{BB962C8B-B14F-4D97-AF65-F5344CB8AC3E}">
        <p14:creationId xmlns:p14="http://schemas.microsoft.com/office/powerpoint/2010/main" val="1893879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E317EF-9DF4-4038-8883-C620B32DDB46}"/>
              </a:ext>
            </a:extLst>
          </p:cNvPr>
          <p:cNvSpPr>
            <a:spLocks noGrp="1"/>
          </p:cNvSpPr>
          <p:nvPr>
            <p:ph type="sldNum" sz="quarter" idx="10"/>
          </p:nvPr>
        </p:nvSpPr>
        <p:spPr/>
        <p:txBody>
          <a:bodyPr/>
          <a:lstStyle/>
          <a:p>
            <a:fld id="{E4D25CCA-84D6-4E84-B1C7-B334DD86A6AB}" type="slidenum">
              <a:rPr lang="en-US" altLang="en-US" smtClean="0"/>
              <a:pPr/>
              <a:t>28</a:t>
            </a:fld>
            <a:endParaRPr lang="en-US" altLang="en-US" dirty="0"/>
          </a:p>
        </p:txBody>
      </p:sp>
      <p:pic>
        <p:nvPicPr>
          <p:cNvPr id="5" name="Picture 4" descr="Person sneezing into elbow">
            <a:extLst>
              <a:ext uri="{FF2B5EF4-FFF2-40B4-BE49-F238E27FC236}">
                <a16:creationId xmlns:a16="http://schemas.microsoft.com/office/drawing/2014/main" id="{61F298FF-25AE-4C35-8926-E86B1F213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5181601"/>
            <a:ext cx="3143250" cy="1457325"/>
          </a:xfrm>
          <a:prstGeom prst="rect">
            <a:avLst/>
          </a:prstGeom>
        </p:spPr>
      </p:pic>
      <p:sp>
        <p:nvSpPr>
          <p:cNvPr id="72707" name="Content Placeholder 4">
            <a:extLst>
              <a:ext uri="{FF2B5EF4-FFF2-40B4-BE49-F238E27FC236}">
                <a16:creationId xmlns:a16="http://schemas.microsoft.com/office/drawing/2014/main" id="{42FF70A9-AEE3-4102-90C1-063CBDB0AEEC}"/>
              </a:ext>
            </a:extLst>
          </p:cNvPr>
          <p:cNvSpPr>
            <a:spLocks noGrp="1"/>
          </p:cNvSpPr>
          <p:nvPr>
            <p:ph idx="1"/>
          </p:nvPr>
        </p:nvSpPr>
        <p:spPr>
          <a:xfrm>
            <a:off x="2133600" y="2057400"/>
            <a:ext cx="8686800" cy="3886200"/>
          </a:xfrm>
        </p:spPr>
        <p:txBody>
          <a:bodyPr/>
          <a:lstStyle/>
          <a:p>
            <a:r>
              <a:rPr lang="en-US" altLang="en-US" sz="2200" dirty="0">
                <a:ea typeface="ＭＳ Ｐゴシック" panose="020B0600070205080204" pitchFamily="34" charset="-128"/>
              </a:rPr>
              <a:t>Stay home when sick.</a:t>
            </a:r>
          </a:p>
          <a:p>
            <a:r>
              <a:rPr lang="en-US" altLang="en-US" sz="2200" dirty="0">
                <a:ea typeface="ＭＳ Ｐゴシック" panose="020B0600070205080204" pitchFamily="34" charset="-128"/>
              </a:rPr>
              <a:t>Wash hands or use sanitizer frequently and after coughing, sneezing, blowing nose, and using the restroom.</a:t>
            </a:r>
          </a:p>
          <a:p>
            <a:r>
              <a:rPr lang="en-US" altLang="en-US" sz="2200" dirty="0">
                <a:ea typeface="ＭＳ Ｐゴシック" panose="020B0600070205080204" pitchFamily="34" charset="-128"/>
              </a:rPr>
              <a:t>Avoid touching your nose, mouth, and eyes.</a:t>
            </a:r>
          </a:p>
          <a:p>
            <a:r>
              <a:rPr lang="en-US" altLang="en-US" sz="2200" dirty="0">
                <a:ea typeface="ＭＳ Ｐゴシック" panose="020B0600070205080204" pitchFamily="34" charset="-128"/>
              </a:rPr>
              <a:t>Cover coughs and sneezes with tissues or do it in your sleeve.</a:t>
            </a:r>
          </a:p>
          <a:p>
            <a:r>
              <a:rPr lang="en-US" altLang="en-US" sz="2200" dirty="0">
                <a:ea typeface="ＭＳ Ｐゴシック" panose="020B0600070205080204" pitchFamily="34" charset="-128"/>
              </a:rPr>
              <a:t>Dispose of tissues in no-touch bins.</a:t>
            </a:r>
          </a:p>
          <a:p>
            <a:r>
              <a:rPr lang="en-US" altLang="en-US" sz="2200" dirty="0">
                <a:ea typeface="ＭＳ Ｐゴシック" panose="020B0600070205080204" pitchFamily="34" charset="-128"/>
              </a:rPr>
              <a:t>Avoid close contact with coworkers and customers (6 feet)</a:t>
            </a:r>
          </a:p>
          <a:p>
            <a:r>
              <a:rPr lang="en-US" altLang="en-US" sz="2200" dirty="0">
                <a:ea typeface="ＭＳ Ｐゴシック" panose="020B0600070205080204" pitchFamily="34" charset="-128"/>
              </a:rPr>
              <a:t>Avoid shaking hands/wash hands after physical contact with others.</a:t>
            </a:r>
          </a:p>
          <a:p>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a:p>
            <a:pPr marL="0" indent="0">
              <a:buNone/>
            </a:pPr>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a:p>
            <a:endParaRPr lang="en-US" altLang="en-US" sz="2200" dirty="0">
              <a:ea typeface="ＭＳ Ｐゴシック" panose="020B0600070205080204" pitchFamily="34" charset="-128"/>
            </a:endParaRPr>
          </a:p>
        </p:txBody>
      </p:sp>
      <p:sp>
        <p:nvSpPr>
          <p:cNvPr id="72706" name="Title 1">
            <a:extLst>
              <a:ext uri="{FF2B5EF4-FFF2-40B4-BE49-F238E27FC236}">
                <a16:creationId xmlns:a16="http://schemas.microsoft.com/office/drawing/2014/main" id="{9C157EBE-65F3-42C5-AC71-83608ABB4D6A}"/>
              </a:ext>
            </a:extLst>
          </p:cNvPr>
          <p:cNvSpPr>
            <a:spLocks noGrp="1"/>
          </p:cNvSpPr>
          <p:nvPr>
            <p:ph type="title"/>
          </p:nvPr>
        </p:nvSpPr>
        <p:spPr>
          <a:xfrm>
            <a:off x="1295401" y="1295400"/>
            <a:ext cx="8269827" cy="762000"/>
          </a:xfrm>
        </p:spPr>
        <p:txBody>
          <a:bodyPr/>
          <a:lstStyle/>
          <a:p>
            <a:pPr algn="ctr">
              <a:buNone/>
            </a:pPr>
            <a:r>
              <a:rPr lang="en-US" altLang="en-US" dirty="0"/>
              <a:t>Basic hygiene and social distancing</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66FC66-95B6-4857-8BAD-DE24B13BB280}"/>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29</a:t>
            </a:fld>
            <a:endParaRPr lang="en-US" altLang="en-US" dirty="0">
              <a:solidFill>
                <a:srgbClr val="000000"/>
              </a:solidFill>
              <a:latin typeface="Arial" charset="0"/>
              <a:ea typeface="ＭＳ Ｐゴシック" pitchFamily="48" charset="-128"/>
            </a:endParaRPr>
          </a:p>
        </p:txBody>
      </p:sp>
      <p:sp>
        <p:nvSpPr>
          <p:cNvPr id="2" name="Title 1">
            <a:extLst>
              <a:ext uri="{FF2B5EF4-FFF2-40B4-BE49-F238E27FC236}">
                <a16:creationId xmlns:a16="http://schemas.microsoft.com/office/drawing/2014/main" id="{BFC1B2F8-7532-4C54-A221-29D0A251205E}"/>
              </a:ext>
            </a:extLst>
          </p:cNvPr>
          <p:cNvSpPr>
            <a:spLocks noGrp="1"/>
          </p:cNvSpPr>
          <p:nvPr>
            <p:ph type="title"/>
          </p:nvPr>
        </p:nvSpPr>
        <p:spPr/>
        <p:txBody>
          <a:bodyPr/>
          <a:lstStyle/>
          <a:p>
            <a:r>
              <a:rPr lang="en-US" dirty="0"/>
              <a:t>STOP shaking hands!</a:t>
            </a:r>
          </a:p>
        </p:txBody>
      </p:sp>
      <p:pic>
        <p:nvPicPr>
          <p:cNvPr id="9" name="Content Placeholder 8" descr="Not allowed symbol">
            <a:extLst>
              <a:ext uri="{FF2B5EF4-FFF2-40B4-BE49-F238E27FC236}">
                <a16:creationId xmlns:a16="http://schemas.microsoft.com/office/drawing/2014/main" id="{2773DF61-18C5-477F-B7DC-C55CD5E939E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3974" y="1963696"/>
            <a:ext cx="7543426" cy="4385714"/>
          </a:xfrm>
        </p:spPr>
      </p:pic>
      <p:sp>
        <p:nvSpPr>
          <p:cNvPr id="10" name="&quot;Not Allowed&quot; Symbol 9" descr="Not allowed symbol">
            <a:extLst>
              <a:ext uri="{FF2B5EF4-FFF2-40B4-BE49-F238E27FC236}">
                <a16:creationId xmlns:a16="http://schemas.microsoft.com/office/drawing/2014/main" id="{91191657-CF24-4FDF-94D6-FED4FA938E83}"/>
              </a:ext>
            </a:extLst>
          </p:cNvPr>
          <p:cNvSpPr/>
          <p:nvPr/>
        </p:nvSpPr>
        <p:spPr bwMode="auto">
          <a:xfrm>
            <a:off x="3962400" y="2269244"/>
            <a:ext cx="4038600" cy="4080167"/>
          </a:xfrm>
          <a:prstGeom prst="noSmoking">
            <a:avLst/>
          </a:prstGeom>
          <a:solidFill>
            <a:srgbClr val="C00000"/>
          </a:solidFill>
          <a:ln>
            <a:noFill/>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buFontTx/>
              <a:buChar char="•"/>
            </a:pPr>
            <a:endParaRPr lang="en-US" sz="2000" dirty="0">
              <a:latin typeface="Arial" charset="0"/>
              <a:ea typeface="ＭＳ Ｐゴシック" pitchFamily="48" charset="-128"/>
            </a:endParaRPr>
          </a:p>
        </p:txBody>
      </p:sp>
    </p:spTree>
    <p:extLst>
      <p:ext uri="{BB962C8B-B14F-4D97-AF65-F5344CB8AC3E}">
        <p14:creationId xmlns:p14="http://schemas.microsoft.com/office/powerpoint/2010/main" val="1936254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25"/>
        <p:cNvGrpSpPr/>
        <p:nvPr/>
      </p:nvGrpSpPr>
      <p:grpSpPr>
        <a:xfrm>
          <a:off x="0" y="0"/>
          <a:ext cx="0" cy="0"/>
          <a:chOff x="0" y="0"/>
          <a:chExt cx="0" cy="0"/>
        </a:xfrm>
      </p:grpSpPr>
      <p:sp>
        <p:nvSpPr>
          <p:cNvPr id="226" name="Google Shape;226;p52"/>
          <p:cNvSpPr txBox="1"/>
          <p:nvPr/>
        </p:nvSpPr>
        <p:spPr>
          <a:xfrm>
            <a:off x="662278" y="201364"/>
            <a:ext cx="10998800" cy="1075199"/>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00000"/>
              </a:lnSpc>
              <a:spcBef>
                <a:spcPts val="0"/>
              </a:spcBef>
              <a:spcAft>
                <a:spcPts val="0"/>
              </a:spcAft>
              <a:buClr>
                <a:srgbClr val="FFFFFF"/>
              </a:buClr>
              <a:buSzPts val="900"/>
              <a:buFontTx/>
              <a:buNone/>
              <a:tabLst/>
              <a:defRPr/>
            </a:pPr>
            <a:r>
              <a:rPr lang="en" sz="4800" b="1" kern="0" dirty="0">
                <a:solidFill>
                  <a:srgbClr val="FFFFFF"/>
                </a:solidFill>
                <a:highlight>
                  <a:srgbClr val="000000"/>
                </a:highlight>
                <a:latin typeface="Arial"/>
                <a:ea typeface="Arial"/>
                <a:cs typeface="Arial"/>
                <a:sym typeface="Arial"/>
              </a:rPr>
              <a:t>This training</a:t>
            </a:r>
            <a:r>
              <a:rPr kumimoji="0" lang="en" sz="4800" b="1" i="0" u="none" strike="noStrike" kern="0" cap="none" spc="0" normalizeH="0" baseline="0" noProof="0" dirty="0">
                <a:ln>
                  <a:noFill/>
                </a:ln>
                <a:solidFill>
                  <a:srgbClr val="FFFFFF"/>
                </a:solidFill>
                <a:effectLst/>
                <a:highlight>
                  <a:srgbClr val="000000"/>
                </a:highlight>
                <a:uLnTx/>
                <a:uFillTx/>
                <a:latin typeface="Arial"/>
                <a:ea typeface="Arial"/>
                <a:cs typeface="Arial"/>
                <a:sym typeface="Arial"/>
              </a:rPr>
              <a:t>...</a:t>
            </a:r>
            <a:r>
              <a:rPr kumimoji="0" lang="en" sz="4800" b="1" i="0" u="none" strike="noStrike" kern="0" cap="none" spc="0" normalizeH="0" baseline="0" noProof="0" dirty="0">
                <a:ln>
                  <a:noFill/>
                </a:ln>
                <a:solidFill>
                  <a:srgbClr val="FFFFFF"/>
                </a:solidFill>
                <a:effectLst/>
                <a:uLnTx/>
                <a:uFillTx/>
                <a:latin typeface="Arial"/>
                <a:ea typeface="Arial"/>
                <a:cs typeface="Arial"/>
                <a:sym typeface="Arial"/>
              </a:rPr>
              <a:t>      </a:t>
            </a: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27" name="Google Shape;227;p52"/>
          <p:cNvSpPr txBox="1"/>
          <p:nvPr/>
        </p:nvSpPr>
        <p:spPr>
          <a:xfrm>
            <a:off x="402265" y="1276563"/>
            <a:ext cx="11387470" cy="5141136"/>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20000"/>
              </a:lnSpc>
              <a:spcBef>
                <a:spcPts val="0"/>
              </a:spcBef>
              <a:spcAft>
                <a:spcPts val="0"/>
              </a:spcAft>
              <a:buClr>
                <a:srgbClr val="000000"/>
              </a:buClr>
              <a:buSzPts val="550"/>
              <a:buFontTx/>
              <a:buNone/>
              <a:tabLst/>
              <a:defRPr/>
            </a:pPr>
            <a:r>
              <a:rPr kumimoji="0" lang="en" sz="2933" b="1" i="0" u="none" strike="noStrike" kern="0" cap="none" spc="0" normalizeH="0" baseline="0" noProof="0" dirty="0">
                <a:ln>
                  <a:noFill/>
                </a:ln>
                <a:solidFill>
                  <a:srgbClr val="000000"/>
                </a:solidFill>
                <a:effectLst/>
                <a:uLnTx/>
                <a:uFillTx/>
                <a:latin typeface="Arial"/>
                <a:ea typeface="Arial"/>
                <a:cs typeface="Arial"/>
                <a:sym typeface="Arial"/>
              </a:rPr>
              <a:t>is not intended</a:t>
            </a:r>
            <a:r>
              <a:rPr kumimoji="0" lang="en" sz="2933" b="1" i="0" u="none" strike="noStrike" kern="0" cap="none" spc="0" normalizeH="0" noProof="0" dirty="0">
                <a:ln>
                  <a:noFill/>
                </a:ln>
                <a:solidFill>
                  <a:srgbClr val="000000"/>
                </a:solidFill>
                <a:effectLst/>
                <a:uLnTx/>
                <a:uFillTx/>
                <a:latin typeface="Arial"/>
                <a:ea typeface="Arial"/>
                <a:cs typeface="Arial"/>
                <a:sym typeface="Arial"/>
              </a:rPr>
              <a:t> for health care facilities, and COVID-19 high risk job assignments. It is applicable to medium and low risk workplaces. Personnel must be trained to their employer’s </a:t>
            </a:r>
            <a:r>
              <a:rPr lang="en" sz="2933" b="1" kern="0" dirty="0">
                <a:solidFill>
                  <a:srgbClr val="FFFFFF"/>
                </a:solidFill>
                <a:highlight>
                  <a:srgbClr val="000000"/>
                </a:highlight>
                <a:latin typeface="Arial"/>
                <a:ea typeface="Arial"/>
                <a:cs typeface="Arial"/>
                <a:sym typeface="Arial"/>
              </a:rPr>
              <a:t>site-specific </a:t>
            </a:r>
            <a:r>
              <a:rPr kumimoji="0" lang="en" sz="2933" b="1" i="0" u="none" strike="noStrike" kern="0" cap="none" spc="0" normalizeH="0" noProof="0" dirty="0">
                <a:ln>
                  <a:noFill/>
                </a:ln>
                <a:solidFill>
                  <a:srgbClr val="000000"/>
                </a:solidFill>
                <a:effectLst/>
                <a:uLnTx/>
                <a:uFillTx/>
                <a:latin typeface="Arial"/>
                <a:ea typeface="Arial"/>
                <a:cs typeface="Arial"/>
                <a:sym typeface="Arial"/>
              </a:rPr>
              <a:t>policies and procedures and job tasks. Training must include practice in putting on and taking off personal protective equipment (PPE) selected by the employer and used at the job site.</a:t>
            </a:r>
            <a:br>
              <a:rPr kumimoji="0" lang="en" sz="2933" b="1" i="0" u="none" strike="noStrike" kern="0" cap="none" spc="0" normalizeH="0" baseline="0" noProof="0" dirty="0">
                <a:ln>
                  <a:noFill/>
                </a:ln>
                <a:solidFill>
                  <a:srgbClr val="000000"/>
                </a:solidFill>
                <a:effectLst/>
                <a:uLnTx/>
                <a:uFillTx/>
                <a:latin typeface="Arial"/>
                <a:ea typeface="Arial"/>
                <a:cs typeface="Arial"/>
                <a:sym typeface="Arial"/>
              </a:rPr>
            </a:b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5800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3000"/>
                                        <p:tgtEl>
                                          <p:spTgt spid="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341EB2E7-685E-4E57-8551-2ED828330378}"/>
              </a:ext>
            </a:extLst>
          </p:cNvPr>
          <p:cNvSpPr>
            <a:spLocks noGrp="1"/>
          </p:cNvSpPr>
          <p:nvPr>
            <p:ph type="title"/>
          </p:nvPr>
        </p:nvSpPr>
        <p:spPr/>
        <p:txBody>
          <a:bodyPr/>
          <a:lstStyle/>
          <a:p>
            <a:r>
              <a:rPr lang="en-US" altLang="en-US" dirty="0">
                <a:ea typeface="ＭＳ Ｐゴシック" panose="020B0600070205080204" pitchFamily="34" charset="-128"/>
              </a:rPr>
              <a:t>Prevention in all work settings</a:t>
            </a:r>
          </a:p>
        </p:txBody>
      </p:sp>
      <p:sp>
        <p:nvSpPr>
          <p:cNvPr id="74755" name="Content Placeholder 2">
            <a:extLst>
              <a:ext uri="{FF2B5EF4-FFF2-40B4-BE49-F238E27FC236}">
                <a16:creationId xmlns:a16="http://schemas.microsoft.com/office/drawing/2014/main" id="{1840EEE7-76DA-446B-819E-468068D4A738}"/>
              </a:ext>
            </a:extLst>
          </p:cNvPr>
          <p:cNvSpPr>
            <a:spLocks noGrp="1"/>
          </p:cNvSpPr>
          <p:nvPr>
            <p:ph idx="1"/>
          </p:nvPr>
        </p:nvSpPr>
        <p:spPr>
          <a:xfrm>
            <a:off x="1752600" y="2057400"/>
            <a:ext cx="8686800" cy="4419600"/>
          </a:xfrm>
        </p:spPr>
        <p:txBody>
          <a:bodyPr/>
          <a:lstStyle/>
          <a:p>
            <a:r>
              <a:rPr lang="en-US" altLang="en-US" sz="2200" dirty="0">
                <a:ea typeface="ＭＳ Ｐゴシック" panose="020B0600070205080204" pitchFamily="34" charset="-128"/>
              </a:rPr>
              <a:t>Wash hands after removing gloves or when soiled.</a:t>
            </a:r>
          </a:p>
          <a:p>
            <a:r>
              <a:rPr lang="en-US" altLang="en-US" sz="2200" dirty="0">
                <a:ea typeface="ＭＳ Ｐゴシック" panose="020B0600070205080204" pitchFamily="34" charset="-128"/>
              </a:rPr>
              <a:t>Keep common surfaces such as telephones, keyboards clean.</a:t>
            </a:r>
          </a:p>
          <a:p>
            <a:r>
              <a:rPr lang="en-US" altLang="en-US" sz="2200" dirty="0">
                <a:ea typeface="ＭＳ Ｐゴシック" panose="020B0600070205080204" pitchFamily="34" charset="-128"/>
              </a:rPr>
              <a:t>Avoid sharing equipment if possible.</a:t>
            </a:r>
          </a:p>
          <a:p>
            <a:r>
              <a:rPr lang="en-US" altLang="en-US" sz="2200" dirty="0">
                <a:ea typeface="ＭＳ Ｐゴシック" panose="020B0600070205080204" pitchFamily="34" charset="-128"/>
              </a:rPr>
              <a:t>Minimize group meetings by using phone, email, and avoid close contact when meetings are necessary.</a:t>
            </a:r>
          </a:p>
          <a:p>
            <a:r>
              <a:rPr lang="en-US" altLang="en-US" sz="2200" dirty="0">
                <a:ea typeface="ＭＳ Ｐゴシック" panose="020B0600070205080204" pitchFamily="34" charset="-128"/>
              </a:rPr>
              <a:t>Consider telework.</a:t>
            </a:r>
          </a:p>
          <a:p>
            <a:r>
              <a:rPr lang="en-US" altLang="en-US" sz="2200" dirty="0">
                <a:ea typeface="ＭＳ Ｐゴシック" panose="020B0600070205080204" pitchFamily="34" charset="-128"/>
              </a:rPr>
              <a:t>Limit unnecessary visitors to the workplace.</a:t>
            </a:r>
          </a:p>
          <a:p>
            <a:r>
              <a:rPr lang="en-US" altLang="en-US" sz="2200" dirty="0">
                <a:ea typeface="ＭＳ Ｐゴシック" panose="020B0600070205080204" pitchFamily="34" charset="-128"/>
              </a:rPr>
              <a:t>Maintain your physical and emotional health with rest, diet, exercise, and relaxation.</a:t>
            </a:r>
          </a:p>
          <a:p>
            <a:endParaRPr lang="en-US" altLang="en-US" sz="22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8D93C613-2C22-4CA5-92A9-0481F6555E3D}"/>
              </a:ext>
            </a:extLst>
          </p:cNvPr>
          <p:cNvSpPr>
            <a:spLocks noGrp="1"/>
          </p:cNvSpPr>
          <p:nvPr>
            <p:ph type="sldNum" sz="quarter" idx="10"/>
          </p:nvPr>
        </p:nvSpPr>
        <p:spPr/>
        <p:txBody>
          <a:bodyPr/>
          <a:lstStyle/>
          <a:p>
            <a:fld id="{E4D25CCA-84D6-4E84-B1C7-B334DD86A6AB}" type="slidenum">
              <a:rPr lang="en-US" altLang="en-US" smtClean="0"/>
              <a:pPr/>
              <a:t>30</a:t>
            </a:fld>
            <a:endParaRPr lang="en-US" altLang="en-US" dirty="0"/>
          </a:p>
        </p:txBody>
      </p:sp>
    </p:spTree>
    <p:extLst>
      <p:ext uri="{BB962C8B-B14F-4D97-AF65-F5344CB8AC3E}">
        <p14:creationId xmlns:p14="http://schemas.microsoft.com/office/powerpoint/2010/main" val="2576403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587AE-E9B7-44E0-A25A-C743ACF26277}"/>
              </a:ext>
            </a:extLst>
          </p:cNvPr>
          <p:cNvSpPr>
            <a:spLocks noGrp="1"/>
          </p:cNvSpPr>
          <p:nvPr>
            <p:ph type="title"/>
          </p:nvPr>
        </p:nvSpPr>
        <p:spPr/>
        <p:txBody>
          <a:bodyPr/>
          <a:lstStyle/>
          <a:p>
            <a:r>
              <a:rPr lang="en-US" dirty="0"/>
              <a:t>Five steps to proper handwashing</a:t>
            </a:r>
          </a:p>
        </p:txBody>
      </p:sp>
      <p:sp>
        <p:nvSpPr>
          <p:cNvPr id="3" name="Content Placeholder 2">
            <a:extLst>
              <a:ext uri="{FF2B5EF4-FFF2-40B4-BE49-F238E27FC236}">
                <a16:creationId xmlns:a16="http://schemas.microsoft.com/office/drawing/2014/main" id="{2976E99F-168A-4B90-BE3B-F1C9E0164537}"/>
              </a:ext>
            </a:extLst>
          </p:cNvPr>
          <p:cNvSpPr>
            <a:spLocks noGrp="1"/>
          </p:cNvSpPr>
          <p:nvPr>
            <p:ph sz="half" idx="1"/>
          </p:nvPr>
        </p:nvSpPr>
        <p:spPr>
          <a:xfrm>
            <a:off x="1905000" y="1981200"/>
            <a:ext cx="5257800" cy="4495800"/>
          </a:xfrm>
        </p:spPr>
        <p:txBody>
          <a:bodyPr/>
          <a:lstStyle/>
          <a:p>
            <a:r>
              <a:rPr lang="en-US" sz="2000" b="1" dirty="0"/>
              <a:t>Wet</a:t>
            </a:r>
            <a:r>
              <a:rPr lang="en-US" sz="2000" dirty="0"/>
              <a:t> your hands with clean, running water (warm or cold), turn off the tap, and apply soap.</a:t>
            </a:r>
          </a:p>
          <a:p>
            <a:r>
              <a:rPr lang="en-US" sz="2000" b="1" dirty="0"/>
              <a:t>Lather</a:t>
            </a:r>
            <a:r>
              <a:rPr lang="en-US" sz="2000" dirty="0"/>
              <a:t> your hands by rubbing them together with the soap. Lather the backs of your hands, between your fingers, and under your nails.</a:t>
            </a:r>
          </a:p>
          <a:p>
            <a:r>
              <a:rPr lang="en-US" sz="2000" b="1" dirty="0"/>
              <a:t>Scrub</a:t>
            </a:r>
            <a:r>
              <a:rPr lang="en-US" sz="2000" dirty="0"/>
              <a:t> your hands for at least 20 seconds. Need a timer? Hum the “Happy Birthday” song from beginning to end twice.</a:t>
            </a:r>
          </a:p>
          <a:p>
            <a:r>
              <a:rPr lang="en-US" sz="2000" b="1" dirty="0"/>
              <a:t>Rinse</a:t>
            </a:r>
            <a:r>
              <a:rPr lang="en-US" sz="2000" dirty="0"/>
              <a:t> your hands well under clean, running water.</a:t>
            </a:r>
          </a:p>
          <a:p>
            <a:r>
              <a:rPr lang="en-US" sz="2000" b="1" dirty="0"/>
              <a:t>Dry</a:t>
            </a:r>
            <a:r>
              <a:rPr lang="en-US" sz="2000" dirty="0"/>
              <a:t> your hands using a clean towel or air dry them.</a:t>
            </a:r>
          </a:p>
          <a:p>
            <a:pPr marL="0" indent="0">
              <a:buNone/>
            </a:pPr>
            <a:endParaRPr lang="en-US" dirty="0"/>
          </a:p>
        </p:txBody>
      </p:sp>
      <p:pic>
        <p:nvPicPr>
          <p:cNvPr id="9" name="Content Placeholder 8" descr="Hand washing">
            <a:extLst>
              <a:ext uri="{FF2B5EF4-FFF2-40B4-BE49-F238E27FC236}">
                <a16:creationId xmlns:a16="http://schemas.microsoft.com/office/drawing/2014/main" id="{AD658D60-AD2A-401E-B2AF-8A046E31720D}"/>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595" r="7147"/>
          <a:stretch/>
        </p:blipFill>
        <p:spPr>
          <a:xfrm>
            <a:off x="7315201" y="2057400"/>
            <a:ext cx="3361267" cy="4267200"/>
          </a:xfrm>
        </p:spPr>
      </p:pic>
      <p:sp>
        <p:nvSpPr>
          <p:cNvPr id="4" name="Slide Number Placeholder 3">
            <a:extLst>
              <a:ext uri="{FF2B5EF4-FFF2-40B4-BE49-F238E27FC236}">
                <a16:creationId xmlns:a16="http://schemas.microsoft.com/office/drawing/2014/main" id="{86F2D477-BFA7-4A5B-93F0-6433BBD61E0C}"/>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31</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2901740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Hand-washing Steps Using the WHO Technique" descr="Johns Hopkis hand washing video">
            <a:hlinkClick r:id="" action="ppaction://media"/>
            <a:extLst>
              <a:ext uri="{FF2B5EF4-FFF2-40B4-BE49-F238E27FC236}">
                <a16:creationId xmlns:a16="http://schemas.microsoft.com/office/drawing/2014/main" id="{111FB070-76D7-46D5-A103-902EDB59310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676400" y="1219200"/>
            <a:ext cx="8669284" cy="4876800"/>
          </a:xfrm>
        </p:spPr>
      </p:pic>
      <p:sp>
        <p:nvSpPr>
          <p:cNvPr id="5" name="Slide Number Placeholder 4">
            <a:extLst>
              <a:ext uri="{FF2B5EF4-FFF2-40B4-BE49-F238E27FC236}">
                <a16:creationId xmlns:a16="http://schemas.microsoft.com/office/drawing/2014/main" id="{8EBC15EA-0337-4865-B7E1-21CE5B77034F}"/>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a:solidFill>
                  <a:srgbClr val="000000"/>
                </a:solidFill>
                <a:latin typeface="Arial" charset="0"/>
                <a:ea typeface="ＭＳ Ｐゴシック" pitchFamily="48" charset="-128"/>
              </a:rPr>
              <a:pPr fontAlgn="base">
                <a:spcAft>
                  <a:spcPct val="0"/>
                </a:spcAft>
                <a:defRPr/>
              </a:pPr>
              <a:t>32</a:t>
            </a:fld>
            <a:endParaRPr lang="en-US" altLang="en-US" dirty="0">
              <a:solidFill>
                <a:srgbClr val="000000"/>
              </a:solidFill>
              <a:latin typeface="Arial" charset="0"/>
              <a:ea typeface="ＭＳ Ｐゴシック" pitchFamily="48" charset="-128"/>
            </a:endParaRPr>
          </a:p>
        </p:txBody>
      </p:sp>
      <p:sp>
        <p:nvSpPr>
          <p:cNvPr id="2" name="Title 1" hidden="1">
            <a:extLst>
              <a:ext uri="{FF2B5EF4-FFF2-40B4-BE49-F238E27FC236}">
                <a16:creationId xmlns:a16="http://schemas.microsoft.com/office/drawing/2014/main" id="{F207EA93-A0FE-45C4-A5F7-7BDFE9508906}"/>
              </a:ext>
            </a:extLst>
          </p:cNvPr>
          <p:cNvSpPr>
            <a:spLocks noGrp="1"/>
          </p:cNvSpPr>
          <p:nvPr>
            <p:ph type="title"/>
          </p:nvPr>
        </p:nvSpPr>
        <p:spPr/>
        <p:txBody>
          <a:bodyPr/>
          <a:lstStyle/>
          <a:p>
            <a:r>
              <a:rPr lang="en-US" dirty="0"/>
              <a:t>Hand washing steps</a:t>
            </a:r>
          </a:p>
        </p:txBody>
      </p:sp>
    </p:spTree>
    <p:extLst>
      <p:ext uri="{BB962C8B-B14F-4D97-AF65-F5344CB8AC3E}">
        <p14:creationId xmlns:p14="http://schemas.microsoft.com/office/powerpoint/2010/main" val="4984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8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33</a:t>
            </a:fld>
            <a:r>
              <a:rPr lang="en-US" dirty="0"/>
              <a:t>  </a:t>
            </a:r>
          </a:p>
        </p:txBody>
      </p:sp>
      <p:sp>
        <p:nvSpPr>
          <p:cNvPr id="3" name="Content Placeholder 2"/>
          <p:cNvSpPr>
            <a:spLocks noGrp="1"/>
          </p:cNvSpPr>
          <p:nvPr>
            <p:ph sz="half" idx="1"/>
          </p:nvPr>
        </p:nvSpPr>
        <p:spPr>
          <a:xfrm>
            <a:off x="1905000" y="1828800"/>
            <a:ext cx="4343400" cy="4191000"/>
          </a:xfrm>
        </p:spPr>
        <p:txBody>
          <a:bodyPr>
            <a:noAutofit/>
          </a:bodyPr>
          <a:lstStyle/>
          <a:p>
            <a:pPr marL="457200" indent="-457200"/>
            <a:r>
              <a:rPr lang="en-US" sz="2200" dirty="0"/>
              <a:t>Employers should develop site specific decontamination procedures. </a:t>
            </a:r>
          </a:p>
          <a:p>
            <a:pPr marL="457200" indent="-457200"/>
            <a:r>
              <a:rPr lang="en-US" sz="2200" dirty="0"/>
              <a:t>Depending on the workplace, decontamination may require consultation with the health department or use of a consultant specializing in environmental cleanup</a:t>
            </a:r>
            <a:r>
              <a:rPr lang="en-US" sz="2400" dirty="0"/>
              <a:t>.</a:t>
            </a:r>
          </a:p>
          <a:p>
            <a:pPr marL="457200" indent="-457200"/>
            <a:endParaRPr lang="en-US" sz="2400" dirty="0"/>
          </a:p>
        </p:txBody>
      </p:sp>
      <p:sp>
        <p:nvSpPr>
          <p:cNvPr id="8" name="Content Placeholder 7"/>
          <p:cNvSpPr>
            <a:spLocks noGrp="1"/>
          </p:cNvSpPr>
          <p:nvPr>
            <p:ph sz="half" idx="2"/>
          </p:nvPr>
        </p:nvSpPr>
        <p:spPr>
          <a:xfrm>
            <a:off x="6172200" y="1828800"/>
            <a:ext cx="3962400" cy="4572000"/>
          </a:xfrm>
        </p:spPr>
        <p:txBody>
          <a:bodyPr>
            <a:normAutofit/>
          </a:bodyPr>
          <a:lstStyle/>
          <a:p>
            <a:pPr marL="457200" indent="-457200"/>
            <a:r>
              <a:rPr lang="en-US" sz="2200" dirty="0"/>
              <a:t>Use of an EPA registered disinfectant  is recommended.</a:t>
            </a:r>
          </a:p>
          <a:p>
            <a:pPr marL="457200" indent="-457200"/>
            <a:r>
              <a:rPr lang="en-US" sz="2200" dirty="0"/>
              <a:t>Worker and building occupant protection is essential to protect against the virus and adverse effects of the disinfectant.</a:t>
            </a:r>
          </a:p>
          <a:p>
            <a:endParaRPr lang="en-US" dirty="0"/>
          </a:p>
        </p:txBody>
      </p:sp>
      <p:sp>
        <p:nvSpPr>
          <p:cNvPr id="5" name="TextBox 4">
            <a:extLst>
              <a:ext uri="{FF2B5EF4-FFF2-40B4-BE49-F238E27FC236}">
                <a16:creationId xmlns:a16="http://schemas.microsoft.com/office/drawing/2014/main" id="{A47477DE-F4BE-4824-AB0C-532DA8E125AA}"/>
              </a:ext>
            </a:extLst>
          </p:cNvPr>
          <p:cNvSpPr txBox="1"/>
          <p:nvPr/>
        </p:nvSpPr>
        <p:spPr>
          <a:xfrm>
            <a:off x="1752601" y="5983070"/>
            <a:ext cx="8153399" cy="646331"/>
          </a:xfrm>
          <a:prstGeom prst="rect">
            <a:avLst/>
          </a:prstGeom>
          <a:solidFill>
            <a:schemeClr val="bg1">
              <a:lumMod val="85000"/>
            </a:schemeClr>
          </a:solidFill>
        </p:spPr>
        <p:txBody>
          <a:bodyPr wrap="square" rtlCol="0">
            <a:spAutoFit/>
          </a:bodyPr>
          <a:lstStyle/>
          <a:p>
            <a:pPr algn="ctr">
              <a:buNone/>
            </a:pPr>
            <a:r>
              <a:rPr lang="en-US" b="1" dirty="0"/>
              <a:t>EPA List</a:t>
            </a:r>
            <a:r>
              <a:rPr lang="en-US" dirty="0"/>
              <a:t>: </a:t>
            </a:r>
            <a:r>
              <a:rPr lang="en-US" dirty="0">
                <a:hlinkClick r:id="rId3"/>
              </a:rPr>
              <a:t>https://www.epa.gov/pesticide-registration/list-n-disinfectants-use-against-sars-cov-2</a:t>
            </a:r>
            <a:endParaRPr lang="en-US" sz="2400" dirty="0"/>
          </a:p>
        </p:txBody>
      </p:sp>
      <p:sp>
        <p:nvSpPr>
          <p:cNvPr id="2" name="Title 1"/>
          <p:cNvSpPr>
            <a:spLocks noGrp="1"/>
          </p:cNvSpPr>
          <p:nvPr>
            <p:ph type="title"/>
          </p:nvPr>
        </p:nvSpPr>
        <p:spPr/>
        <p:txBody>
          <a:bodyPr/>
          <a:lstStyle/>
          <a:p>
            <a:r>
              <a:rPr lang="en-US" dirty="0"/>
              <a:t>Decontamination</a:t>
            </a:r>
          </a:p>
        </p:txBody>
      </p:sp>
    </p:spTree>
    <p:extLst>
      <p:ext uri="{BB962C8B-B14F-4D97-AF65-F5344CB8AC3E}">
        <p14:creationId xmlns:p14="http://schemas.microsoft.com/office/powerpoint/2010/main" val="2432298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3">
            <a:extLst>
              <a:ext uri="{FF2B5EF4-FFF2-40B4-BE49-F238E27FC236}">
                <a16:creationId xmlns:a16="http://schemas.microsoft.com/office/drawing/2014/main" id="{C8CFE7F8-FDDA-451F-97F9-C1106585C624}"/>
              </a:ext>
            </a:extLst>
          </p:cNvPr>
          <p:cNvSpPr>
            <a:spLocks noGrp="1"/>
          </p:cNvSpPr>
          <p:nvPr>
            <p:ph type="title"/>
          </p:nvPr>
        </p:nvSpPr>
        <p:spPr/>
        <p:txBody>
          <a:bodyPr/>
          <a:lstStyle/>
          <a:p>
            <a:r>
              <a:rPr lang="en-US" altLang="en-US" dirty="0">
                <a:ea typeface="ＭＳ Ｐゴシック" panose="020B0600070205080204" pitchFamily="34" charset="-128"/>
              </a:rPr>
              <a:t>OSHA Hazard Communication standard</a:t>
            </a:r>
          </a:p>
        </p:txBody>
      </p:sp>
      <p:sp>
        <p:nvSpPr>
          <p:cNvPr id="105475" name="Content Placeholder 4">
            <a:extLst>
              <a:ext uri="{FF2B5EF4-FFF2-40B4-BE49-F238E27FC236}">
                <a16:creationId xmlns:a16="http://schemas.microsoft.com/office/drawing/2014/main" id="{0B0A8768-2124-40FF-AED4-1C0F47545E63}"/>
              </a:ext>
            </a:extLst>
          </p:cNvPr>
          <p:cNvSpPr>
            <a:spLocks noGrp="1"/>
          </p:cNvSpPr>
          <p:nvPr>
            <p:ph idx="1"/>
          </p:nvPr>
        </p:nvSpPr>
        <p:spPr>
          <a:xfrm>
            <a:off x="2209800" y="1905000"/>
            <a:ext cx="7772400" cy="4038600"/>
          </a:xfrm>
        </p:spPr>
        <p:txBody>
          <a:bodyPr/>
          <a:lstStyle/>
          <a:p>
            <a:pPr algn="ctr">
              <a:buFontTx/>
              <a:buNone/>
            </a:pPr>
            <a:r>
              <a:rPr lang="en-US" altLang="en-US" b="1" dirty="0">
                <a:ea typeface="ＭＳ Ｐゴシック" panose="020B0600070205080204" pitchFamily="34" charset="-128"/>
              </a:rPr>
              <a:t>The hazard communication standard, 29 CFR 1910.1200, establishes a worker’s right to know about chemicals in the workplace</a:t>
            </a:r>
          </a:p>
          <a:p>
            <a:pPr>
              <a:buFontTx/>
              <a:buNone/>
            </a:pPr>
            <a:r>
              <a:rPr lang="en-US" altLang="en-US" sz="2000" dirty="0">
                <a:ea typeface="ＭＳ Ｐゴシック" panose="020B0600070205080204" pitchFamily="34" charset="-128"/>
              </a:rPr>
              <a:t>Employers are required to develop and provide:</a:t>
            </a:r>
          </a:p>
          <a:p>
            <a:r>
              <a:rPr lang="en-US" altLang="en-US" sz="2000" dirty="0">
                <a:ea typeface="ＭＳ Ｐゴシック" panose="020B0600070205080204" pitchFamily="34" charset="-128"/>
              </a:rPr>
              <a:t>List of all hazardous chemicals in the workplace</a:t>
            </a:r>
          </a:p>
          <a:p>
            <a:r>
              <a:rPr lang="en-US" altLang="en-US" sz="2000" dirty="0">
                <a:ea typeface="ＭＳ Ｐゴシック" panose="020B0600070205080204" pitchFamily="34" charset="-128"/>
              </a:rPr>
              <a:t>Labels on containers must include required information</a:t>
            </a:r>
          </a:p>
          <a:p>
            <a:r>
              <a:rPr lang="en-US" altLang="en-US" sz="2000" dirty="0">
                <a:ea typeface="ＭＳ Ｐゴシック" panose="020B0600070205080204" pitchFamily="34" charset="-128"/>
              </a:rPr>
              <a:t>Chemical information (safety data sheets)</a:t>
            </a:r>
          </a:p>
          <a:p>
            <a:r>
              <a:rPr lang="en-US" altLang="en-US" sz="2000" dirty="0">
                <a:ea typeface="ＭＳ Ｐゴシック" panose="020B0600070205080204" pitchFamily="34" charset="-128"/>
              </a:rPr>
              <a:t>Training</a:t>
            </a:r>
          </a:p>
          <a:p>
            <a:r>
              <a:rPr lang="en-US" altLang="en-US" sz="2000" dirty="0">
                <a:ea typeface="ＭＳ Ｐゴシック" panose="020B0600070205080204" pitchFamily="34" charset="-128"/>
              </a:rPr>
              <a:t>Written program and worker access to information</a:t>
            </a:r>
          </a:p>
          <a:p>
            <a:pPr marL="0" indent="0" algn="ctr">
              <a:buNone/>
            </a:pPr>
            <a:r>
              <a:rPr lang="en-US" altLang="en-US" sz="2000" b="1" dirty="0">
                <a:ea typeface="ＭＳ Ｐゴシック" panose="020B0600070205080204" pitchFamily="34" charset="-128"/>
              </a:rPr>
              <a:t>Workers using cleaning and disinfecting  chemicals must be informed and trained.</a:t>
            </a:r>
          </a:p>
        </p:txBody>
      </p:sp>
      <p:sp>
        <p:nvSpPr>
          <p:cNvPr id="2" name="Slide Number Placeholder 1">
            <a:extLst>
              <a:ext uri="{FF2B5EF4-FFF2-40B4-BE49-F238E27FC236}">
                <a16:creationId xmlns:a16="http://schemas.microsoft.com/office/drawing/2014/main" id="{B03A7039-1824-4834-9B81-2C94E8468823}"/>
              </a:ext>
            </a:extLst>
          </p:cNvPr>
          <p:cNvSpPr>
            <a:spLocks noGrp="1"/>
          </p:cNvSpPr>
          <p:nvPr>
            <p:ph type="sldNum" sz="quarter" idx="10"/>
          </p:nvPr>
        </p:nvSpPr>
        <p:spPr/>
        <p:txBody>
          <a:bodyPr/>
          <a:lstStyle/>
          <a:p>
            <a:fld id="{E4D25CCA-84D6-4E84-B1C7-B334DD86A6AB}" type="slidenum">
              <a:rPr lang="en-US" altLang="en-US" smtClean="0"/>
              <a:pPr/>
              <a:t>34</a:t>
            </a:fld>
            <a:endParaRPr lang="en-US" altLang="en-US" dirty="0"/>
          </a:p>
        </p:txBody>
      </p:sp>
    </p:spTree>
    <p:extLst>
      <p:ext uri="{BB962C8B-B14F-4D97-AF65-F5344CB8AC3E}">
        <p14:creationId xmlns:p14="http://schemas.microsoft.com/office/powerpoint/2010/main" val="3786679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0D0D8BAC-10E5-416B-AB17-6D3847C27C97}"/>
              </a:ext>
            </a:extLst>
          </p:cNvPr>
          <p:cNvSpPr>
            <a:spLocks noGrp="1"/>
          </p:cNvSpPr>
          <p:nvPr>
            <p:ph type="title"/>
          </p:nvPr>
        </p:nvSpPr>
        <p:spPr>
          <a:xfrm>
            <a:off x="1799111" y="1224400"/>
            <a:ext cx="8799615" cy="685800"/>
          </a:xfrm>
        </p:spPr>
        <p:txBody>
          <a:bodyPr/>
          <a:lstStyle/>
          <a:p>
            <a:r>
              <a:rPr lang="en-US" altLang="en-US" dirty="0">
                <a:ea typeface="ＭＳ Ｐゴシック" panose="020B0600070205080204" pitchFamily="34" charset="-128"/>
              </a:rPr>
              <a:t>COVID-19 workplace plan: Key elements:</a:t>
            </a:r>
          </a:p>
        </p:txBody>
      </p:sp>
      <p:sp>
        <p:nvSpPr>
          <p:cNvPr id="76803" name="Content Placeholder 2">
            <a:extLst>
              <a:ext uri="{FF2B5EF4-FFF2-40B4-BE49-F238E27FC236}">
                <a16:creationId xmlns:a16="http://schemas.microsoft.com/office/drawing/2014/main" id="{1BFC971F-0734-439D-A61D-5ADEA6580135}"/>
              </a:ext>
            </a:extLst>
          </p:cNvPr>
          <p:cNvSpPr>
            <a:spLocks noGrp="1"/>
          </p:cNvSpPr>
          <p:nvPr>
            <p:ph idx="1"/>
          </p:nvPr>
        </p:nvSpPr>
        <p:spPr>
          <a:xfrm>
            <a:off x="2209800" y="1944099"/>
            <a:ext cx="7772400" cy="3810000"/>
          </a:xfrm>
        </p:spPr>
        <p:txBody>
          <a:bodyPr/>
          <a:lstStyle/>
          <a:p>
            <a:pPr eaLnBrk="1" hangingPunct="1"/>
            <a:r>
              <a:rPr lang="en-US" altLang="en-US" dirty="0">
                <a:ea typeface="ＭＳ Ｐゴシック" panose="020B0600070205080204" pitchFamily="34" charset="-128"/>
              </a:rPr>
              <a:t>Management leadership and employee participation</a:t>
            </a:r>
          </a:p>
          <a:p>
            <a:pPr eaLnBrk="1" hangingPunct="1"/>
            <a:r>
              <a:rPr lang="en-US" altLang="en-US" dirty="0">
                <a:ea typeface="ＭＳ Ｐゴシック" panose="020B0600070205080204" pitchFamily="34" charset="-128"/>
              </a:rPr>
              <a:t>Hazard identification and assessment</a:t>
            </a:r>
          </a:p>
          <a:p>
            <a:pPr eaLnBrk="1" hangingPunct="1"/>
            <a:r>
              <a:rPr lang="en-US" altLang="en-US" dirty="0">
                <a:ea typeface="ＭＳ Ｐゴシック" panose="020B0600070205080204" pitchFamily="34" charset="-128"/>
              </a:rPr>
              <a:t>Hazard prevention and control</a:t>
            </a:r>
          </a:p>
          <a:p>
            <a:pPr eaLnBrk="1" hangingPunct="1"/>
            <a:r>
              <a:rPr lang="en-US" altLang="en-US" dirty="0">
                <a:ea typeface="ＭＳ Ｐゴシック" panose="020B0600070205080204" pitchFamily="34" charset="-128"/>
              </a:rPr>
              <a:t>Risk communication, education, and training</a:t>
            </a:r>
          </a:p>
          <a:p>
            <a:pPr eaLnBrk="1" hangingPunct="1"/>
            <a:r>
              <a:rPr lang="en-US" altLang="en-US" dirty="0">
                <a:ea typeface="ＭＳ Ｐゴシック" panose="020B0600070205080204" pitchFamily="34" charset="-128"/>
              </a:rPr>
              <a:t>System evaluation and improvement</a:t>
            </a:r>
          </a:p>
          <a:p>
            <a:pPr eaLnBrk="1" hangingPunct="1"/>
            <a:r>
              <a:rPr lang="en-US" altLang="en-US" dirty="0">
                <a:ea typeface="ＭＳ Ｐゴシック" panose="020B0600070205080204" pitchFamily="34" charset="-128"/>
              </a:rPr>
              <a:t>Family preparedness</a:t>
            </a:r>
            <a:endParaRPr lang="en-US" dirty="0">
              <a:ea typeface="ＭＳ Ｐゴシック" panose="020B0600070205080204" pitchFamily="34" charset="-128"/>
            </a:endParaRPr>
          </a:p>
          <a:p>
            <a:pPr eaLnBrk="1" hangingPunct="1"/>
            <a:r>
              <a:rPr lang="en-US" dirty="0"/>
              <a:t>Emergency operations procedures</a:t>
            </a:r>
          </a:p>
          <a:p>
            <a:pPr eaLnBrk="1" hangingPunct="1"/>
            <a:r>
              <a:rPr lang="en-US" dirty="0"/>
              <a:t>Post pandemic recovery </a:t>
            </a:r>
            <a:endParaRPr lang="en-US" altLang="en-US" dirty="0">
              <a:ea typeface="ＭＳ Ｐゴシック" panose="020B0600070205080204" pitchFamily="34" charset="-128"/>
            </a:endParaRPr>
          </a:p>
        </p:txBody>
      </p:sp>
      <p:sp>
        <p:nvSpPr>
          <p:cNvPr id="3" name="Slide Number Placeholder 2">
            <a:extLst>
              <a:ext uri="{FF2B5EF4-FFF2-40B4-BE49-F238E27FC236}">
                <a16:creationId xmlns:a16="http://schemas.microsoft.com/office/drawing/2014/main" id="{7FBE09BA-25A1-4743-A6A0-DC8D31444D22}"/>
              </a:ext>
            </a:extLst>
          </p:cNvPr>
          <p:cNvSpPr>
            <a:spLocks noGrp="1"/>
          </p:cNvSpPr>
          <p:nvPr>
            <p:ph type="sldNum" sz="quarter" idx="10"/>
          </p:nvPr>
        </p:nvSpPr>
        <p:spPr/>
        <p:txBody>
          <a:bodyPr/>
          <a:lstStyle/>
          <a:p>
            <a:fld id="{E4D25CCA-84D6-4E84-B1C7-B334DD86A6AB}" type="slidenum">
              <a:rPr lang="en-US" altLang="en-US" smtClean="0"/>
              <a:pPr/>
              <a:t>35</a:t>
            </a:fld>
            <a:endParaRPr lang="en-US"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9370AABC-6840-4C2E-9220-477E56B2B699}"/>
              </a:ext>
            </a:extLst>
          </p:cNvPr>
          <p:cNvSpPr>
            <a:spLocks noGrp="1"/>
          </p:cNvSpPr>
          <p:nvPr>
            <p:ph type="title"/>
          </p:nvPr>
        </p:nvSpPr>
        <p:spPr>
          <a:xfrm>
            <a:off x="1759241" y="1143000"/>
            <a:ext cx="7772400" cy="762000"/>
          </a:xfrm>
        </p:spPr>
        <p:txBody>
          <a:bodyPr/>
          <a:lstStyle/>
          <a:p>
            <a:r>
              <a:rPr lang="en-US" altLang="en-US" dirty="0">
                <a:ea typeface="ＭＳ Ｐゴシック" panose="020B0600070205080204" pitchFamily="34" charset="-128"/>
              </a:rPr>
              <a:t>Protecting workers</a:t>
            </a:r>
          </a:p>
        </p:txBody>
      </p:sp>
      <p:pic>
        <p:nvPicPr>
          <p:cNvPr id="8" name="Content Placeholder 7" descr="Hierarchy of Controls- Elimination, Substitution, Engineering Controls, Administrative Controls, and lastly PPE">
            <a:extLst>
              <a:ext uri="{FF2B5EF4-FFF2-40B4-BE49-F238E27FC236}">
                <a16:creationId xmlns:a16="http://schemas.microsoft.com/office/drawing/2014/main" id="{E799BA8D-DB38-4FD3-B2F2-D73173C386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66975" y="2381250"/>
            <a:ext cx="6343650" cy="4248150"/>
          </a:xfrm>
        </p:spPr>
      </p:pic>
      <p:sp>
        <p:nvSpPr>
          <p:cNvPr id="3" name="Slide Number Placeholder 2">
            <a:extLst>
              <a:ext uri="{FF2B5EF4-FFF2-40B4-BE49-F238E27FC236}">
                <a16:creationId xmlns:a16="http://schemas.microsoft.com/office/drawing/2014/main" id="{468D391B-DC3B-449B-88A8-0D627457C885}"/>
              </a:ext>
            </a:extLst>
          </p:cNvPr>
          <p:cNvSpPr>
            <a:spLocks noGrp="1"/>
          </p:cNvSpPr>
          <p:nvPr>
            <p:ph type="sldNum" sz="quarter" idx="10"/>
          </p:nvPr>
        </p:nvSpPr>
        <p:spPr/>
        <p:txBody>
          <a:bodyPr/>
          <a:lstStyle/>
          <a:p>
            <a:fld id="{E4D25CCA-84D6-4E84-B1C7-B334DD86A6AB}" type="slidenum">
              <a:rPr lang="en-US" altLang="en-US" smtClean="0"/>
              <a:pPr/>
              <a:t>36</a:t>
            </a:fld>
            <a:endParaRPr lang="en-US" altLang="en-US" dirty="0"/>
          </a:p>
        </p:txBody>
      </p:sp>
      <p:sp>
        <p:nvSpPr>
          <p:cNvPr id="2" name="TextBox 1">
            <a:extLst>
              <a:ext uri="{FF2B5EF4-FFF2-40B4-BE49-F238E27FC236}">
                <a16:creationId xmlns:a16="http://schemas.microsoft.com/office/drawing/2014/main" id="{36823975-ECA5-4A57-B20C-61CB360E8FBD}"/>
              </a:ext>
            </a:extLst>
          </p:cNvPr>
          <p:cNvSpPr txBox="1"/>
          <p:nvPr/>
        </p:nvSpPr>
        <p:spPr>
          <a:xfrm>
            <a:off x="1560786" y="1746339"/>
            <a:ext cx="8686800" cy="461665"/>
          </a:xfrm>
          <a:prstGeom prst="rect">
            <a:avLst/>
          </a:prstGeom>
          <a:noFill/>
        </p:spPr>
        <p:txBody>
          <a:bodyPr wrap="square" rtlCol="0">
            <a:spAutoFit/>
          </a:bodyPr>
          <a:lstStyle/>
          <a:p>
            <a:pPr algn="ctr">
              <a:buNone/>
            </a:pPr>
            <a:r>
              <a:rPr lang="en-US" altLang="en-US" sz="2400" b="1" dirty="0"/>
              <a:t>Start with the most effective method to protect workers.</a:t>
            </a:r>
            <a:endParaRPr lang="en-US" sz="2400" b="1" dirty="0"/>
          </a:p>
        </p:txBody>
      </p:sp>
      <p:sp>
        <p:nvSpPr>
          <p:cNvPr id="6" name="TextBox 5">
            <a:extLst>
              <a:ext uri="{FF2B5EF4-FFF2-40B4-BE49-F238E27FC236}">
                <a16:creationId xmlns:a16="http://schemas.microsoft.com/office/drawing/2014/main" id="{900A31EE-D0A4-48F6-9CDF-218A16E70A1A}"/>
              </a:ext>
            </a:extLst>
          </p:cNvPr>
          <p:cNvSpPr txBox="1"/>
          <p:nvPr/>
        </p:nvSpPr>
        <p:spPr>
          <a:xfrm>
            <a:off x="7696200" y="2883040"/>
            <a:ext cx="2438400" cy="646331"/>
          </a:xfrm>
          <a:prstGeom prst="rect">
            <a:avLst/>
          </a:prstGeom>
          <a:solidFill>
            <a:schemeClr val="bg1"/>
          </a:solidFill>
          <a:ln w="38100">
            <a:noFill/>
          </a:ln>
        </p:spPr>
        <p:txBody>
          <a:bodyPr wrap="square" rtlCol="0">
            <a:spAutoFit/>
          </a:bodyPr>
          <a:lstStyle/>
          <a:p>
            <a:pPr>
              <a:buNone/>
            </a:pPr>
            <a:r>
              <a:rPr lang="en-US" b="1" dirty="0"/>
              <a:t>Physically remove the hazard</a:t>
            </a:r>
          </a:p>
        </p:txBody>
      </p:sp>
      <p:sp>
        <p:nvSpPr>
          <p:cNvPr id="7" name="TextBox 6">
            <a:extLst>
              <a:ext uri="{FF2B5EF4-FFF2-40B4-BE49-F238E27FC236}">
                <a16:creationId xmlns:a16="http://schemas.microsoft.com/office/drawing/2014/main" id="{9349F359-98D1-458C-B132-6840A2DE6E7D}"/>
              </a:ext>
            </a:extLst>
          </p:cNvPr>
          <p:cNvSpPr txBox="1"/>
          <p:nvPr/>
        </p:nvSpPr>
        <p:spPr>
          <a:xfrm>
            <a:off x="7315200" y="3645395"/>
            <a:ext cx="2819400" cy="369332"/>
          </a:xfrm>
          <a:prstGeom prst="rect">
            <a:avLst/>
          </a:prstGeom>
          <a:solidFill>
            <a:schemeClr val="bg1"/>
          </a:solidFill>
          <a:ln w="38100">
            <a:noFill/>
          </a:ln>
        </p:spPr>
        <p:txBody>
          <a:bodyPr wrap="square" rtlCol="0">
            <a:spAutoFit/>
          </a:bodyPr>
          <a:lstStyle/>
          <a:p>
            <a:pPr>
              <a:buNone/>
            </a:pPr>
            <a:r>
              <a:rPr lang="en-US" b="1" dirty="0"/>
              <a:t>Replace the hazard</a:t>
            </a:r>
          </a:p>
        </p:txBody>
      </p:sp>
      <p:sp>
        <p:nvSpPr>
          <p:cNvPr id="9" name="TextBox 8">
            <a:extLst>
              <a:ext uri="{FF2B5EF4-FFF2-40B4-BE49-F238E27FC236}">
                <a16:creationId xmlns:a16="http://schemas.microsoft.com/office/drawing/2014/main" id="{96B136CD-79DD-4075-AA66-BAA9E28E2BEA}"/>
              </a:ext>
            </a:extLst>
          </p:cNvPr>
          <p:cNvSpPr txBox="1"/>
          <p:nvPr/>
        </p:nvSpPr>
        <p:spPr>
          <a:xfrm>
            <a:off x="6934200" y="4185140"/>
            <a:ext cx="3200400" cy="646331"/>
          </a:xfrm>
          <a:prstGeom prst="rect">
            <a:avLst/>
          </a:prstGeom>
          <a:solidFill>
            <a:schemeClr val="bg1"/>
          </a:solidFill>
          <a:ln w="38100">
            <a:noFill/>
          </a:ln>
        </p:spPr>
        <p:txBody>
          <a:bodyPr wrap="square" rtlCol="0">
            <a:spAutoFit/>
          </a:bodyPr>
          <a:lstStyle/>
          <a:p>
            <a:pPr>
              <a:buNone/>
            </a:pPr>
            <a:r>
              <a:rPr lang="en-US" b="1" dirty="0"/>
              <a:t>Isolate people from the hazard</a:t>
            </a:r>
            <a:endParaRPr lang="en-US" sz="1400" b="1" dirty="0"/>
          </a:p>
        </p:txBody>
      </p:sp>
      <p:sp>
        <p:nvSpPr>
          <p:cNvPr id="10" name="TextBox 9">
            <a:extLst>
              <a:ext uri="{FF2B5EF4-FFF2-40B4-BE49-F238E27FC236}">
                <a16:creationId xmlns:a16="http://schemas.microsoft.com/office/drawing/2014/main" id="{342D1E70-C2D1-4B37-B5F2-3A7F60F82A34}"/>
              </a:ext>
            </a:extLst>
          </p:cNvPr>
          <p:cNvSpPr txBox="1"/>
          <p:nvPr/>
        </p:nvSpPr>
        <p:spPr>
          <a:xfrm>
            <a:off x="6523692" y="4986541"/>
            <a:ext cx="3610908" cy="369332"/>
          </a:xfrm>
          <a:prstGeom prst="rect">
            <a:avLst/>
          </a:prstGeom>
          <a:solidFill>
            <a:schemeClr val="bg1"/>
          </a:solidFill>
          <a:ln w="38100">
            <a:noFill/>
          </a:ln>
        </p:spPr>
        <p:txBody>
          <a:bodyPr wrap="square" rtlCol="0">
            <a:spAutoFit/>
          </a:bodyPr>
          <a:lstStyle/>
          <a:p>
            <a:pPr>
              <a:buNone/>
            </a:pPr>
            <a:r>
              <a:rPr lang="en-US" b="1" dirty="0"/>
              <a:t>Change the way people work</a:t>
            </a:r>
          </a:p>
        </p:txBody>
      </p:sp>
      <p:sp>
        <p:nvSpPr>
          <p:cNvPr id="11" name="TextBox 10">
            <a:extLst>
              <a:ext uri="{FF2B5EF4-FFF2-40B4-BE49-F238E27FC236}">
                <a16:creationId xmlns:a16="http://schemas.microsoft.com/office/drawing/2014/main" id="{C29CB5AC-4792-4F96-A6D4-3D06BB724365}"/>
              </a:ext>
            </a:extLst>
          </p:cNvPr>
          <p:cNvSpPr txBox="1"/>
          <p:nvPr/>
        </p:nvSpPr>
        <p:spPr>
          <a:xfrm>
            <a:off x="6172200" y="5590757"/>
            <a:ext cx="3962400" cy="646331"/>
          </a:xfrm>
          <a:prstGeom prst="rect">
            <a:avLst/>
          </a:prstGeom>
          <a:solidFill>
            <a:schemeClr val="bg1"/>
          </a:solidFill>
          <a:ln w="38100">
            <a:noFill/>
          </a:ln>
        </p:spPr>
        <p:txBody>
          <a:bodyPr wrap="square" rtlCol="0">
            <a:spAutoFit/>
          </a:bodyPr>
          <a:lstStyle/>
          <a:p>
            <a:pPr>
              <a:buNone/>
            </a:pPr>
            <a:r>
              <a:rPr lang="en-US" b="1" dirty="0"/>
              <a:t>Protect the worker with Personal Protective Equipment</a:t>
            </a:r>
            <a:endParaRPr lang="en-US" sz="1400" b="1" dirty="0"/>
          </a:p>
        </p:txBody>
      </p:sp>
    </p:spTree>
    <p:extLst>
      <p:ext uri="{BB962C8B-B14F-4D97-AF65-F5344CB8AC3E}">
        <p14:creationId xmlns:p14="http://schemas.microsoft.com/office/powerpoint/2010/main" val="2327695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1">
            <a:extLst>
              <a:ext uri="{FF2B5EF4-FFF2-40B4-BE49-F238E27FC236}">
                <a16:creationId xmlns:a16="http://schemas.microsoft.com/office/drawing/2014/main" id="{722D981D-980E-4EA5-B371-385DC4FAB5D6}"/>
              </a:ext>
            </a:extLst>
          </p:cNvPr>
          <p:cNvSpPr>
            <a:spLocks noGrp="1"/>
          </p:cNvSpPr>
          <p:nvPr>
            <p:ph type="title"/>
          </p:nvPr>
        </p:nvSpPr>
        <p:spPr/>
        <p:txBody>
          <a:bodyPr/>
          <a:lstStyle/>
          <a:p>
            <a:r>
              <a:rPr lang="en-US" altLang="en-US" dirty="0">
                <a:ea typeface="ＭＳ Ｐゴシック" panose="020B0600070205080204" pitchFamily="34" charset="-128"/>
              </a:rPr>
              <a:t>Engineering controls</a:t>
            </a:r>
          </a:p>
        </p:txBody>
      </p:sp>
      <p:sp>
        <p:nvSpPr>
          <p:cNvPr id="80899" name="Content Placeholder 12">
            <a:extLst>
              <a:ext uri="{FF2B5EF4-FFF2-40B4-BE49-F238E27FC236}">
                <a16:creationId xmlns:a16="http://schemas.microsoft.com/office/drawing/2014/main" id="{77AC5E11-51F0-491B-8E86-83816513CFED}"/>
              </a:ext>
            </a:extLst>
          </p:cNvPr>
          <p:cNvSpPr>
            <a:spLocks noGrp="1"/>
          </p:cNvSpPr>
          <p:nvPr>
            <p:ph sz="half" idx="1"/>
          </p:nvPr>
        </p:nvSpPr>
        <p:spPr/>
        <p:txBody>
          <a:bodyPr/>
          <a:lstStyle/>
          <a:p>
            <a:r>
              <a:rPr lang="en-US" altLang="en-US" dirty="0">
                <a:ea typeface="ＭＳ Ｐゴシック" panose="020B0600070205080204" pitchFamily="34" charset="-128"/>
              </a:rPr>
              <a:t>Ventilation</a:t>
            </a:r>
          </a:p>
          <a:p>
            <a:r>
              <a:rPr lang="en-US" altLang="en-US" dirty="0">
                <a:ea typeface="ＭＳ Ｐゴシック" panose="020B0600070205080204" pitchFamily="34" charset="-128"/>
              </a:rPr>
              <a:t>Drive-thru service</a:t>
            </a:r>
          </a:p>
          <a:p>
            <a:r>
              <a:rPr lang="en-US" altLang="en-US" dirty="0">
                <a:ea typeface="ＭＳ Ｐゴシック" panose="020B0600070205080204" pitchFamily="34" charset="-128"/>
              </a:rPr>
              <a:t>Plastic shields and other barriers</a:t>
            </a:r>
          </a:p>
          <a:p>
            <a:r>
              <a:rPr lang="en-US" altLang="en-US" dirty="0">
                <a:ea typeface="ＭＳ Ｐゴシック" panose="020B0600070205080204" pitchFamily="34" charset="-128"/>
              </a:rPr>
              <a:t>Sneeze guards</a:t>
            </a: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pic>
        <p:nvPicPr>
          <p:cNvPr id="80900" name="Content Placeholder 5" descr="Lab worker working on assay trays ">
            <a:extLst>
              <a:ext uri="{FF2B5EF4-FFF2-40B4-BE49-F238E27FC236}">
                <a16:creationId xmlns:a16="http://schemas.microsoft.com/office/drawing/2014/main" id="{72019BBE-FDC6-4833-9A6E-924D3D18570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p:pic>
      <p:sp>
        <p:nvSpPr>
          <p:cNvPr id="2" name="Slide Number Placeholder 1">
            <a:extLst>
              <a:ext uri="{FF2B5EF4-FFF2-40B4-BE49-F238E27FC236}">
                <a16:creationId xmlns:a16="http://schemas.microsoft.com/office/drawing/2014/main" id="{33F18371-6876-4D49-A1E9-AC737E9FC706}"/>
              </a:ext>
            </a:extLst>
          </p:cNvPr>
          <p:cNvSpPr>
            <a:spLocks noGrp="1"/>
          </p:cNvSpPr>
          <p:nvPr>
            <p:ph type="sldNum" sz="quarter" idx="10"/>
          </p:nvPr>
        </p:nvSpPr>
        <p:spPr/>
        <p:txBody>
          <a:bodyPr/>
          <a:lstStyle/>
          <a:p>
            <a:fld id="{644431DD-724F-4159-B395-C12D4FF15CA8}" type="slidenum">
              <a:rPr lang="en-US" altLang="en-US" smtClean="0"/>
              <a:pPr/>
              <a:t>37</a:t>
            </a:fld>
            <a:endParaRPr lang="en-US"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91553-E690-4F5F-BE33-1FDF81EE1C19}"/>
              </a:ext>
            </a:extLst>
          </p:cNvPr>
          <p:cNvSpPr>
            <a:spLocks noGrp="1"/>
          </p:cNvSpPr>
          <p:nvPr>
            <p:ph type="title"/>
          </p:nvPr>
        </p:nvSpPr>
        <p:spPr/>
        <p:txBody>
          <a:bodyPr/>
          <a:lstStyle/>
          <a:p>
            <a:r>
              <a:rPr lang="en-US" dirty="0"/>
              <a:t>What are examples of engineering controls for COVID-19?</a:t>
            </a:r>
          </a:p>
        </p:txBody>
      </p:sp>
      <p:sp>
        <p:nvSpPr>
          <p:cNvPr id="3" name="Content Placeholder 2">
            <a:extLst>
              <a:ext uri="{FF2B5EF4-FFF2-40B4-BE49-F238E27FC236}">
                <a16:creationId xmlns:a16="http://schemas.microsoft.com/office/drawing/2014/main" id="{196A52AD-6710-416B-8B52-90DDF34D174C}"/>
              </a:ext>
            </a:extLst>
          </p:cNvPr>
          <p:cNvSpPr>
            <a:spLocks noGrp="1"/>
          </p:cNvSpPr>
          <p:nvPr>
            <p:ph sz="half" idx="1"/>
          </p:nvPr>
        </p:nvSpPr>
        <p:spPr>
          <a:xfrm>
            <a:off x="1744716" y="2286000"/>
            <a:ext cx="4503684" cy="3810000"/>
          </a:xfrm>
        </p:spPr>
        <p:txBody>
          <a:bodyPr/>
          <a:lstStyle/>
          <a:p>
            <a:r>
              <a:rPr lang="en-US" dirty="0"/>
              <a:t>Desks or workstations are at least 6 feet apart.</a:t>
            </a:r>
          </a:p>
          <a:p>
            <a:r>
              <a:rPr lang="en-US" dirty="0"/>
              <a:t>Barriers are in place to achieve social distancing.</a:t>
            </a:r>
          </a:p>
          <a:p>
            <a:r>
              <a:rPr lang="en-US" dirty="0"/>
              <a:t>Increased general ventilation.</a:t>
            </a:r>
          </a:p>
          <a:p>
            <a:r>
              <a:rPr lang="en-US" dirty="0"/>
              <a:t>Electronic pre-payment of goods and services.</a:t>
            </a:r>
          </a:p>
          <a:p>
            <a:endParaRPr lang="en-US" dirty="0"/>
          </a:p>
        </p:txBody>
      </p:sp>
      <p:pic>
        <p:nvPicPr>
          <p:cNvPr id="7" name="Content Placeholder 6" descr="sign outside of a store that says AT&amp;T Online Order Curbside Service ">
            <a:extLst>
              <a:ext uri="{FF2B5EF4-FFF2-40B4-BE49-F238E27FC236}">
                <a16:creationId xmlns:a16="http://schemas.microsoft.com/office/drawing/2014/main" id="{0B43137F-0A82-4565-916C-440688CB740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366670" y="2438400"/>
            <a:ext cx="4301331" cy="2853216"/>
          </a:xfrm>
        </p:spPr>
      </p:pic>
      <p:sp>
        <p:nvSpPr>
          <p:cNvPr id="4" name="Slide Number Placeholder 3">
            <a:extLst>
              <a:ext uri="{FF2B5EF4-FFF2-40B4-BE49-F238E27FC236}">
                <a16:creationId xmlns:a16="http://schemas.microsoft.com/office/drawing/2014/main" id="{5DAA945B-A636-43B5-B242-6704271BFEBE}"/>
              </a:ext>
            </a:extLst>
          </p:cNvPr>
          <p:cNvSpPr>
            <a:spLocks noGrp="1"/>
          </p:cNvSpPr>
          <p:nvPr>
            <p:ph type="sldNum" sz="quarter" idx="10"/>
          </p:nvPr>
        </p:nvSpPr>
        <p:spPr/>
        <p:txBody>
          <a:bodyPr/>
          <a:lstStyle/>
          <a:p>
            <a:pPr lvl="0"/>
            <a:fld id="{E4D25CCA-84D6-4E84-B1C7-B334DD86A6AB}" type="slidenum">
              <a:rPr lang="en-US" altLang="en-US" noProof="0" smtClean="0"/>
              <a:pPr lvl="0"/>
              <a:t>38</a:t>
            </a:fld>
            <a:endParaRPr lang="en-US" altLang="en-US" noProof="0" dirty="0"/>
          </a:p>
        </p:txBody>
      </p:sp>
    </p:spTree>
    <p:extLst>
      <p:ext uri="{BB962C8B-B14F-4D97-AF65-F5344CB8AC3E}">
        <p14:creationId xmlns:p14="http://schemas.microsoft.com/office/powerpoint/2010/main" val="64720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B57FB151-2FE2-4F04-A04A-8BC7C65E7FA2}"/>
              </a:ext>
            </a:extLst>
          </p:cNvPr>
          <p:cNvSpPr>
            <a:spLocks noGrp="1"/>
          </p:cNvSpPr>
          <p:nvPr>
            <p:ph type="title"/>
          </p:nvPr>
        </p:nvSpPr>
        <p:spPr/>
        <p:txBody>
          <a:bodyPr/>
          <a:lstStyle/>
          <a:p>
            <a:pPr algn="ctr"/>
            <a:r>
              <a:rPr lang="en-US" altLang="en-US" dirty="0">
                <a:ea typeface="ＭＳ Ｐゴシック" panose="020B0600070205080204" pitchFamily="34" charset="-128"/>
              </a:rPr>
              <a:t>Administrative controls and work practices to reduce exposure</a:t>
            </a:r>
          </a:p>
        </p:txBody>
      </p:sp>
      <p:pic>
        <p:nvPicPr>
          <p:cNvPr id="84996" name="Content Placeholder 5" descr="hand washing">
            <a:extLst>
              <a:ext uri="{FF2B5EF4-FFF2-40B4-BE49-F238E27FC236}">
                <a16:creationId xmlns:a16="http://schemas.microsoft.com/office/drawing/2014/main" id="{0CDC25C4-5F0A-42B0-9AB8-C4F1C55CB90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001982" y="2438400"/>
            <a:ext cx="3352800" cy="3352800"/>
          </a:xfrm>
        </p:spPr>
      </p:pic>
      <p:sp>
        <p:nvSpPr>
          <p:cNvPr id="84995" name="Content Placeholder 3">
            <a:extLst>
              <a:ext uri="{FF2B5EF4-FFF2-40B4-BE49-F238E27FC236}">
                <a16:creationId xmlns:a16="http://schemas.microsoft.com/office/drawing/2014/main" id="{C2133905-F85E-4297-B9E4-A817BE6F21AA}"/>
              </a:ext>
            </a:extLst>
          </p:cNvPr>
          <p:cNvSpPr>
            <a:spLocks noGrp="1"/>
          </p:cNvSpPr>
          <p:nvPr>
            <p:ph sz="half" idx="2"/>
          </p:nvPr>
        </p:nvSpPr>
        <p:spPr>
          <a:xfrm>
            <a:off x="5562600" y="2291716"/>
            <a:ext cx="4724400" cy="3804285"/>
          </a:xfrm>
        </p:spPr>
        <p:txBody>
          <a:bodyPr/>
          <a:lstStyle/>
          <a:p>
            <a:r>
              <a:rPr lang="en-US" altLang="en-US" sz="2200" dirty="0">
                <a:ea typeface="ＭＳ Ｐゴシック" panose="020B0600070205080204" pitchFamily="34" charset="-128"/>
              </a:rPr>
              <a:t>Enable sick workers to stay home</a:t>
            </a:r>
          </a:p>
          <a:p>
            <a:r>
              <a:rPr lang="en-US" altLang="en-US" sz="2200" dirty="0">
                <a:ea typeface="ＭＳ Ｐゴシック" panose="020B0600070205080204" pitchFamily="34" charset="-128"/>
              </a:rPr>
              <a:t>Establish work from home policy</a:t>
            </a:r>
          </a:p>
          <a:p>
            <a:r>
              <a:rPr lang="en-US" altLang="en-US" sz="2200" dirty="0">
                <a:ea typeface="ＭＳ Ｐゴシック" panose="020B0600070205080204" pitchFamily="34" charset="-128"/>
              </a:rPr>
              <a:t>Minimizing contact among workers and clients</a:t>
            </a:r>
          </a:p>
          <a:p>
            <a:r>
              <a:rPr lang="en-US" altLang="en-US" sz="2200" dirty="0">
                <a:ea typeface="ＭＳ Ｐゴシック" panose="020B0600070205080204" pitchFamily="34" charset="-128"/>
              </a:rPr>
              <a:t>Discontinue non-essential travel</a:t>
            </a:r>
          </a:p>
          <a:p>
            <a:r>
              <a:rPr lang="en-US" altLang="en-US" sz="2200" dirty="0">
                <a:ea typeface="ＭＳ Ｐゴシック" panose="020B0600070205080204" pitchFamily="34" charset="-128"/>
              </a:rPr>
              <a:t>Limiting the number of staff present for high potential exposure tasks</a:t>
            </a:r>
          </a:p>
          <a:p>
            <a:r>
              <a:rPr lang="en-US" altLang="en-US" sz="2200" dirty="0">
                <a:ea typeface="ＭＳ Ｐゴシック" panose="020B0600070205080204" pitchFamily="34" charset="-128"/>
              </a:rPr>
              <a:t>Training</a:t>
            </a: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FD6F7594-7D60-4DAD-8798-D1B242217576}"/>
              </a:ext>
            </a:extLst>
          </p:cNvPr>
          <p:cNvSpPr>
            <a:spLocks noGrp="1"/>
          </p:cNvSpPr>
          <p:nvPr>
            <p:ph type="sldNum" sz="quarter" idx="10"/>
          </p:nvPr>
        </p:nvSpPr>
        <p:spPr/>
        <p:txBody>
          <a:bodyPr/>
          <a:lstStyle/>
          <a:p>
            <a:fld id="{644431DD-724F-4159-B395-C12D4FF15CA8}" type="slidenum">
              <a:rPr lang="en-US" altLang="en-US" smtClean="0"/>
              <a:pPr/>
              <a:t>39</a:t>
            </a:fld>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7"/>
        <p:cNvGrpSpPr/>
        <p:nvPr/>
      </p:nvGrpSpPr>
      <p:grpSpPr>
        <a:xfrm>
          <a:off x="0" y="0"/>
          <a:ext cx="0" cy="0"/>
          <a:chOff x="0" y="0"/>
          <a:chExt cx="0" cy="0"/>
        </a:xfrm>
      </p:grpSpPr>
      <p:sp>
        <p:nvSpPr>
          <p:cNvPr id="138" name="Google Shape;138;p38"/>
          <p:cNvSpPr txBox="1"/>
          <p:nvPr/>
        </p:nvSpPr>
        <p:spPr>
          <a:xfrm>
            <a:off x="415600" y="2740057"/>
            <a:ext cx="11285200" cy="3788334"/>
          </a:xfrm>
          <a:prstGeom prst="rect">
            <a:avLst/>
          </a:prstGeom>
          <a:noFill/>
          <a:ln>
            <a:noFill/>
          </a:ln>
        </p:spPr>
        <p:txBody>
          <a:bodyPr spcFirstLastPara="1" wrap="square" lIns="121900" tIns="121900" rIns="121900" bIns="121900" anchor="t" anchorCtr="0">
            <a:noAutofit/>
          </a:bodyPr>
          <a:lstStyle/>
          <a:p>
            <a:pPr marL="404813" indent="-404813">
              <a:buFont typeface="Arial"/>
              <a:buChar char="•"/>
              <a:defRPr/>
            </a:pPr>
            <a:r>
              <a:rPr lang="en-US" sz="3200" dirty="0"/>
              <a:t>Explain basic facts about COVID-19.</a:t>
            </a:r>
          </a:p>
          <a:p>
            <a:pPr marL="404813" indent="-404813">
              <a:buFont typeface="Arial"/>
              <a:buChar char="•"/>
              <a:defRPr/>
            </a:pPr>
            <a:r>
              <a:rPr lang="en-US" sz="3200" dirty="0"/>
              <a:t>Assess the risk of workplace exposure to COVID-19.</a:t>
            </a:r>
          </a:p>
          <a:p>
            <a:pPr marL="404813" indent="-404813">
              <a:buFont typeface="Arial"/>
              <a:buChar char="•"/>
              <a:defRPr/>
            </a:pPr>
            <a:r>
              <a:rPr lang="en-US" sz="3200" dirty="0"/>
              <a:t>Define key steps in worker protection and infection control.</a:t>
            </a:r>
          </a:p>
          <a:p>
            <a:pPr marL="404813" indent="-404813">
              <a:buFont typeface="Arial"/>
              <a:buChar char="•"/>
              <a:defRPr/>
            </a:pPr>
            <a:r>
              <a:rPr lang="en-US" altLang="en-US" sz="3200" dirty="0">
                <a:ea typeface="ＭＳ Ｐゴシック" panose="020B0600070205080204" pitchFamily="34" charset="-128"/>
              </a:rPr>
              <a:t>Identify methods to prevent and respond to COVID-19 exposure in the workplace.</a:t>
            </a:r>
          </a:p>
          <a:p>
            <a:pPr marL="404813" indent="-404813">
              <a:buFont typeface="Arial"/>
              <a:buChar char="•"/>
              <a:defRPr/>
            </a:pPr>
            <a:r>
              <a:rPr lang="en-US" sz="3200" dirty="0">
                <a:ea typeface="ＭＳ Ｐゴシック" panose="020B0600070205080204" pitchFamily="34" charset="-128"/>
              </a:rPr>
              <a:t>Understand applicable OSHA and ADOSH requirements</a:t>
            </a:r>
            <a:endParaRPr lang="en-US" sz="3200" dirty="0"/>
          </a:p>
        </p:txBody>
      </p:sp>
      <p:sp>
        <p:nvSpPr>
          <p:cNvPr id="139" name="Google Shape;139;p38"/>
          <p:cNvSpPr txBox="1">
            <a:spLocks noGrp="1"/>
          </p:cNvSpPr>
          <p:nvPr>
            <p:ph type="title"/>
          </p:nvPr>
        </p:nvSpPr>
        <p:spPr>
          <a:xfrm>
            <a:off x="415600" y="185104"/>
            <a:ext cx="11360799" cy="763599"/>
          </a:xfrm>
          <a:prstGeom prst="rect">
            <a:avLst/>
          </a:prstGeom>
          <a:noFill/>
          <a:ln>
            <a:noFill/>
          </a:ln>
        </p:spPr>
        <p:txBody>
          <a:bodyPr spcFirstLastPara="1" wrap="square" lIns="121900" tIns="121900" rIns="121900" bIns="121900" anchor="t" anchorCtr="0">
            <a:noAutofit/>
          </a:bodyPr>
          <a:lstStyle/>
          <a:p>
            <a:pPr>
              <a:buSzPts val="700"/>
            </a:pPr>
            <a:r>
              <a:rPr lang="en" sz="3733" dirty="0">
                <a:highlight>
                  <a:srgbClr val="FFC000"/>
                </a:highlight>
              </a:rPr>
              <a:t>Goal: </a:t>
            </a:r>
            <a:br>
              <a:rPr lang="en-US" sz="3733" dirty="0">
                <a:highlight>
                  <a:srgbClr val="FFC000"/>
                </a:highlight>
              </a:rPr>
            </a:br>
            <a:endParaRPr dirty="0"/>
          </a:p>
        </p:txBody>
      </p:sp>
      <p:sp>
        <p:nvSpPr>
          <p:cNvPr id="2" name="TextBox 1">
            <a:extLst>
              <a:ext uri="{FF2B5EF4-FFF2-40B4-BE49-F238E27FC236}">
                <a16:creationId xmlns:a16="http://schemas.microsoft.com/office/drawing/2014/main" id="{A4964BBB-3460-46E0-8CB6-033B5B09D0DB}"/>
              </a:ext>
            </a:extLst>
          </p:cNvPr>
          <p:cNvSpPr txBox="1"/>
          <p:nvPr/>
        </p:nvSpPr>
        <p:spPr>
          <a:xfrm>
            <a:off x="469692" y="948703"/>
            <a:ext cx="11056001" cy="1077218"/>
          </a:xfrm>
          <a:prstGeom prst="rect">
            <a:avLst/>
          </a:prstGeom>
          <a:noFill/>
        </p:spPr>
        <p:txBody>
          <a:bodyPr wrap="square" rtlCol="0">
            <a:spAutoFit/>
          </a:bodyPr>
          <a:lstStyle/>
          <a:p>
            <a:r>
              <a:rPr lang="en-US" sz="3200" dirty="0"/>
              <a:t>Increase health and safety awareness for employers and employees</a:t>
            </a:r>
          </a:p>
        </p:txBody>
      </p:sp>
      <p:sp>
        <p:nvSpPr>
          <p:cNvPr id="4" name="TextBox 3">
            <a:extLst>
              <a:ext uri="{FF2B5EF4-FFF2-40B4-BE49-F238E27FC236}">
                <a16:creationId xmlns:a16="http://schemas.microsoft.com/office/drawing/2014/main" id="{54B60D9C-9D20-44A8-BDAD-A9CA791A0F5B}"/>
              </a:ext>
            </a:extLst>
          </p:cNvPr>
          <p:cNvSpPr txBox="1"/>
          <p:nvPr/>
        </p:nvSpPr>
        <p:spPr>
          <a:xfrm flipH="1">
            <a:off x="469692" y="2016981"/>
            <a:ext cx="3740691" cy="666786"/>
          </a:xfrm>
          <a:prstGeom prst="rect">
            <a:avLst/>
          </a:prstGeom>
          <a:noFill/>
        </p:spPr>
        <p:txBody>
          <a:bodyPr wrap="square" rtlCol="0">
            <a:spAutoFit/>
          </a:bodyPr>
          <a:lstStyle/>
          <a:p>
            <a:r>
              <a:rPr lang="en" sz="3733" b="1" dirty="0">
                <a:solidFill>
                  <a:schemeClr val="dk1"/>
                </a:solidFill>
                <a:highlight>
                  <a:srgbClr val="FFC000"/>
                </a:highlight>
                <a:latin typeface="Arial"/>
                <a:cs typeface="Arial"/>
                <a:sym typeface="Arial"/>
              </a:rPr>
              <a:t>Objectives:</a:t>
            </a:r>
            <a:endParaRPr lang="en-US" sz="3733" b="1" dirty="0">
              <a:solidFill>
                <a:schemeClr val="dk1"/>
              </a:solidFill>
              <a:highlight>
                <a:srgbClr val="FFC000"/>
              </a:highlight>
              <a:latin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3E10-8B01-4B5B-AE1E-5033583219AF}"/>
              </a:ext>
            </a:extLst>
          </p:cNvPr>
          <p:cNvSpPr>
            <a:spLocks noGrp="1"/>
          </p:cNvSpPr>
          <p:nvPr>
            <p:ph type="title"/>
          </p:nvPr>
        </p:nvSpPr>
        <p:spPr/>
        <p:txBody>
          <a:bodyPr/>
          <a:lstStyle/>
          <a:p>
            <a:r>
              <a:rPr lang="en-US" dirty="0"/>
              <a:t>Additional administrative controls</a:t>
            </a:r>
          </a:p>
        </p:txBody>
      </p:sp>
      <p:sp>
        <p:nvSpPr>
          <p:cNvPr id="3" name="Content Placeholder 2">
            <a:extLst>
              <a:ext uri="{FF2B5EF4-FFF2-40B4-BE49-F238E27FC236}">
                <a16:creationId xmlns:a16="http://schemas.microsoft.com/office/drawing/2014/main" id="{4516A549-B2CC-48FC-BBE8-6228AC766998}"/>
              </a:ext>
            </a:extLst>
          </p:cNvPr>
          <p:cNvSpPr>
            <a:spLocks noGrp="1"/>
          </p:cNvSpPr>
          <p:nvPr>
            <p:ph sz="half" idx="1"/>
          </p:nvPr>
        </p:nvSpPr>
        <p:spPr>
          <a:xfrm>
            <a:off x="2247900" y="4953000"/>
            <a:ext cx="7696200" cy="1752600"/>
          </a:xfrm>
        </p:spPr>
        <p:txBody>
          <a:bodyPr/>
          <a:lstStyle/>
          <a:p>
            <a:pPr marL="0" indent="0" algn="ctr">
              <a:buNone/>
            </a:pPr>
            <a:r>
              <a:rPr lang="en-US" dirty="0"/>
              <a:t>Soft barriers include use of tables, ropes, signs, and floor markings to maintain social distancing.</a:t>
            </a:r>
          </a:p>
        </p:txBody>
      </p:sp>
      <p:pic>
        <p:nvPicPr>
          <p:cNvPr id="9" name="Content Placeholder 8" descr="Sign showing some visitor precautions during COVID-19 outbreak">
            <a:extLst>
              <a:ext uri="{FF2B5EF4-FFF2-40B4-BE49-F238E27FC236}">
                <a16:creationId xmlns:a16="http://schemas.microsoft.com/office/drawing/2014/main" id="{F370792D-D420-4F97-9F80-7F6E18F5200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352800" y="1981200"/>
            <a:ext cx="5275384" cy="2743200"/>
          </a:xfrm>
          <a:ln w="19050">
            <a:solidFill>
              <a:schemeClr val="tx1"/>
            </a:solidFill>
          </a:ln>
        </p:spPr>
      </p:pic>
      <p:sp>
        <p:nvSpPr>
          <p:cNvPr id="4" name="Slide Number Placeholder 3">
            <a:extLst>
              <a:ext uri="{FF2B5EF4-FFF2-40B4-BE49-F238E27FC236}">
                <a16:creationId xmlns:a16="http://schemas.microsoft.com/office/drawing/2014/main" id="{DE5EEE82-4468-4894-A64F-C5938493DF1B}"/>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a:solidFill>
                  <a:srgbClr val="000000"/>
                </a:solidFill>
                <a:latin typeface="Arial" charset="0"/>
                <a:ea typeface="ＭＳ Ｐゴシック" pitchFamily="48" charset="-128"/>
              </a:rPr>
              <a:pPr fontAlgn="base">
                <a:spcAft>
                  <a:spcPct val="0"/>
                </a:spcAft>
                <a:defRPr/>
              </a:pPr>
              <a:t>40</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2318290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1C794BA2-C59E-4016-82C0-0726FBC41C45}"/>
              </a:ext>
            </a:extLst>
          </p:cNvPr>
          <p:cNvSpPr>
            <a:spLocks noGrp="1"/>
          </p:cNvSpPr>
          <p:nvPr>
            <p:ph type="title"/>
          </p:nvPr>
        </p:nvSpPr>
        <p:spPr/>
        <p:txBody>
          <a:bodyPr/>
          <a:lstStyle/>
          <a:p>
            <a:r>
              <a:rPr lang="en-US" altLang="en-US" dirty="0"/>
              <a:t>Adjust employer policies to reduce exposures</a:t>
            </a:r>
          </a:p>
        </p:txBody>
      </p:sp>
      <p:sp>
        <p:nvSpPr>
          <p:cNvPr id="87043" name="Content Placeholder 2">
            <a:extLst>
              <a:ext uri="{FF2B5EF4-FFF2-40B4-BE49-F238E27FC236}">
                <a16:creationId xmlns:a16="http://schemas.microsoft.com/office/drawing/2014/main" id="{B3E475F8-6E62-4C7E-AD61-CA485804E4DA}"/>
              </a:ext>
            </a:extLst>
          </p:cNvPr>
          <p:cNvSpPr>
            <a:spLocks noGrp="1"/>
          </p:cNvSpPr>
          <p:nvPr>
            <p:ph sz="half" idx="1"/>
          </p:nvPr>
        </p:nvSpPr>
        <p:spPr>
          <a:xfrm>
            <a:off x="1385455" y="2057400"/>
            <a:ext cx="5167745" cy="4419600"/>
          </a:xfrm>
        </p:spPr>
        <p:txBody>
          <a:bodyPr/>
          <a:lstStyle/>
          <a:p>
            <a:r>
              <a:rPr lang="en-US" altLang="en-US" dirty="0"/>
              <a:t>Use temperature/symptom checks before coming to work.</a:t>
            </a:r>
          </a:p>
          <a:p>
            <a:r>
              <a:rPr lang="en-US" altLang="en-US" dirty="0"/>
              <a:t>Conduct temperature checks when employees arrive to work.</a:t>
            </a:r>
          </a:p>
          <a:p>
            <a:r>
              <a:rPr lang="en-US" altLang="en-US" dirty="0"/>
              <a:t>Use email, phone, teleconferences instead of face-to-face contact. </a:t>
            </a:r>
          </a:p>
          <a:p>
            <a:endParaRPr lang="en-US" altLang="en-US" dirty="0"/>
          </a:p>
          <a:p>
            <a:endParaRPr lang="en-US" altLang="en-US" dirty="0"/>
          </a:p>
        </p:txBody>
      </p:sp>
      <p:pic>
        <p:nvPicPr>
          <p:cNvPr id="87044" name="Content Placeholder 5" descr="Person working on laptop">
            <a:extLst>
              <a:ext uri="{FF2B5EF4-FFF2-40B4-BE49-F238E27FC236}">
                <a16:creationId xmlns:a16="http://schemas.microsoft.com/office/drawing/2014/main" id="{22132828-FD86-4AFA-9A07-F2FDBA3AF925}"/>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744" t="24000" r="13668" b="24001"/>
          <a:stretch/>
        </p:blipFill>
        <p:spPr>
          <a:xfrm>
            <a:off x="6553200" y="2362200"/>
            <a:ext cx="4114800" cy="2590800"/>
          </a:xfrm>
        </p:spPr>
      </p:pic>
      <p:sp>
        <p:nvSpPr>
          <p:cNvPr id="2" name="Slide Number Placeholder 1">
            <a:extLst>
              <a:ext uri="{FF2B5EF4-FFF2-40B4-BE49-F238E27FC236}">
                <a16:creationId xmlns:a16="http://schemas.microsoft.com/office/drawing/2014/main" id="{2B106873-DB41-4816-899E-68A74EC4A62F}"/>
              </a:ext>
            </a:extLst>
          </p:cNvPr>
          <p:cNvSpPr>
            <a:spLocks noGrp="1"/>
          </p:cNvSpPr>
          <p:nvPr>
            <p:ph type="sldNum" sz="quarter" idx="10"/>
          </p:nvPr>
        </p:nvSpPr>
        <p:spPr/>
        <p:txBody>
          <a:bodyPr/>
          <a:lstStyle/>
          <a:p>
            <a:fld id="{644431DD-724F-4159-B395-C12D4FF15CA8}" type="slidenum">
              <a:rPr lang="en-US" altLang="en-US" smtClean="0"/>
              <a:pPr/>
              <a:t>41</a:t>
            </a:fld>
            <a:endParaRPr lang="en-US" altLang="en-US" dirty="0"/>
          </a:p>
        </p:txBody>
      </p:sp>
    </p:spTree>
    <p:extLst>
      <p:ext uri="{BB962C8B-B14F-4D97-AF65-F5344CB8AC3E}">
        <p14:creationId xmlns:p14="http://schemas.microsoft.com/office/powerpoint/2010/main" val="3041464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E6C18-7812-4B42-84EA-2DE6C877E8D1}"/>
              </a:ext>
            </a:extLst>
          </p:cNvPr>
          <p:cNvSpPr>
            <a:spLocks noGrp="1"/>
          </p:cNvSpPr>
          <p:nvPr>
            <p:ph type="title"/>
          </p:nvPr>
        </p:nvSpPr>
        <p:spPr/>
        <p:txBody>
          <a:bodyPr/>
          <a:lstStyle/>
          <a:p>
            <a:r>
              <a:rPr lang="en-US" dirty="0"/>
              <a:t>Identify choke points</a:t>
            </a:r>
          </a:p>
        </p:txBody>
      </p:sp>
      <p:sp>
        <p:nvSpPr>
          <p:cNvPr id="3" name="Content Placeholder 2">
            <a:extLst>
              <a:ext uri="{FF2B5EF4-FFF2-40B4-BE49-F238E27FC236}">
                <a16:creationId xmlns:a16="http://schemas.microsoft.com/office/drawing/2014/main" id="{C906EEBA-6D0F-48CF-AAE6-7670C1CABDC3}"/>
              </a:ext>
            </a:extLst>
          </p:cNvPr>
          <p:cNvSpPr>
            <a:spLocks noGrp="1"/>
          </p:cNvSpPr>
          <p:nvPr>
            <p:ph sz="half" idx="1"/>
          </p:nvPr>
        </p:nvSpPr>
        <p:spPr>
          <a:xfrm>
            <a:off x="1744716" y="2286000"/>
            <a:ext cx="4326438" cy="3810000"/>
          </a:xfrm>
        </p:spPr>
        <p:txBody>
          <a:bodyPr/>
          <a:lstStyle/>
          <a:p>
            <a:r>
              <a:rPr lang="en-US" dirty="0"/>
              <a:t>Identify choke points where workers are forced to stand together, such as hallways, hoists and elevators, break areas, and buses, and control them so social distancing is maintained.</a:t>
            </a:r>
          </a:p>
        </p:txBody>
      </p:sp>
      <p:pic>
        <p:nvPicPr>
          <p:cNvPr id="5" name="Content Placeholder 4" descr="Construction workers should stay 6 feet apart.">
            <a:extLst>
              <a:ext uri="{FF2B5EF4-FFF2-40B4-BE49-F238E27FC236}">
                <a16:creationId xmlns:a16="http://schemas.microsoft.com/office/drawing/2014/main" id="{F513CC6D-AC86-4B55-B45F-C1478993DC5C}"/>
              </a:ext>
            </a:extLst>
          </p:cNvPr>
          <p:cNvPicPr>
            <a:picLocks noGrp="1" noChangeAspect="1"/>
          </p:cNvPicPr>
          <p:nvPr>
            <p:ph sz="half" idx="2"/>
          </p:nvPr>
        </p:nvPicPr>
        <p:blipFill rotWithShape="1">
          <a:blip r:embed="rId3"/>
          <a:srcRect l="24553" t="20586" r="28572" b="7143"/>
          <a:stretch/>
        </p:blipFill>
        <p:spPr>
          <a:xfrm>
            <a:off x="6292914" y="2362200"/>
            <a:ext cx="4129577" cy="3581400"/>
          </a:xfrm>
        </p:spPr>
      </p:pic>
    </p:spTree>
    <p:extLst>
      <p:ext uri="{BB962C8B-B14F-4D97-AF65-F5344CB8AC3E}">
        <p14:creationId xmlns:p14="http://schemas.microsoft.com/office/powerpoint/2010/main" val="2633129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43</a:t>
            </a:fld>
            <a:r>
              <a:rPr lang="en-US" dirty="0"/>
              <a:t>  </a:t>
            </a:r>
          </a:p>
        </p:txBody>
      </p:sp>
      <p:sp>
        <p:nvSpPr>
          <p:cNvPr id="3" name="Content Placeholder 2"/>
          <p:cNvSpPr>
            <a:spLocks noGrp="1"/>
          </p:cNvSpPr>
          <p:nvPr>
            <p:ph idx="1"/>
          </p:nvPr>
        </p:nvSpPr>
        <p:spPr>
          <a:solidFill>
            <a:schemeClr val="bg1"/>
          </a:solidFill>
        </p:spPr>
        <p:txBody>
          <a:bodyPr/>
          <a:lstStyle/>
          <a:p>
            <a:pPr marL="457200" indent="-457200"/>
            <a:r>
              <a:rPr lang="en-US" sz="2800" dirty="0"/>
              <a:t>OSHA rules require employers to conduct a workplace hazard assessment to determine if PPE is needed.  If the assessment concludes PPE is needed for some job tasks, the employer must:</a:t>
            </a:r>
          </a:p>
          <a:p>
            <a:pPr marL="736600" lvl="1" indent="-457200"/>
            <a:r>
              <a:rPr lang="en-US" dirty="0"/>
              <a:t>Provide PPE at no cost, appropriate to the hazard</a:t>
            </a:r>
          </a:p>
          <a:p>
            <a:pPr marL="736600" lvl="1" indent="-457200"/>
            <a:r>
              <a:rPr lang="en-US" dirty="0"/>
              <a:t>Train employees on how to don (put on) and doff (take off) PPE</a:t>
            </a:r>
          </a:p>
          <a:p>
            <a:pPr marL="736600" lvl="1" indent="-457200"/>
            <a:r>
              <a:rPr lang="en-US" dirty="0"/>
              <a:t>Train workers to maintain, store, and replace PPE</a:t>
            </a:r>
          </a:p>
          <a:p>
            <a:pPr marL="736600" lvl="1" indent="-457200"/>
            <a:r>
              <a:rPr lang="en-US" dirty="0"/>
              <a:t>Provide medical evaluation and fit testing when respirators are used</a:t>
            </a:r>
          </a:p>
          <a:p>
            <a:pPr marL="736600" lvl="1" indent="-457200"/>
            <a:r>
              <a:rPr lang="en-US" dirty="0"/>
              <a:t>Note: face masks are not respirators</a:t>
            </a:r>
          </a:p>
        </p:txBody>
      </p:sp>
      <p:pic>
        <p:nvPicPr>
          <p:cNvPr id="5" name="Picture 4" descr="OSHA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86600" y="1221479"/>
            <a:ext cx="2743200" cy="787522"/>
          </a:xfrm>
          <a:prstGeom prst="rect">
            <a:avLst/>
          </a:prstGeom>
        </p:spPr>
      </p:pic>
      <p:sp>
        <p:nvSpPr>
          <p:cNvPr id="6" name="Rectangle 5"/>
          <p:cNvSpPr/>
          <p:nvPr/>
        </p:nvSpPr>
        <p:spPr>
          <a:xfrm>
            <a:off x="2590800" y="6477001"/>
            <a:ext cx="7010400" cy="276999"/>
          </a:xfrm>
          <a:prstGeom prst="rect">
            <a:avLst/>
          </a:prstGeom>
        </p:spPr>
        <p:txBody>
          <a:bodyPr wrap="square">
            <a:spAutoFit/>
          </a:bodyPr>
          <a:lstStyle/>
          <a:p>
            <a:r>
              <a:rPr lang="en-US" sz="1200" dirty="0"/>
              <a:t>https://</a:t>
            </a:r>
            <a:r>
              <a:rPr lang="en-US" sz="1200" dirty="0">
                <a:hlinkClick r:id="rId4"/>
              </a:rPr>
              <a:t>www.osha.gov/pls/oshaweb/owadisp.show_document?p_id=9777&amp;p_table=STANDARDS</a:t>
            </a:r>
            <a:endParaRPr lang="en-US" sz="1200" dirty="0"/>
          </a:p>
        </p:txBody>
      </p:sp>
      <p:sp>
        <p:nvSpPr>
          <p:cNvPr id="2" name="Title 1"/>
          <p:cNvSpPr>
            <a:spLocks noGrp="1"/>
          </p:cNvSpPr>
          <p:nvPr>
            <p:ph type="title"/>
          </p:nvPr>
        </p:nvSpPr>
        <p:spPr/>
        <p:txBody>
          <a:bodyPr/>
          <a:lstStyle/>
          <a:p>
            <a:r>
              <a:rPr lang="en-US" dirty="0"/>
              <a:t>OSHA PPE standard</a:t>
            </a:r>
          </a:p>
        </p:txBody>
      </p:sp>
    </p:spTree>
    <p:extLst>
      <p:ext uri="{BB962C8B-B14F-4D97-AF65-F5344CB8AC3E}">
        <p14:creationId xmlns:p14="http://schemas.microsoft.com/office/powerpoint/2010/main" val="37502748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9" name="Content Placeholder 7" descr="N95 respirator">
            <a:extLst>
              <a:ext uri="{FF2B5EF4-FFF2-40B4-BE49-F238E27FC236}">
                <a16:creationId xmlns:a16="http://schemas.microsoft.com/office/drawing/2014/main" id="{F5953902-8BFD-436E-B3EC-1AA7464A11D0}"/>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2958" b="16268"/>
          <a:stretch/>
        </p:blipFill>
        <p:spPr>
          <a:xfrm>
            <a:off x="2286000" y="3663095"/>
            <a:ext cx="3810000" cy="2696488"/>
          </a:xfrm>
        </p:spPr>
      </p:pic>
      <p:pic>
        <p:nvPicPr>
          <p:cNvPr id="93188" name="Content Placeholder 8" descr="Person wearing surgical mask">
            <a:extLst>
              <a:ext uri="{FF2B5EF4-FFF2-40B4-BE49-F238E27FC236}">
                <a16:creationId xmlns:a16="http://schemas.microsoft.com/office/drawing/2014/main" id="{1E90B167-1438-4682-B959-71EB676F4BC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248400" y="3174422"/>
            <a:ext cx="3048000" cy="3048000"/>
          </a:xfrm>
        </p:spPr>
      </p:pic>
      <p:sp>
        <p:nvSpPr>
          <p:cNvPr id="3" name="Slide Number Placeholder 2">
            <a:extLst>
              <a:ext uri="{FF2B5EF4-FFF2-40B4-BE49-F238E27FC236}">
                <a16:creationId xmlns:a16="http://schemas.microsoft.com/office/drawing/2014/main" id="{73377E10-5A4F-4CE8-98AE-DAAFCEE9A0CF}"/>
              </a:ext>
            </a:extLst>
          </p:cNvPr>
          <p:cNvSpPr>
            <a:spLocks noGrp="1"/>
          </p:cNvSpPr>
          <p:nvPr>
            <p:ph type="sldNum" sz="quarter" idx="10"/>
          </p:nvPr>
        </p:nvSpPr>
        <p:spPr/>
        <p:txBody>
          <a:bodyPr/>
          <a:lstStyle/>
          <a:p>
            <a:fld id="{644431DD-724F-4159-B395-C12D4FF15CA8}" type="slidenum">
              <a:rPr lang="en-US" altLang="en-US" smtClean="0"/>
              <a:pPr/>
              <a:t>44</a:t>
            </a:fld>
            <a:endParaRPr lang="en-US" altLang="en-US" dirty="0"/>
          </a:p>
        </p:txBody>
      </p:sp>
      <p:sp>
        <p:nvSpPr>
          <p:cNvPr id="93187" name="TextBox 17">
            <a:extLst>
              <a:ext uri="{FF2B5EF4-FFF2-40B4-BE49-F238E27FC236}">
                <a16:creationId xmlns:a16="http://schemas.microsoft.com/office/drawing/2014/main" id="{9AAE5A0C-FFA7-47CA-9472-D2AE74402C1F}"/>
              </a:ext>
            </a:extLst>
          </p:cNvPr>
          <p:cNvSpPr txBox="1">
            <a:spLocks noChangeArrowheads="1"/>
          </p:cNvSpPr>
          <p:nvPr/>
        </p:nvSpPr>
        <p:spPr bwMode="auto">
          <a:xfrm>
            <a:off x="2286000" y="3174423"/>
            <a:ext cx="3962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aseline="-250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aseline="-25000">
                <a:solidFill>
                  <a:schemeClr val="tx1"/>
                </a:solidFill>
                <a:latin typeface="Arial" panose="020B0604020202020204" pitchFamily="34" charset="0"/>
                <a:ea typeface="ＭＳ Ｐゴシック" panose="020B0600070205080204" pitchFamily="34" charset="-128"/>
              </a:defRPr>
            </a:lvl2pPr>
            <a:lvl3pPr eaLnBrk="0" hangingPunct="0">
              <a:defRPr sz="2400" baseline="-25000">
                <a:solidFill>
                  <a:schemeClr val="tx1"/>
                </a:solidFill>
                <a:latin typeface="Arial" panose="020B0604020202020204" pitchFamily="34" charset="0"/>
                <a:ea typeface="ＭＳ Ｐゴシック" panose="020B0600070205080204" pitchFamily="34" charset="-128"/>
              </a:defRPr>
            </a:lvl3pPr>
            <a:lvl4pPr eaLnBrk="0" hangingPunct="0">
              <a:defRPr sz="2400" baseline="-25000">
                <a:solidFill>
                  <a:schemeClr val="tx1"/>
                </a:solidFill>
                <a:latin typeface="Arial" panose="020B0604020202020204" pitchFamily="34" charset="0"/>
                <a:ea typeface="ＭＳ Ｐゴシック" panose="020B0600070205080204" pitchFamily="34" charset="-128"/>
              </a:defRPr>
            </a:lvl4pPr>
            <a:lvl5pPr eaLnBrk="0" hangingPunct="0">
              <a:defRPr sz="2400" baseline="-250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aseline="-25000">
                <a:solidFill>
                  <a:schemeClr val="tx1"/>
                </a:solidFill>
                <a:latin typeface="Arial" panose="020B0604020202020204" pitchFamily="34" charset="0"/>
                <a:ea typeface="ＭＳ Ｐゴシック" panose="020B0600070205080204" pitchFamily="34" charset="-128"/>
              </a:defRPr>
            </a:lvl9pPr>
          </a:lstStyle>
          <a:p>
            <a:pPr>
              <a:buNone/>
            </a:pPr>
            <a:r>
              <a:rPr lang="en-US" altLang="en-US" sz="2000" baseline="0" dirty="0"/>
              <a:t>An N95 respirator is the minimum level of protection to prevent inhaling coronavirus.</a:t>
            </a:r>
            <a:endParaRPr lang="en-US" altLang="en-US" sz="2000" dirty="0"/>
          </a:p>
        </p:txBody>
      </p:sp>
      <p:sp>
        <p:nvSpPr>
          <p:cNvPr id="2" name="TextBox 1">
            <a:extLst>
              <a:ext uri="{FF2B5EF4-FFF2-40B4-BE49-F238E27FC236}">
                <a16:creationId xmlns:a16="http://schemas.microsoft.com/office/drawing/2014/main" id="{CE2EB516-6BE0-4ED3-AE8A-BD8FE21305AC}"/>
              </a:ext>
            </a:extLst>
          </p:cNvPr>
          <p:cNvSpPr txBox="1"/>
          <p:nvPr/>
        </p:nvSpPr>
        <p:spPr>
          <a:xfrm>
            <a:off x="1905000" y="1667850"/>
            <a:ext cx="7696201" cy="1384995"/>
          </a:xfrm>
          <a:prstGeom prst="rect">
            <a:avLst/>
          </a:prstGeom>
          <a:noFill/>
        </p:spPr>
        <p:txBody>
          <a:bodyPr wrap="square" rtlCol="0">
            <a:spAutoFit/>
          </a:bodyPr>
          <a:lstStyle/>
          <a:p>
            <a:pPr algn="ctr">
              <a:buNone/>
            </a:pPr>
            <a:r>
              <a:rPr lang="en-US" altLang="en-US" sz="2800" dirty="0"/>
              <a:t>Respirators prevent most virus particles from being inhaled. Face coverings and surgical masks do not. </a:t>
            </a:r>
          </a:p>
        </p:txBody>
      </p:sp>
      <p:sp>
        <p:nvSpPr>
          <p:cNvPr id="93186" name="Title 6">
            <a:extLst>
              <a:ext uri="{FF2B5EF4-FFF2-40B4-BE49-F238E27FC236}">
                <a16:creationId xmlns:a16="http://schemas.microsoft.com/office/drawing/2014/main" id="{7DF97389-73E2-438C-8870-6F7E7CF67AB3}"/>
              </a:ext>
            </a:extLst>
          </p:cNvPr>
          <p:cNvSpPr>
            <a:spLocks noGrp="1"/>
          </p:cNvSpPr>
          <p:nvPr>
            <p:ph type="title"/>
          </p:nvPr>
        </p:nvSpPr>
        <p:spPr>
          <a:xfrm>
            <a:off x="1905000" y="1148640"/>
            <a:ext cx="8686800" cy="486196"/>
          </a:xfrm>
        </p:spPr>
        <p:txBody>
          <a:bodyPr/>
          <a:lstStyle/>
          <a:p>
            <a:r>
              <a:rPr lang="en-US" altLang="en-US" dirty="0">
                <a:ea typeface="ＭＳ Ｐゴシック" panose="020B0600070205080204" pitchFamily="34" charset="-128"/>
              </a:rPr>
              <a:t>Respirators</a:t>
            </a:r>
          </a:p>
        </p:txBody>
      </p:sp>
      <p:sp>
        <p:nvSpPr>
          <p:cNvPr id="4" name="TextBox 3">
            <a:extLst>
              <a:ext uri="{FF2B5EF4-FFF2-40B4-BE49-F238E27FC236}">
                <a16:creationId xmlns:a16="http://schemas.microsoft.com/office/drawing/2014/main" id="{8596920F-6992-4B94-B73D-554A2B721AAB}"/>
              </a:ext>
            </a:extLst>
          </p:cNvPr>
          <p:cNvSpPr txBox="1"/>
          <p:nvPr/>
        </p:nvSpPr>
        <p:spPr>
          <a:xfrm>
            <a:off x="1920837" y="6224153"/>
            <a:ext cx="8670963" cy="461665"/>
          </a:xfrm>
          <a:prstGeom prst="rect">
            <a:avLst/>
          </a:prstGeom>
          <a:noFill/>
        </p:spPr>
        <p:txBody>
          <a:bodyPr wrap="none" rtlCol="0">
            <a:spAutoFit/>
          </a:bodyPr>
          <a:lstStyle/>
          <a:p>
            <a:r>
              <a:rPr lang="en-US" sz="2400" dirty="0"/>
              <a:t>The employer must determine whether  a respirator is needed</a:t>
            </a:r>
            <a:r>
              <a:rPr lang="en-US" dirty="0"/>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0BDADE-A77B-408C-A493-34968EE570E7}"/>
              </a:ext>
            </a:extLst>
          </p:cNvPr>
          <p:cNvSpPr>
            <a:spLocks noGrp="1"/>
          </p:cNvSpPr>
          <p:nvPr>
            <p:ph type="sldNum" sz="quarter" idx="10"/>
          </p:nvPr>
        </p:nvSpPr>
        <p:spPr/>
        <p:txBody>
          <a:bodyPr/>
          <a:lstStyle/>
          <a:p>
            <a:fld id="{E4D25CCA-84D6-4E84-B1C7-B334DD86A6AB}" type="slidenum">
              <a:rPr lang="en-US" altLang="en-US" smtClean="0"/>
              <a:pPr/>
              <a:t>45</a:t>
            </a:fld>
            <a:endParaRPr lang="en-US" altLang="en-US" dirty="0"/>
          </a:p>
        </p:txBody>
      </p:sp>
      <p:sp>
        <p:nvSpPr>
          <p:cNvPr id="6" name="Content Placeholder 5">
            <a:extLst>
              <a:ext uri="{FF2B5EF4-FFF2-40B4-BE49-F238E27FC236}">
                <a16:creationId xmlns:a16="http://schemas.microsoft.com/office/drawing/2014/main" id="{65DA3B36-706C-4DA7-9C81-1B8AD72A9B8C}"/>
              </a:ext>
            </a:extLst>
          </p:cNvPr>
          <p:cNvSpPr>
            <a:spLocks noGrp="1"/>
          </p:cNvSpPr>
          <p:nvPr>
            <p:ph idx="1"/>
          </p:nvPr>
        </p:nvSpPr>
        <p:spPr>
          <a:xfrm>
            <a:off x="2209800" y="3200400"/>
            <a:ext cx="7772400" cy="3200400"/>
          </a:xfrm>
          <a:ln>
            <a:miter lim="800000"/>
            <a:headEnd/>
            <a:tailEnd/>
          </a:ln>
        </p:spPr>
        <p:txBody>
          <a:bodyPr numCol="2"/>
          <a:lstStyle/>
          <a:p>
            <a:pPr>
              <a:defRPr/>
            </a:pPr>
            <a:r>
              <a:rPr lang="en-US" sz="2200" dirty="0"/>
              <a:t>Written program</a:t>
            </a:r>
          </a:p>
          <a:p>
            <a:pPr>
              <a:defRPr/>
            </a:pPr>
            <a:r>
              <a:rPr lang="en-US" sz="2200" dirty="0"/>
              <a:t>Selection according to hazard </a:t>
            </a:r>
          </a:p>
          <a:p>
            <a:pPr>
              <a:defRPr/>
            </a:pPr>
            <a:r>
              <a:rPr lang="en-US" sz="2200" dirty="0"/>
              <a:t>Medically fit to wear</a:t>
            </a:r>
          </a:p>
          <a:p>
            <a:pPr>
              <a:defRPr/>
            </a:pPr>
            <a:r>
              <a:rPr lang="en-US" sz="2200" dirty="0"/>
              <a:t>Fit testing</a:t>
            </a:r>
          </a:p>
          <a:p>
            <a:pPr>
              <a:defRPr/>
            </a:pPr>
            <a:r>
              <a:rPr lang="en-US" sz="2200" dirty="0"/>
              <a:t>Ensure proper use of respirators</a:t>
            </a:r>
          </a:p>
          <a:p>
            <a:pPr>
              <a:defRPr/>
            </a:pPr>
            <a:endParaRPr lang="en-US" sz="2200" dirty="0"/>
          </a:p>
          <a:p>
            <a:pPr>
              <a:defRPr/>
            </a:pPr>
            <a:r>
              <a:rPr lang="en-US" sz="2200" dirty="0"/>
              <a:t>Respirator maintenance</a:t>
            </a:r>
          </a:p>
          <a:p>
            <a:pPr>
              <a:defRPr/>
            </a:pPr>
            <a:r>
              <a:rPr lang="en-US" sz="2200" dirty="0"/>
              <a:t>Labeling/color coding filters</a:t>
            </a:r>
          </a:p>
          <a:p>
            <a:pPr>
              <a:defRPr/>
            </a:pPr>
            <a:r>
              <a:rPr lang="en-US" sz="2200" dirty="0"/>
              <a:t>Employee training</a:t>
            </a:r>
          </a:p>
          <a:p>
            <a:pPr>
              <a:defRPr/>
            </a:pPr>
            <a:r>
              <a:rPr lang="en-US" sz="2200" dirty="0"/>
              <a:t>Program evaluation</a:t>
            </a:r>
          </a:p>
          <a:p>
            <a:pPr>
              <a:defRPr/>
            </a:pPr>
            <a:r>
              <a:rPr lang="en-US" sz="2200" dirty="0"/>
              <a:t>Recordkeeping</a:t>
            </a:r>
          </a:p>
          <a:p>
            <a:pPr>
              <a:defRPr/>
            </a:pPr>
            <a:endParaRPr lang="en-US" sz="2200" dirty="0"/>
          </a:p>
        </p:txBody>
      </p:sp>
      <p:sp>
        <p:nvSpPr>
          <p:cNvPr id="2" name="TextBox 1">
            <a:extLst>
              <a:ext uri="{FF2B5EF4-FFF2-40B4-BE49-F238E27FC236}">
                <a16:creationId xmlns:a16="http://schemas.microsoft.com/office/drawing/2014/main" id="{019AE4FA-AD57-43FF-96DD-B433CF51AB84}"/>
              </a:ext>
            </a:extLst>
          </p:cNvPr>
          <p:cNvSpPr txBox="1"/>
          <p:nvPr/>
        </p:nvSpPr>
        <p:spPr>
          <a:xfrm>
            <a:off x="2057400" y="2057401"/>
            <a:ext cx="8001000" cy="954107"/>
          </a:xfrm>
          <a:prstGeom prst="rect">
            <a:avLst/>
          </a:prstGeom>
          <a:noFill/>
        </p:spPr>
        <p:txBody>
          <a:bodyPr wrap="square" rtlCol="0">
            <a:spAutoFit/>
          </a:bodyPr>
          <a:lstStyle/>
          <a:p>
            <a:pPr algn="ctr">
              <a:buNone/>
            </a:pPr>
            <a:r>
              <a:rPr lang="en-US" altLang="en-US" sz="2800" b="1" dirty="0"/>
              <a:t>Respiratory programs must comply with all elements of OSHA Standard 29 CFR 1910.134 </a:t>
            </a:r>
            <a:endParaRPr lang="en-US" sz="2800" b="1" dirty="0"/>
          </a:p>
        </p:txBody>
      </p:sp>
      <p:pic>
        <p:nvPicPr>
          <p:cNvPr id="4" name="Picture 3" descr="&quot;&quot;">
            <a:extLst>
              <a:ext uri="{FF2B5EF4-FFF2-40B4-BE49-F238E27FC236}">
                <a16:creationId xmlns:a16="http://schemas.microsoft.com/office/drawing/2014/main" id="{3F08C443-FDE8-4A7E-827F-FCC58D870911}"/>
              </a:ext>
            </a:extLst>
          </p:cNvPr>
          <p:cNvPicPr>
            <a:picLocks noChangeAspect="1"/>
          </p:cNvPicPr>
          <p:nvPr/>
        </p:nvPicPr>
        <p:blipFill>
          <a:blip r:embed="rId3"/>
          <a:stretch>
            <a:fillRect/>
          </a:stretch>
        </p:blipFill>
        <p:spPr>
          <a:xfrm>
            <a:off x="6248400" y="5318726"/>
            <a:ext cx="2743438" cy="792549"/>
          </a:xfrm>
          <a:prstGeom prst="rect">
            <a:avLst/>
          </a:prstGeom>
        </p:spPr>
      </p:pic>
      <p:sp>
        <p:nvSpPr>
          <p:cNvPr id="99330" name="Title 4">
            <a:extLst>
              <a:ext uri="{FF2B5EF4-FFF2-40B4-BE49-F238E27FC236}">
                <a16:creationId xmlns:a16="http://schemas.microsoft.com/office/drawing/2014/main" id="{996E42D0-1480-4D89-B6F5-EAB669FD0CC7}"/>
              </a:ext>
            </a:extLst>
          </p:cNvPr>
          <p:cNvSpPr>
            <a:spLocks noGrp="1"/>
          </p:cNvSpPr>
          <p:nvPr>
            <p:ph type="title"/>
          </p:nvPr>
        </p:nvSpPr>
        <p:spPr/>
        <p:txBody>
          <a:bodyPr/>
          <a:lstStyle/>
          <a:p>
            <a:r>
              <a:rPr lang="en-US" altLang="en-US" dirty="0">
                <a:ea typeface="ＭＳ Ｐゴシック" panose="020B0600070205080204" pitchFamily="34" charset="-128"/>
              </a:rPr>
              <a:t>Respiratory protection standard</a:t>
            </a:r>
          </a:p>
        </p:txBody>
      </p:sp>
    </p:spTree>
    <p:extLst>
      <p:ext uri="{BB962C8B-B14F-4D97-AF65-F5344CB8AC3E}">
        <p14:creationId xmlns:p14="http://schemas.microsoft.com/office/powerpoint/2010/main" val="28218929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3EA034-2B7B-4BA2-9143-438F4C201438}"/>
              </a:ext>
            </a:extLst>
          </p:cNvPr>
          <p:cNvSpPr>
            <a:spLocks noGrp="1"/>
          </p:cNvSpPr>
          <p:nvPr>
            <p:ph type="sldNum" sz="quarter" idx="10"/>
          </p:nvPr>
        </p:nvSpPr>
        <p:spPr/>
        <p:txBody>
          <a:bodyPr/>
          <a:lstStyle/>
          <a:p>
            <a:fld id="{644431DD-724F-4159-B395-C12D4FF15CA8}" type="slidenum">
              <a:rPr lang="en-US" altLang="en-US" smtClean="0"/>
              <a:pPr/>
              <a:t>46</a:t>
            </a:fld>
            <a:endParaRPr lang="en-US" altLang="en-US" dirty="0"/>
          </a:p>
        </p:txBody>
      </p:sp>
      <p:pic>
        <p:nvPicPr>
          <p:cNvPr id="9" name="Picture 8" descr="Elastomeric Full-face respirator ">
            <a:extLst>
              <a:ext uri="{FF2B5EF4-FFF2-40B4-BE49-F238E27FC236}">
                <a16:creationId xmlns:a16="http://schemas.microsoft.com/office/drawing/2014/main" id="{28D6DC85-A3CD-4A82-8F82-C52648918481}"/>
              </a:ext>
            </a:extLst>
          </p:cNvPr>
          <p:cNvPicPr>
            <a:picLocks noChangeAspect="1"/>
          </p:cNvPicPr>
          <p:nvPr/>
        </p:nvPicPr>
        <p:blipFill>
          <a:blip r:embed="rId3"/>
          <a:stretch>
            <a:fillRect/>
          </a:stretch>
        </p:blipFill>
        <p:spPr>
          <a:xfrm>
            <a:off x="8185129" y="4267200"/>
            <a:ext cx="2070142" cy="2006770"/>
          </a:xfrm>
          <a:prstGeom prst="rect">
            <a:avLst/>
          </a:prstGeom>
        </p:spPr>
      </p:pic>
      <p:pic>
        <p:nvPicPr>
          <p:cNvPr id="8" name="Picture 7" descr="Elastomeric Half-face respirator with HEPA Calrtridge">
            <a:extLst>
              <a:ext uri="{FF2B5EF4-FFF2-40B4-BE49-F238E27FC236}">
                <a16:creationId xmlns:a16="http://schemas.microsoft.com/office/drawing/2014/main" id="{3D4BD472-7149-458D-A4E9-88ED1FA56EA0}"/>
              </a:ext>
            </a:extLst>
          </p:cNvPr>
          <p:cNvPicPr>
            <a:picLocks noChangeAspect="1"/>
          </p:cNvPicPr>
          <p:nvPr/>
        </p:nvPicPr>
        <p:blipFill>
          <a:blip r:embed="rId4"/>
          <a:stretch>
            <a:fillRect/>
          </a:stretch>
        </p:blipFill>
        <p:spPr>
          <a:xfrm>
            <a:off x="7315200" y="1296794"/>
            <a:ext cx="2371550" cy="2065350"/>
          </a:xfrm>
          <a:prstGeom prst="rect">
            <a:avLst/>
          </a:prstGeom>
        </p:spPr>
      </p:pic>
      <p:sp>
        <p:nvSpPr>
          <p:cNvPr id="95235" name="Content Placeholder 2">
            <a:extLst>
              <a:ext uri="{FF2B5EF4-FFF2-40B4-BE49-F238E27FC236}">
                <a16:creationId xmlns:a16="http://schemas.microsoft.com/office/drawing/2014/main" id="{A85372B7-C103-416E-B1B8-57C6DE67024B}"/>
              </a:ext>
            </a:extLst>
          </p:cNvPr>
          <p:cNvSpPr>
            <a:spLocks noGrp="1"/>
          </p:cNvSpPr>
          <p:nvPr>
            <p:ph sz="half" idx="1"/>
          </p:nvPr>
        </p:nvSpPr>
        <p:spPr>
          <a:xfrm>
            <a:off x="1943102" y="2042615"/>
            <a:ext cx="4457699" cy="2667000"/>
          </a:xfrm>
        </p:spPr>
        <p:txBody>
          <a:bodyPr/>
          <a:lstStyle/>
          <a:p>
            <a:pPr marL="0" indent="0">
              <a:buNone/>
            </a:pPr>
            <a:r>
              <a:rPr lang="en-US" altLang="en-US" sz="2200" dirty="0">
                <a:ea typeface="ＭＳ Ｐゴシック" panose="020B0600070205080204" pitchFamily="34" charset="-128"/>
              </a:rPr>
              <a:t>Advantages of reusable respirators:</a:t>
            </a:r>
          </a:p>
          <a:p>
            <a:pPr lvl="1"/>
            <a:r>
              <a:rPr lang="en-US" altLang="en-US" sz="1800" dirty="0">
                <a:ea typeface="ＭＳ Ｐゴシック" panose="020B0600070205080204" pitchFamily="34" charset="-128"/>
              </a:rPr>
              <a:t>Durability</a:t>
            </a:r>
          </a:p>
          <a:p>
            <a:pPr lvl="1"/>
            <a:r>
              <a:rPr lang="en-US" altLang="en-US" sz="1800" dirty="0">
                <a:ea typeface="ＭＳ Ｐゴシック" panose="020B0600070205080204" pitchFamily="34" charset="-128"/>
              </a:rPr>
              <a:t>Stand up to repeated cleaning &amp; disinfection</a:t>
            </a:r>
          </a:p>
          <a:p>
            <a:pPr lvl="1"/>
            <a:r>
              <a:rPr lang="en-US" altLang="en-US" sz="1800" dirty="0">
                <a:ea typeface="ＭＳ Ｐゴシック" panose="020B0600070205080204" pitchFamily="34" charset="-128"/>
              </a:rPr>
              <a:t>Maintain fit over time</a:t>
            </a:r>
          </a:p>
          <a:p>
            <a:pPr lvl="1"/>
            <a:r>
              <a:rPr lang="en-US" altLang="en-US" sz="1800" dirty="0">
                <a:ea typeface="ＭＳ Ｐゴシック" panose="020B0600070205080204" pitchFamily="34" charset="-128"/>
              </a:rPr>
              <a:t>Cost savings</a:t>
            </a:r>
          </a:p>
          <a:p>
            <a:r>
              <a:rPr lang="en-US" altLang="en-US" sz="2200" dirty="0">
                <a:ea typeface="ＭＳ Ｐゴシック" panose="020B0600070205080204" pitchFamily="34" charset="-128"/>
              </a:rPr>
              <a:t>Powered air-purifying respirator (PAPR)</a:t>
            </a:r>
          </a:p>
          <a:p>
            <a:r>
              <a:rPr lang="en-US" altLang="en-US" sz="2200" dirty="0">
                <a:ea typeface="ＭＳ Ｐゴシック" panose="020B0600070205080204" pitchFamily="34" charset="-128"/>
              </a:rPr>
              <a:t>Half or full-face elastomeric respirators</a:t>
            </a:r>
          </a:p>
        </p:txBody>
      </p:sp>
      <p:pic>
        <p:nvPicPr>
          <p:cNvPr id="10" name="Content Placeholder 9" descr="Powered Air purifying respirator">
            <a:extLst>
              <a:ext uri="{FF2B5EF4-FFF2-40B4-BE49-F238E27FC236}">
                <a16:creationId xmlns:a16="http://schemas.microsoft.com/office/drawing/2014/main" id="{35B290CC-DDED-4122-9429-CA1EF9F01C8E}"/>
              </a:ext>
            </a:extLst>
          </p:cNvPr>
          <p:cNvPicPr>
            <a:picLocks noGrp="1" noChangeAspect="1"/>
          </p:cNvPicPr>
          <p:nvPr>
            <p:ph sz="half" idx="2"/>
          </p:nvPr>
        </p:nvPicPr>
        <p:blipFill>
          <a:blip r:embed="rId5"/>
          <a:stretch>
            <a:fillRect/>
          </a:stretch>
        </p:blipFill>
        <p:spPr>
          <a:xfrm>
            <a:off x="6203860" y="3312451"/>
            <a:ext cx="2222680" cy="2057402"/>
          </a:xfrm>
          <a:prstGeom prst="rect">
            <a:avLst/>
          </a:prstGeom>
        </p:spPr>
      </p:pic>
      <p:sp>
        <p:nvSpPr>
          <p:cNvPr id="95234" name="Title 1">
            <a:extLst>
              <a:ext uri="{FF2B5EF4-FFF2-40B4-BE49-F238E27FC236}">
                <a16:creationId xmlns:a16="http://schemas.microsoft.com/office/drawing/2014/main" id="{C62E3643-46CF-48F1-8F86-ADDBB39FEAA4}"/>
              </a:ext>
            </a:extLst>
          </p:cNvPr>
          <p:cNvSpPr>
            <a:spLocks noGrp="1"/>
          </p:cNvSpPr>
          <p:nvPr>
            <p:ph type="title"/>
          </p:nvPr>
        </p:nvSpPr>
        <p:spPr>
          <a:xfrm>
            <a:off x="1828800" y="1143000"/>
            <a:ext cx="8686800" cy="914400"/>
          </a:xfrm>
        </p:spPr>
        <p:txBody>
          <a:bodyPr/>
          <a:lstStyle/>
          <a:p>
            <a:r>
              <a:rPr lang="en-US" altLang="en-US" dirty="0">
                <a:ea typeface="ＭＳ Ｐゴシック" panose="020B0600070205080204" pitchFamily="34" charset="-128"/>
              </a:rPr>
              <a:t>Respirators (continued)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8CC43F9-F448-485D-AD9B-F904C03663AA}"/>
              </a:ext>
            </a:extLst>
          </p:cNvPr>
          <p:cNvSpPr>
            <a:spLocks noGrp="1"/>
          </p:cNvSpPr>
          <p:nvPr>
            <p:ph type="sldNum" sz="quarter" idx="10"/>
          </p:nvPr>
        </p:nvSpPr>
        <p:spPr/>
        <p:txBody>
          <a:bodyPr/>
          <a:lstStyle/>
          <a:p>
            <a:fld id="{644431DD-724F-4159-B395-C12D4FF15CA8}" type="slidenum">
              <a:rPr lang="en-US" altLang="en-US" smtClean="0"/>
              <a:pPr/>
              <a:t>47</a:t>
            </a:fld>
            <a:endParaRPr lang="en-US" altLang="en-US" dirty="0"/>
          </a:p>
        </p:txBody>
      </p:sp>
      <p:pic>
        <p:nvPicPr>
          <p:cNvPr id="97284" name="Content Placeholder 5" descr="lady wearing surgical mask">
            <a:extLst>
              <a:ext uri="{FF2B5EF4-FFF2-40B4-BE49-F238E27FC236}">
                <a16:creationId xmlns:a16="http://schemas.microsoft.com/office/drawing/2014/main" id="{E384F45F-4A23-48B3-B029-B865DBDE881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p:pic>
      <p:sp>
        <p:nvSpPr>
          <p:cNvPr id="97283" name="Content Placeholder 2">
            <a:extLst>
              <a:ext uri="{FF2B5EF4-FFF2-40B4-BE49-F238E27FC236}">
                <a16:creationId xmlns:a16="http://schemas.microsoft.com/office/drawing/2014/main" id="{8D8172D5-A50C-4776-AB51-E579767F8D87}"/>
              </a:ext>
            </a:extLst>
          </p:cNvPr>
          <p:cNvSpPr>
            <a:spLocks noGrp="1"/>
          </p:cNvSpPr>
          <p:nvPr>
            <p:ph sz="half" idx="1"/>
          </p:nvPr>
        </p:nvSpPr>
        <p:spPr>
          <a:xfrm>
            <a:off x="2186354" y="3195936"/>
            <a:ext cx="3810000" cy="3810000"/>
          </a:xfrm>
        </p:spPr>
        <p:txBody>
          <a:bodyPr/>
          <a:lstStyle/>
          <a:p>
            <a:pPr>
              <a:buFontTx/>
              <a:buNone/>
            </a:pPr>
            <a:r>
              <a:rPr lang="en-US" altLang="en-US" sz="2200" dirty="0">
                <a:ea typeface="ＭＳ Ｐゴシック" panose="020B0600070205080204" pitchFamily="34" charset="-128"/>
              </a:rPr>
              <a:t>Surgical masks </a:t>
            </a:r>
            <a:r>
              <a:rPr lang="en-US" altLang="en-US" sz="2200" b="1" u="sng" dirty="0">
                <a:ea typeface="ＭＳ Ｐゴシック" panose="020B0600070205080204" pitchFamily="34" charset="-128"/>
              </a:rPr>
              <a:t>do not</a:t>
            </a:r>
            <a:r>
              <a:rPr lang="en-US" altLang="en-US" sz="2200" dirty="0">
                <a:ea typeface="ＭＳ Ｐゴシック" panose="020B0600070205080204" pitchFamily="34" charset="-128"/>
              </a:rPr>
              <a:t>:</a:t>
            </a:r>
          </a:p>
          <a:p>
            <a:r>
              <a:rPr lang="en-US" altLang="en-US" sz="2200" dirty="0">
                <a:ea typeface="ＭＳ Ｐゴシック" panose="020B0600070205080204" pitchFamily="34" charset="-128"/>
              </a:rPr>
              <a:t>Fit tightly against the skin to form a seal</a:t>
            </a:r>
          </a:p>
          <a:p>
            <a:r>
              <a:rPr lang="en-US" altLang="en-US" sz="2200" dirty="0">
                <a:ea typeface="ＭＳ Ｐゴシック" panose="020B0600070205080204" pitchFamily="34" charset="-128"/>
              </a:rPr>
              <a:t>Filter tiny particles, such as viruses or bacteria that are in the air</a:t>
            </a:r>
          </a:p>
        </p:txBody>
      </p:sp>
      <p:sp>
        <p:nvSpPr>
          <p:cNvPr id="2" name="TextBox 1">
            <a:extLst>
              <a:ext uri="{FF2B5EF4-FFF2-40B4-BE49-F238E27FC236}">
                <a16:creationId xmlns:a16="http://schemas.microsoft.com/office/drawing/2014/main" id="{864FC69A-11BC-4203-B129-7E98E2CD0CA4}"/>
              </a:ext>
            </a:extLst>
          </p:cNvPr>
          <p:cNvSpPr txBox="1"/>
          <p:nvPr/>
        </p:nvSpPr>
        <p:spPr>
          <a:xfrm>
            <a:off x="2286001" y="1993613"/>
            <a:ext cx="7467600" cy="584775"/>
          </a:xfrm>
          <a:prstGeom prst="rect">
            <a:avLst/>
          </a:prstGeom>
          <a:noFill/>
        </p:spPr>
        <p:txBody>
          <a:bodyPr wrap="square" rtlCol="0">
            <a:spAutoFit/>
          </a:bodyPr>
          <a:lstStyle/>
          <a:p>
            <a:pPr algn="ctr">
              <a:buNone/>
            </a:pPr>
            <a:r>
              <a:rPr lang="en-US" altLang="en-US" sz="3200" b="1" dirty="0"/>
              <a:t>Surgical masks are not respirators!</a:t>
            </a:r>
            <a:endParaRPr lang="en-US" sz="3200" b="1" dirty="0"/>
          </a:p>
        </p:txBody>
      </p:sp>
      <p:sp>
        <p:nvSpPr>
          <p:cNvPr id="97282" name="Title 1">
            <a:extLst>
              <a:ext uri="{FF2B5EF4-FFF2-40B4-BE49-F238E27FC236}">
                <a16:creationId xmlns:a16="http://schemas.microsoft.com/office/drawing/2014/main" id="{DC535233-B1F0-499B-B824-BA11C9265996}"/>
              </a:ext>
            </a:extLst>
          </p:cNvPr>
          <p:cNvSpPr>
            <a:spLocks noGrp="1"/>
          </p:cNvSpPr>
          <p:nvPr>
            <p:ph type="title"/>
          </p:nvPr>
        </p:nvSpPr>
        <p:spPr>
          <a:xfrm>
            <a:off x="1828800" y="1139088"/>
            <a:ext cx="7772400" cy="838200"/>
          </a:xfrm>
        </p:spPr>
        <p:txBody>
          <a:bodyPr/>
          <a:lstStyle/>
          <a:p>
            <a:r>
              <a:rPr lang="en-US" altLang="en-US" dirty="0">
                <a:ea typeface="ＭＳ Ｐゴシック" panose="020B0600070205080204" pitchFamily="34" charset="-128"/>
              </a:rPr>
              <a:t>Respirators (continued)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5" name="Google Shape;345;p51" descr="cloth masks"/>
          <p:cNvPicPr preferRelativeResize="0"/>
          <p:nvPr/>
        </p:nvPicPr>
        <p:blipFill>
          <a:blip r:embed="rId3">
            <a:alphaModFix/>
          </a:blip>
          <a:stretch>
            <a:fillRect/>
          </a:stretch>
        </p:blipFill>
        <p:spPr>
          <a:xfrm>
            <a:off x="6443467" y="2317987"/>
            <a:ext cx="4224521" cy="2112275"/>
          </a:xfrm>
          <a:prstGeom prst="rect">
            <a:avLst/>
          </a:prstGeom>
          <a:noFill/>
          <a:ln w="38100" cap="flat" cmpd="sng">
            <a:noFill/>
            <a:prstDash val="solid"/>
            <a:round/>
            <a:headEnd type="none" w="sm" len="sm"/>
            <a:tailEnd type="none" w="sm" len="sm"/>
          </a:ln>
        </p:spPr>
      </p:pic>
      <p:sp>
        <p:nvSpPr>
          <p:cNvPr id="4" name="Title 3">
            <a:extLst>
              <a:ext uri="{FF2B5EF4-FFF2-40B4-BE49-F238E27FC236}">
                <a16:creationId xmlns:a16="http://schemas.microsoft.com/office/drawing/2014/main" id="{108C9EF1-A86C-A74B-8498-4059D3FF70FE}"/>
              </a:ext>
            </a:extLst>
          </p:cNvPr>
          <p:cNvSpPr>
            <a:spLocks noGrp="1"/>
          </p:cNvSpPr>
          <p:nvPr>
            <p:ph type="title"/>
          </p:nvPr>
        </p:nvSpPr>
        <p:spPr/>
        <p:txBody>
          <a:bodyPr/>
          <a:lstStyle/>
          <a:p>
            <a:r>
              <a:rPr lang="en-US" dirty="0">
                <a:sym typeface="Calibri"/>
              </a:rPr>
              <a:t>What about CDC’s recommendation to wear cloth face coverings in public settings?</a:t>
            </a:r>
            <a:endParaRPr lang="en-US" dirty="0"/>
          </a:p>
        </p:txBody>
      </p:sp>
      <p:sp>
        <p:nvSpPr>
          <p:cNvPr id="5" name="Text Placeholder 4">
            <a:extLst>
              <a:ext uri="{FF2B5EF4-FFF2-40B4-BE49-F238E27FC236}">
                <a16:creationId xmlns:a16="http://schemas.microsoft.com/office/drawing/2014/main" id="{D583D6CB-B599-6446-B03E-48B7AC9D2147}"/>
              </a:ext>
            </a:extLst>
          </p:cNvPr>
          <p:cNvSpPr>
            <a:spLocks noGrp="1"/>
          </p:cNvSpPr>
          <p:nvPr>
            <p:ph idx="1"/>
          </p:nvPr>
        </p:nvSpPr>
        <p:spPr>
          <a:xfrm>
            <a:off x="1752600" y="2209800"/>
            <a:ext cx="4800600" cy="4419600"/>
          </a:xfrm>
        </p:spPr>
        <p:txBody>
          <a:bodyPr/>
          <a:lstStyle/>
          <a:p>
            <a:r>
              <a:rPr lang="en-US" sz="2200" dirty="0"/>
              <a:t>They are not PPE</a:t>
            </a:r>
          </a:p>
          <a:p>
            <a:r>
              <a:rPr lang="en-US" sz="2200" dirty="0"/>
              <a:t>There is no seal to the face.</a:t>
            </a:r>
          </a:p>
          <a:p>
            <a:r>
              <a:rPr lang="en-US" sz="2200" dirty="0"/>
              <a:t>Factors like moisture on the cloth may concentrate droplets.</a:t>
            </a:r>
          </a:p>
          <a:p>
            <a:r>
              <a:rPr lang="en-US" sz="2200" dirty="0"/>
              <a:t>Face coverings will capture  or slow some droplets when a person speaks, coughs or sneezes.  This reduces risk of exposure but does not eliminate it.</a:t>
            </a:r>
          </a:p>
          <a:p>
            <a:r>
              <a:rPr lang="en-US" sz="2200" dirty="0"/>
              <a:t>CDC recommends wearing a face covering in settings where social distancing is difficult to maintain.</a:t>
            </a:r>
          </a:p>
          <a:p>
            <a:endParaRPr lang="en-US" sz="2200" dirty="0"/>
          </a:p>
        </p:txBody>
      </p:sp>
      <p:sp>
        <p:nvSpPr>
          <p:cNvPr id="2" name="Slide Number Placeholder 1">
            <a:extLst>
              <a:ext uri="{FF2B5EF4-FFF2-40B4-BE49-F238E27FC236}">
                <a16:creationId xmlns:a16="http://schemas.microsoft.com/office/drawing/2014/main" id="{03BAA6B5-FED2-49E9-9354-4B6F8BC673DB}"/>
              </a:ext>
            </a:extLst>
          </p:cNvPr>
          <p:cNvSpPr>
            <a:spLocks noGrp="1"/>
          </p:cNvSpPr>
          <p:nvPr>
            <p:ph type="sldNum" sz="quarter" idx="10"/>
          </p:nvPr>
        </p:nvSpPr>
        <p:spPr/>
        <p:txBody>
          <a:bodyPr/>
          <a:lstStyle/>
          <a:p>
            <a:fld id="{00000000-1234-1234-1234-123412341234}" type="slidenum">
              <a:rPr lang="en" smtClean="0"/>
              <a:pPr/>
              <a:t>48</a:t>
            </a:fld>
            <a:endParaRPr lang="en"/>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
            <a:ext cx="12192000" cy="1515533"/>
          </a:xfrm>
          <a:custGeom>
            <a:avLst/>
            <a:gdLst/>
            <a:ahLst/>
            <a:cxnLst/>
            <a:rect l="l" t="t" r="r" b="b"/>
            <a:pathLst>
              <a:path w="9144000" h="1136650">
                <a:moveTo>
                  <a:pt x="0" y="0"/>
                </a:moveTo>
                <a:lnTo>
                  <a:pt x="9144000" y="0"/>
                </a:lnTo>
                <a:lnTo>
                  <a:pt x="9144000" y="1136467"/>
                </a:lnTo>
                <a:lnTo>
                  <a:pt x="0" y="1136467"/>
                </a:lnTo>
                <a:lnTo>
                  <a:pt x="0" y="0"/>
                </a:lnTo>
                <a:close/>
              </a:path>
            </a:pathLst>
          </a:custGeom>
          <a:solidFill>
            <a:srgbClr val="FFC627"/>
          </a:solidFill>
        </p:spPr>
        <p:txBody>
          <a:bodyPr wrap="square" lIns="0" tIns="0" rIns="0" bIns="0" rtlCol="0"/>
          <a:lstStyle/>
          <a:p>
            <a:endParaRPr sz="2400"/>
          </a:p>
        </p:txBody>
      </p:sp>
      <p:sp>
        <p:nvSpPr>
          <p:cNvPr id="3" name="object 3"/>
          <p:cNvSpPr txBox="1">
            <a:spLocks noGrp="1"/>
          </p:cNvSpPr>
          <p:nvPr>
            <p:ph type="title"/>
          </p:nvPr>
        </p:nvSpPr>
        <p:spPr>
          <a:xfrm>
            <a:off x="520567" y="470503"/>
            <a:ext cx="9483512" cy="673753"/>
          </a:xfrm>
          <a:prstGeom prst="rect">
            <a:avLst/>
          </a:prstGeom>
        </p:spPr>
        <p:txBody>
          <a:bodyPr vert="horz" wrap="square" lIns="0" tIns="16933" rIns="0" bIns="0" numCol="1" rtlCol="0" anchor="ctr" anchorCtr="0" compatLnSpc="1">
            <a:prstTxWarp prst="textNoShape">
              <a:avLst/>
            </a:prstTxWarp>
            <a:spAutoFit/>
          </a:bodyPr>
          <a:lstStyle/>
          <a:p>
            <a:pPr marL="16933">
              <a:spcBef>
                <a:spcPts val="133"/>
              </a:spcBef>
            </a:pPr>
            <a:r>
              <a:rPr sz="4267" dirty="0"/>
              <a:t>Dr. </a:t>
            </a:r>
            <a:r>
              <a:rPr sz="4267" spc="-7" dirty="0"/>
              <a:t>Jerome Adams, Surgeon</a:t>
            </a:r>
            <a:r>
              <a:rPr sz="4267" spc="-80" dirty="0"/>
              <a:t> </a:t>
            </a:r>
            <a:r>
              <a:rPr sz="4267" spc="-7" dirty="0"/>
              <a:t>General</a:t>
            </a:r>
            <a:endParaRPr sz="4267"/>
          </a:p>
        </p:txBody>
      </p:sp>
      <p:sp>
        <p:nvSpPr>
          <p:cNvPr id="4" name="object 4"/>
          <p:cNvSpPr txBox="1"/>
          <p:nvPr/>
        </p:nvSpPr>
        <p:spPr>
          <a:xfrm>
            <a:off x="4165598" y="6274137"/>
            <a:ext cx="3861647" cy="386430"/>
          </a:xfrm>
          <a:prstGeom prst="rect">
            <a:avLst/>
          </a:prstGeom>
        </p:spPr>
        <p:txBody>
          <a:bodyPr vert="horz" wrap="square" lIns="0" tIns="16933" rIns="0" bIns="0" rtlCol="0">
            <a:spAutoFit/>
          </a:bodyPr>
          <a:lstStyle/>
          <a:p>
            <a:pPr marL="16933">
              <a:spcBef>
                <a:spcPts val="133"/>
              </a:spcBef>
            </a:pPr>
            <a:r>
              <a:rPr sz="2400" u="sng" spc="-7" dirty="0">
                <a:solidFill>
                  <a:srgbClr val="951D40"/>
                </a:solidFill>
                <a:uFill>
                  <a:solidFill>
                    <a:srgbClr val="951D40"/>
                  </a:solidFill>
                </a:uFill>
                <a:latin typeface="Arial"/>
                <a:cs typeface="Arial"/>
              </a:rPr>
              <a:t>https://youtu.be/tPx1yqvJgf4</a:t>
            </a:r>
            <a:endParaRPr sz="2400">
              <a:latin typeface="Arial"/>
              <a:cs typeface="Arial"/>
            </a:endParaRPr>
          </a:p>
        </p:txBody>
      </p:sp>
      <p:sp>
        <p:nvSpPr>
          <p:cNvPr id="5" name="object 5"/>
          <p:cNvSpPr/>
          <p:nvPr/>
        </p:nvSpPr>
        <p:spPr>
          <a:xfrm>
            <a:off x="2071853" y="1703949"/>
            <a:ext cx="8058769" cy="4532401"/>
          </a:xfrm>
          <a:prstGeom prst="rect">
            <a:avLst/>
          </a:prstGeom>
          <a:blipFill>
            <a:blip r:embed="rId2" cstate="print"/>
            <a:stretch>
              <a:fillRect/>
            </a:stretch>
          </a:blipFill>
        </p:spPr>
        <p:txBody>
          <a:bodyPr wrap="square" lIns="0" tIns="0" rIns="0" bIns="0" rtlCol="0"/>
          <a:lstStyle/>
          <a:p>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36470"/>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a:highlight>
                  <a:srgbClr val="FFC000"/>
                </a:highlight>
              </a:rPr>
              <a:t>Contents</a:t>
            </a:r>
            <a:endParaRPr dirty="0"/>
          </a:p>
        </p:txBody>
      </p:sp>
      <p:sp>
        <p:nvSpPr>
          <p:cNvPr id="185" name="Google Shape;185;p46"/>
          <p:cNvSpPr txBox="1">
            <a:spLocks noGrp="1"/>
          </p:cNvSpPr>
          <p:nvPr>
            <p:ph type="body" idx="1"/>
          </p:nvPr>
        </p:nvSpPr>
        <p:spPr>
          <a:xfrm>
            <a:off x="341172" y="1068801"/>
            <a:ext cx="11360799" cy="4720398"/>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en-US" sz="3200" dirty="0">
                <a:solidFill>
                  <a:schemeClr val="dk1"/>
                </a:solidFill>
              </a:rPr>
              <a:t>Module 1 COVID-19 Basics</a:t>
            </a:r>
            <a:r>
              <a:rPr lang="en" sz="3200" dirty="0">
                <a:solidFill>
                  <a:schemeClr val="dk1"/>
                </a:solidFill>
              </a:rPr>
              <a:t> </a:t>
            </a:r>
            <a:endParaRPr sz="3200" dirty="0"/>
          </a:p>
          <a:p>
            <a:pPr indent="-457189">
              <a:spcBef>
                <a:spcPts val="2133"/>
              </a:spcBef>
              <a:buClr>
                <a:schemeClr val="dk1"/>
              </a:buClr>
              <a:buSzPts val="1800"/>
              <a:buFont typeface="Arial"/>
              <a:buChar char="●"/>
            </a:pPr>
            <a:r>
              <a:rPr lang="en-US" sz="3200" dirty="0">
                <a:solidFill>
                  <a:schemeClr val="dk1"/>
                </a:solidFill>
              </a:rPr>
              <a:t>Module 2</a:t>
            </a:r>
            <a:r>
              <a:rPr lang="en" sz="3200" dirty="0">
                <a:solidFill>
                  <a:schemeClr val="dk1"/>
                </a:solidFill>
              </a:rPr>
              <a:t> </a:t>
            </a:r>
            <a:r>
              <a:rPr lang="en-US" sz="3200" dirty="0">
                <a:solidFill>
                  <a:schemeClr val="dk1"/>
                </a:solidFill>
              </a:rPr>
              <a:t>Assessing the Potential for Exposure to COVID-19 in the Workplace </a:t>
            </a:r>
            <a:r>
              <a:rPr lang="en" sz="3200" dirty="0">
                <a:solidFill>
                  <a:schemeClr val="dk1"/>
                </a:solidFill>
              </a:rPr>
              <a:t> </a:t>
            </a:r>
            <a:endParaRPr sz="3200" dirty="0"/>
          </a:p>
          <a:p>
            <a:pPr indent="-457189">
              <a:spcBef>
                <a:spcPts val="2133"/>
              </a:spcBef>
              <a:buClr>
                <a:schemeClr val="dk1"/>
              </a:buClr>
              <a:buSzPts val="1800"/>
              <a:buFont typeface="Arial"/>
              <a:buChar char="●"/>
            </a:pPr>
            <a:r>
              <a:rPr lang="en-US" altLang="en-US" sz="3200" dirty="0">
                <a:ea typeface="ＭＳ Ｐゴシック" panose="020B0600070205080204" pitchFamily="34" charset="-128"/>
              </a:rPr>
              <a:t>Module 3 Methods to Prevent COVID-19 in the Workplace and OSHA Standards</a:t>
            </a:r>
            <a:endParaRPr sz="3200" dirty="0"/>
          </a:p>
        </p:txBody>
      </p:sp>
    </p:spTree>
    <p:extLst>
      <p:ext uri="{BB962C8B-B14F-4D97-AF65-F5344CB8AC3E}">
        <p14:creationId xmlns:p14="http://schemas.microsoft.com/office/powerpoint/2010/main" val="42720225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4877647" cy="673753"/>
          </a:xfrm>
          <a:prstGeom prst="rect">
            <a:avLst/>
          </a:prstGeom>
        </p:spPr>
        <p:txBody>
          <a:bodyPr vert="horz" wrap="square" lIns="0" tIns="16933" rIns="0" bIns="0" rtlCol="0">
            <a:spAutoFit/>
          </a:bodyPr>
          <a:lstStyle/>
          <a:p>
            <a:pPr marL="16933">
              <a:spcBef>
                <a:spcPts val="133"/>
              </a:spcBef>
            </a:pPr>
            <a:r>
              <a:rPr sz="4267" spc="-7" dirty="0"/>
              <a:t>COVID-19 care</a:t>
            </a:r>
            <a:r>
              <a:rPr sz="4267" spc="-107" dirty="0"/>
              <a:t> </a:t>
            </a:r>
            <a:r>
              <a:rPr sz="4267" spc="-7" dirty="0"/>
              <a:t>kits</a:t>
            </a:r>
            <a:endParaRPr sz="4267"/>
          </a:p>
        </p:txBody>
      </p:sp>
      <p:sp>
        <p:nvSpPr>
          <p:cNvPr id="3" name="object 3"/>
          <p:cNvSpPr/>
          <p:nvPr/>
        </p:nvSpPr>
        <p:spPr>
          <a:xfrm>
            <a:off x="6665998" y="1728159"/>
            <a:ext cx="3644169" cy="4858892"/>
          </a:xfrm>
          <a:prstGeom prst="rect">
            <a:avLst/>
          </a:prstGeom>
          <a:blipFill>
            <a:blip r:embed="rId2"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p:nvPr/>
        </p:nvSpPr>
        <p:spPr>
          <a:xfrm>
            <a:off x="9833090" y="2630832"/>
            <a:ext cx="2359660" cy="716280"/>
          </a:xfrm>
          <a:custGeom>
            <a:avLst/>
            <a:gdLst/>
            <a:ahLst/>
            <a:cxnLst/>
            <a:rect l="l" t="t" r="r" b="b"/>
            <a:pathLst>
              <a:path w="1769745" h="537210">
                <a:moveTo>
                  <a:pt x="268354" y="0"/>
                </a:moveTo>
                <a:lnTo>
                  <a:pt x="0" y="268354"/>
                </a:lnTo>
                <a:lnTo>
                  <a:pt x="268354" y="536713"/>
                </a:lnTo>
                <a:lnTo>
                  <a:pt x="268354" y="402535"/>
                </a:lnTo>
                <a:lnTo>
                  <a:pt x="1769182" y="402535"/>
                </a:lnTo>
                <a:lnTo>
                  <a:pt x="1769182" y="134178"/>
                </a:lnTo>
                <a:lnTo>
                  <a:pt x="268354" y="134178"/>
                </a:lnTo>
                <a:lnTo>
                  <a:pt x="268354"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5" name="object 5"/>
          <p:cNvSpPr/>
          <p:nvPr/>
        </p:nvSpPr>
        <p:spPr>
          <a:xfrm>
            <a:off x="9796645" y="4093161"/>
            <a:ext cx="2396067" cy="716280"/>
          </a:xfrm>
          <a:custGeom>
            <a:avLst/>
            <a:gdLst/>
            <a:ahLst/>
            <a:cxnLst/>
            <a:rect l="l" t="t" r="r" b="b"/>
            <a:pathLst>
              <a:path w="1797050" h="537210">
                <a:moveTo>
                  <a:pt x="268354" y="0"/>
                </a:moveTo>
                <a:lnTo>
                  <a:pt x="0" y="268356"/>
                </a:lnTo>
                <a:lnTo>
                  <a:pt x="268354" y="536713"/>
                </a:lnTo>
                <a:lnTo>
                  <a:pt x="268354" y="402535"/>
                </a:lnTo>
                <a:lnTo>
                  <a:pt x="1796515" y="402535"/>
                </a:lnTo>
                <a:lnTo>
                  <a:pt x="1796515" y="134178"/>
                </a:lnTo>
                <a:lnTo>
                  <a:pt x="268354" y="134178"/>
                </a:lnTo>
                <a:lnTo>
                  <a:pt x="268354"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6" name="object 6"/>
          <p:cNvSpPr/>
          <p:nvPr/>
        </p:nvSpPr>
        <p:spPr>
          <a:xfrm>
            <a:off x="4492637" y="2131095"/>
            <a:ext cx="2412152" cy="716280"/>
          </a:xfrm>
          <a:custGeom>
            <a:avLst/>
            <a:gdLst/>
            <a:ahLst/>
            <a:cxnLst/>
            <a:rect l="l" t="t" r="r" b="b"/>
            <a:pathLst>
              <a:path w="1809114" h="537210">
                <a:moveTo>
                  <a:pt x="1540567" y="0"/>
                </a:moveTo>
                <a:lnTo>
                  <a:pt x="1540567" y="134178"/>
                </a:lnTo>
                <a:lnTo>
                  <a:pt x="0" y="134178"/>
                </a:lnTo>
                <a:lnTo>
                  <a:pt x="0" y="402535"/>
                </a:lnTo>
                <a:lnTo>
                  <a:pt x="1540567" y="402535"/>
                </a:lnTo>
                <a:lnTo>
                  <a:pt x="1540567" y="536713"/>
                </a:lnTo>
                <a:lnTo>
                  <a:pt x="1808921" y="268357"/>
                </a:lnTo>
                <a:lnTo>
                  <a:pt x="1540567"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7" name="object 7"/>
          <p:cNvSpPr/>
          <p:nvPr/>
        </p:nvSpPr>
        <p:spPr>
          <a:xfrm>
            <a:off x="4454605" y="4906731"/>
            <a:ext cx="2412152" cy="716280"/>
          </a:xfrm>
          <a:custGeom>
            <a:avLst/>
            <a:gdLst/>
            <a:ahLst/>
            <a:cxnLst/>
            <a:rect l="l" t="t" r="r" b="b"/>
            <a:pathLst>
              <a:path w="1809114" h="537210">
                <a:moveTo>
                  <a:pt x="1540567" y="0"/>
                </a:moveTo>
                <a:lnTo>
                  <a:pt x="1540567" y="134178"/>
                </a:lnTo>
                <a:lnTo>
                  <a:pt x="0" y="134178"/>
                </a:lnTo>
                <a:lnTo>
                  <a:pt x="0" y="402535"/>
                </a:lnTo>
                <a:lnTo>
                  <a:pt x="1540567" y="402535"/>
                </a:lnTo>
                <a:lnTo>
                  <a:pt x="1540567" y="536713"/>
                </a:lnTo>
                <a:lnTo>
                  <a:pt x="1808921" y="268357"/>
                </a:lnTo>
                <a:lnTo>
                  <a:pt x="1540567" y="0"/>
                </a:lnTo>
                <a:close/>
              </a:path>
            </a:pathLst>
          </a:custGeom>
          <a:solidFill>
            <a:srgbClr val="FFC627"/>
          </a:solidFill>
        </p:spPr>
        <p:txBody>
          <a:bodyPr wrap="square" lIns="0" tIns="0" rIns="0" bIns="0" rtlCol="0"/>
          <a:lstStyle/>
          <a:p>
            <a:pPr defTabSz="1219170"/>
            <a:endParaRPr sz="2400">
              <a:solidFill>
                <a:prstClr val="black"/>
              </a:solidFill>
              <a:latin typeface="Calibri"/>
            </a:endParaRPr>
          </a:p>
        </p:txBody>
      </p:sp>
      <p:sp>
        <p:nvSpPr>
          <p:cNvPr id="8" name="object 8"/>
          <p:cNvSpPr txBox="1"/>
          <p:nvPr/>
        </p:nvSpPr>
        <p:spPr>
          <a:xfrm>
            <a:off x="4836162" y="2309030"/>
            <a:ext cx="1733973" cy="345330"/>
          </a:xfrm>
          <a:prstGeom prst="rect">
            <a:avLst/>
          </a:prstGeom>
        </p:spPr>
        <p:txBody>
          <a:bodyPr vert="horz" wrap="square" lIns="0" tIns="16933" rIns="0" bIns="0" rtlCol="0">
            <a:spAutoFit/>
          </a:bodyPr>
          <a:lstStyle/>
          <a:p>
            <a:pPr marL="16933" defTabSz="1219170">
              <a:spcBef>
                <a:spcPts val="133"/>
              </a:spcBef>
            </a:pPr>
            <a:r>
              <a:rPr sz="2133" spc="-7" dirty="0">
                <a:solidFill>
                  <a:prstClr val="black"/>
                </a:solidFill>
                <a:latin typeface="Arial"/>
                <a:cs typeface="Arial"/>
              </a:rPr>
              <a:t>Surgical</a:t>
            </a:r>
            <a:r>
              <a:rPr sz="2133" spc="-87" dirty="0">
                <a:solidFill>
                  <a:prstClr val="black"/>
                </a:solidFill>
                <a:latin typeface="Arial"/>
                <a:cs typeface="Arial"/>
              </a:rPr>
              <a:t> </a:t>
            </a:r>
            <a:r>
              <a:rPr sz="2133" spc="-7" dirty="0">
                <a:solidFill>
                  <a:prstClr val="black"/>
                </a:solidFill>
                <a:latin typeface="Arial"/>
                <a:cs typeface="Arial"/>
              </a:rPr>
              <a:t>mask</a:t>
            </a:r>
            <a:endParaRPr sz="2133">
              <a:solidFill>
                <a:prstClr val="black"/>
              </a:solidFill>
              <a:latin typeface="Arial"/>
              <a:cs typeface="Arial"/>
            </a:endParaRPr>
          </a:p>
        </p:txBody>
      </p:sp>
      <p:sp>
        <p:nvSpPr>
          <p:cNvPr id="9" name="object 9"/>
          <p:cNvSpPr txBox="1"/>
          <p:nvPr/>
        </p:nvSpPr>
        <p:spPr>
          <a:xfrm>
            <a:off x="4611883" y="5084740"/>
            <a:ext cx="1762760" cy="345330"/>
          </a:xfrm>
          <a:prstGeom prst="rect">
            <a:avLst/>
          </a:prstGeom>
        </p:spPr>
        <p:txBody>
          <a:bodyPr vert="horz" wrap="square" lIns="0" tIns="16933" rIns="0" bIns="0" rtlCol="0">
            <a:spAutoFit/>
          </a:bodyPr>
          <a:lstStyle/>
          <a:p>
            <a:pPr marL="16933" defTabSz="1219170">
              <a:spcBef>
                <a:spcPts val="133"/>
              </a:spcBef>
            </a:pPr>
            <a:r>
              <a:rPr sz="2133" spc="-7" dirty="0">
                <a:solidFill>
                  <a:prstClr val="black"/>
                </a:solidFill>
                <a:latin typeface="Arial"/>
                <a:cs typeface="Arial"/>
              </a:rPr>
              <a:t>Hand</a:t>
            </a:r>
            <a:r>
              <a:rPr sz="2133" spc="-93" dirty="0">
                <a:solidFill>
                  <a:prstClr val="black"/>
                </a:solidFill>
                <a:latin typeface="Arial"/>
                <a:cs typeface="Arial"/>
              </a:rPr>
              <a:t> </a:t>
            </a:r>
            <a:r>
              <a:rPr sz="2133" spc="-7" dirty="0">
                <a:solidFill>
                  <a:prstClr val="black"/>
                </a:solidFill>
                <a:latin typeface="Arial"/>
                <a:cs typeface="Arial"/>
              </a:rPr>
              <a:t>sanitizer</a:t>
            </a:r>
            <a:endParaRPr sz="2133">
              <a:solidFill>
                <a:prstClr val="black"/>
              </a:solidFill>
              <a:latin typeface="Arial"/>
              <a:cs typeface="Arial"/>
            </a:endParaRPr>
          </a:p>
        </p:txBody>
      </p:sp>
      <p:sp>
        <p:nvSpPr>
          <p:cNvPr id="10" name="object 10"/>
          <p:cNvSpPr txBox="1"/>
          <p:nvPr/>
        </p:nvSpPr>
        <p:spPr>
          <a:xfrm>
            <a:off x="10292283" y="2808902"/>
            <a:ext cx="1795780" cy="345330"/>
          </a:xfrm>
          <a:prstGeom prst="rect">
            <a:avLst/>
          </a:prstGeom>
        </p:spPr>
        <p:txBody>
          <a:bodyPr vert="horz" wrap="square" lIns="0" tIns="16933" rIns="0" bIns="0" rtlCol="0">
            <a:spAutoFit/>
          </a:bodyPr>
          <a:lstStyle/>
          <a:p>
            <a:pPr marL="16933" defTabSz="1219170">
              <a:spcBef>
                <a:spcPts val="133"/>
              </a:spcBef>
            </a:pPr>
            <a:r>
              <a:rPr sz="2133" spc="-7" dirty="0">
                <a:solidFill>
                  <a:prstClr val="black"/>
                </a:solidFill>
                <a:latin typeface="Arial"/>
                <a:cs typeface="Arial"/>
              </a:rPr>
              <a:t>Safety</a:t>
            </a:r>
            <a:r>
              <a:rPr sz="2133" spc="-67" dirty="0">
                <a:solidFill>
                  <a:prstClr val="black"/>
                </a:solidFill>
                <a:latin typeface="Arial"/>
                <a:cs typeface="Arial"/>
              </a:rPr>
              <a:t> </a:t>
            </a:r>
            <a:r>
              <a:rPr sz="2133" spc="-7" dirty="0">
                <a:solidFill>
                  <a:prstClr val="black"/>
                </a:solidFill>
                <a:latin typeface="Arial"/>
                <a:cs typeface="Arial"/>
              </a:rPr>
              <a:t>glasses</a:t>
            </a:r>
            <a:endParaRPr sz="2133">
              <a:solidFill>
                <a:prstClr val="black"/>
              </a:solidFill>
              <a:latin typeface="Arial"/>
              <a:cs typeface="Arial"/>
            </a:endParaRPr>
          </a:p>
        </p:txBody>
      </p:sp>
      <p:sp>
        <p:nvSpPr>
          <p:cNvPr id="11" name="object 11"/>
          <p:cNvSpPr txBox="1"/>
          <p:nvPr/>
        </p:nvSpPr>
        <p:spPr>
          <a:xfrm>
            <a:off x="10571047" y="4247556"/>
            <a:ext cx="877147" cy="345330"/>
          </a:xfrm>
          <a:prstGeom prst="rect">
            <a:avLst/>
          </a:prstGeom>
        </p:spPr>
        <p:txBody>
          <a:bodyPr vert="horz" wrap="square" lIns="0" tIns="16933" rIns="0" bIns="0" rtlCol="0">
            <a:spAutoFit/>
          </a:bodyPr>
          <a:lstStyle/>
          <a:p>
            <a:pPr marL="16933" defTabSz="1219170">
              <a:spcBef>
                <a:spcPts val="133"/>
              </a:spcBef>
            </a:pPr>
            <a:r>
              <a:rPr sz="2133" spc="7" dirty="0">
                <a:solidFill>
                  <a:prstClr val="black"/>
                </a:solidFill>
                <a:latin typeface="Arial"/>
                <a:cs typeface="Arial"/>
              </a:rPr>
              <a:t>G</a:t>
            </a:r>
            <a:r>
              <a:rPr sz="2133" spc="-13" dirty="0">
                <a:solidFill>
                  <a:prstClr val="black"/>
                </a:solidFill>
                <a:latin typeface="Arial"/>
                <a:cs typeface="Arial"/>
              </a:rPr>
              <a:t>l</a:t>
            </a:r>
            <a:r>
              <a:rPr sz="2133" spc="-7" dirty="0">
                <a:solidFill>
                  <a:prstClr val="black"/>
                </a:solidFill>
                <a:latin typeface="Arial"/>
                <a:cs typeface="Arial"/>
              </a:rPr>
              <a:t>o</a:t>
            </a:r>
            <a:r>
              <a:rPr sz="2133" dirty="0">
                <a:solidFill>
                  <a:prstClr val="black"/>
                </a:solidFill>
                <a:latin typeface="Arial"/>
                <a:cs typeface="Arial"/>
              </a:rPr>
              <a:t>v</a:t>
            </a:r>
            <a:r>
              <a:rPr sz="2133" spc="-7" dirty="0">
                <a:solidFill>
                  <a:prstClr val="black"/>
                </a:solidFill>
                <a:latin typeface="Arial"/>
                <a:cs typeface="Arial"/>
              </a:rPr>
              <a:t>e</a:t>
            </a:r>
            <a:r>
              <a:rPr sz="2133" dirty="0">
                <a:solidFill>
                  <a:prstClr val="black"/>
                </a:solidFill>
                <a:latin typeface="Arial"/>
                <a:cs typeface="Arial"/>
              </a:rPr>
              <a:t>s</a:t>
            </a:r>
            <a:endParaRPr sz="2133">
              <a:solidFill>
                <a:prstClr val="black"/>
              </a:solidFill>
              <a:latin typeface="Arial"/>
              <a:cs typeface="Arial"/>
            </a:endParaRPr>
          </a:p>
        </p:txBody>
      </p:sp>
      <p:sp>
        <p:nvSpPr>
          <p:cNvPr id="13" name="TextBox 12">
            <a:extLst>
              <a:ext uri="{FF2B5EF4-FFF2-40B4-BE49-F238E27FC236}">
                <a16:creationId xmlns:a16="http://schemas.microsoft.com/office/drawing/2014/main" id="{67FCB481-CE09-4F73-87B7-F161CCD7C375}"/>
              </a:ext>
            </a:extLst>
          </p:cNvPr>
          <p:cNvSpPr txBox="1"/>
          <p:nvPr/>
        </p:nvSpPr>
        <p:spPr>
          <a:xfrm>
            <a:off x="380694" y="3569941"/>
            <a:ext cx="5993949" cy="523220"/>
          </a:xfrm>
          <a:prstGeom prst="rect">
            <a:avLst/>
          </a:prstGeom>
          <a:noFill/>
        </p:spPr>
        <p:txBody>
          <a:bodyPr wrap="none" rtlCol="0">
            <a:spAutoFit/>
          </a:bodyPr>
          <a:lstStyle/>
          <a:p>
            <a:r>
              <a:rPr lang="en-US" sz="2800" dirty="0"/>
              <a:t>ASU provides these to essential workers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4082" y="2374053"/>
            <a:ext cx="8184727" cy="837772"/>
          </a:xfrm>
          <a:prstGeom prst="rect">
            <a:avLst/>
          </a:prstGeom>
        </p:spPr>
        <p:txBody>
          <a:bodyPr vert="horz" wrap="square" lIns="0" tIns="16933" rIns="0" bIns="0" rtlCol="0">
            <a:spAutoFit/>
          </a:bodyPr>
          <a:lstStyle/>
          <a:p>
            <a:pPr marL="16933">
              <a:spcBef>
                <a:spcPts val="133"/>
              </a:spcBef>
            </a:pPr>
            <a:r>
              <a:rPr sz="5333" spc="-13" dirty="0"/>
              <a:t>Donning </a:t>
            </a:r>
            <a:r>
              <a:rPr sz="5333" spc="-7" dirty="0"/>
              <a:t>and doffing</a:t>
            </a:r>
            <a:r>
              <a:rPr sz="5333" spc="-93" dirty="0"/>
              <a:t> </a:t>
            </a:r>
            <a:r>
              <a:rPr sz="5333" spc="-7" dirty="0"/>
              <a:t>PPE</a:t>
            </a:r>
            <a:endParaRPr sz="5333"/>
          </a:p>
        </p:txBody>
      </p:sp>
      <p:pic>
        <p:nvPicPr>
          <p:cNvPr id="4" name="Picture 3" descr="A picture containing star&#10;&#10;Description automatically generated">
            <a:extLst>
              <a:ext uri="{FF2B5EF4-FFF2-40B4-BE49-F238E27FC236}">
                <a16:creationId xmlns:a16="http://schemas.microsoft.com/office/drawing/2014/main" id="{1C6B96AB-03DE-42BC-9AEF-E851941DCB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222" y="3998243"/>
            <a:ext cx="2399555" cy="2402558"/>
          </a:xfrm>
          <a:prstGeom prst="rect">
            <a:avLst/>
          </a:prstGeom>
        </p:spPr>
      </p:pic>
      <p:sp>
        <p:nvSpPr>
          <p:cNvPr id="5" name="TextBox 4">
            <a:extLst>
              <a:ext uri="{FF2B5EF4-FFF2-40B4-BE49-F238E27FC236}">
                <a16:creationId xmlns:a16="http://schemas.microsoft.com/office/drawing/2014/main" id="{0CCCF868-FF5E-4B40-A475-BC8F70302BDC}"/>
              </a:ext>
            </a:extLst>
          </p:cNvPr>
          <p:cNvSpPr txBox="1"/>
          <p:nvPr/>
        </p:nvSpPr>
        <p:spPr>
          <a:xfrm>
            <a:off x="7639815" y="4931440"/>
            <a:ext cx="4291453" cy="923330"/>
          </a:xfrm>
          <a:prstGeom prst="rect">
            <a:avLst/>
          </a:prstGeom>
          <a:noFill/>
        </p:spPr>
        <p:txBody>
          <a:bodyPr wrap="square" rtlCol="0">
            <a:spAutoFit/>
          </a:bodyPr>
          <a:lstStyle/>
          <a:p>
            <a:r>
              <a:rPr lang="en-US" dirty="0"/>
              <a:t>Source: National Institute of Allergies and Infectious Diseases</a:t>
            </a:r>
          </a:p>
          <a:p>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7218680" cy="673753"/>
          </a:xfrm>
          <a:prstGeom prst="rect">
            <a:avLst/>
          </a:prstGeom>
        </p:spPr>
        <p:txBody>
          <a:bodyPr vert="horz" wrap="square" lIns="0" tIns="16933" rIns="0" bIns="0" rtlCol="0">
            <a:spAutoFit/>
          </a:bodyPr>
          <a:lstStyle/>
          <a:p>
            <a:pPr marL="16933">
              <a:spcBef>
                <a:spcPts val="133"/>
              </a:spcBef>
            </a:pPr>
            <a:r>
              <a:rPr sz="4267" spc="-7" dirty="0"/>
              <a:t>Donning and doffing of</a:t>
            </a:r>
            <a:r>
              <a:rPr sz="4267" spc="-107" dirty="0"/>
              <a:t> </a:t>
            </a:r>
            <a:r>
              <a:rPr sz="4267" dirty="0"/>
              <a:t>PPE</a:t>
            </a:r>
            <a:endParaRPr sz="4267"/>
          </a:p>
        </p:txBody>
      </p:sp>
      <p:sp>
        <p:nvSpPr>
          <p:cNvPr id="3" name="object 3"/>
          <p:cNvSpPr/>
          <p:nvPr/>
        </p:nvSpPr>
        <p:spPr>
          <a:xfrm>
            <a:off x="7725588" y="3083218"/>
            <a:ext cx="3655569" cy="1810412"/>
          </a:xfrm>
          <a:prstGeom prst="rect">
            <a:avLst/>
          </a:prstGeom>
          <a:blipFill>
            <a:blip r:embed="rId2"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8670257" y="5155185"/>
            <a:ext cx="1375833"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sz="1867" b="1" spc="-100" dirty="0">
                <a:solidFill>
                  <a:prstClr val="black"/>
                </a:solidFill>
                <a:latin typeface="Arial"/>
                <a:cs typeface="Arial"/>
              </a:rPr>
              <a:t> </a:t>
            </a:r>
            <a:r>
              <a:rPr sz="1867" b="1" dirty="0">
                <a:solidFill>
                  <a:prstClr val="black"/>
                </a:solidFill>
                <a:latin typeface="Arial"/>
                <a:cs typeface="Arial"/>
              </a:rPr>
              <a:t>CDC</a:t>
            </a:r>
            <a:endParaRPr sz="1867">
              <a:solidFill>
                <a:prstClr val="black"/>
              </a:solidFill>
              <a:latin typeface="Arial"/>
              <a:cs typeface="Arial"/>
            </a:endParaRPr>
          </a:p>
        </p:txBody>
      </p:sp>
      <p:sp>
        <p:nvSpPr>
          <p:cNvPr id="5" name="object 5"/>
          <p:cNvSpPr txBox="1"/>
          <p:nvPr/>
        </p:nvSpPr>
        <p:spPr>
          <a:xfrm>
            <a:off x="470749" y="1834897"/>
            <a:ext cx="6616700" cy="2740836"/>
          </a:xfrm>
          <a:prstGeom prst="rect">
            <a:avLst/>
          </a:prstGeom>
        </p:spPr>
        <p:txBody>
          <a:bodyPr vert="horz" wrap="square" lIns="0" tIns="18627" rIns="0" bIns="0" rtlCol="0">
            <a:spAutoFit/>
          </a:bodyPr>
          <a:lstStyle/>
          <a:p>
            <a:pPr marL="16933" marR="6773" defTabSz="1219170">
              <a:lnSpc>
                <a:spcPct val="112500"/>
              </a:lnSpc>
              <a:spcBef>
                <a:spcPts val="147"/>
              </a:spcBef>
            </a:pPr>
            <a:r>
              <a:rPr sz="2667" b="1" spc="-7" dirty="0">
                <a:solidFill>
                  <a:prstClr val="black"/>
                </a:solidFill>
                <a:latin typeface="Arial"/>
                <a:cs typeface="Arial"/>
              </a:rPr>
              <a:t>Donning </a:t>
            </a:r>
            <a:r>
              <a:rPr sz="2667" dirty="0">
                <a:solidFill>
                  <a:prstClr val="black"/>
                </a:solidFill>
                <a:latin typeface="Arial"/>
                <a:cs typeface="Arial"/>
              </a:rPr>
              <a:t>and </a:t>
            </a:r>
            <a:r>
              <a:rPr sz="2667" b="1" spc="-7" dirty="0">
                <a:solidFill>
                  <a:prstClr val="black"/>
                </a:solidFill>
                <a:latin typeface="Arial"/>
                <a:cs typeface="Arial"/>
              </a:rPr>
              <a:t>doffing </a:t>
            </a:r>
            <a:r>
              <a:rPr sz="2667" dirty="0">
                <a:solidFill>
                  <a:prstClr val="black"/>
                </a:solidFill>
                <a:latin typeface="Arial"/>
                <a:cs typeface="Arial"/>
              </a:rPr>
              <a:t>is </a:t>
            </a:r>
            <a:r>
              <a:rPr sz="2667" spc="-7" dirty="0">
                <a:solidFill>
                  <a:prstClr val="black"/>
                </a:solidFill>
                <a:latin typeface="Arial"/>
                <a:cs typeface="Arial"/>
              </a:rPr>
              <a:t>the practice </a:t>
            </a:r>
            <a:r>
              <a:rPr sz="2667" dirty="0">
                <a:solidFill>
                  <a:prstClr val="black"/>
                </a:solidFill>
                <a:latin typeface="Arial"/>
                <a:cs typeface="Arial"/>
              </a:rPr>
              <a:t>of  </a:t>
            </a:r>
            <a:r>
              <a:rPr sz="2667" spc="-7" dirty="0">
                <a:solidFill>
                  <a:prstClr val="black"/>
                </a:solidFill>
                <a:latin typeface="Arial"/>
                <a:cs typeface="Arial"/>
              </a:rPr>
              <a:t>putting </a:t>
            </a:r>
            <a:r>
              <a:rPr sz="2667" dirty="0">
                <a:solidFill>
                  <a:prstClr val="black"/>
                </a:solidFill>
                <a:latin typeface="Arial"/>
                <a:cs typeface="Arial"/>
              </a:rPr>
              <a:t>on and </a:t>
            </a:r>
            <a:r>
              <a:rPr sz="2667" spc="-7" dirty="0">
                <a:solidFill>
                  <a:prstClr val="black"/>
                </a:solidFill>
                <a:latin typeface="Arial"/>
                <a:cs typeface="Arial"/>
              </a:rPr>
              <a:t>removing personal protective  equipment.</a:t>
            </a:r>
            <a:endParaRPr sz="2667">
              <a:solidFill>
                <a:prstClr val="black"/>
              </a:solidFill>
              <a:latin typeface="Arial"/>
              <a:cs typeface="Arial"/>
            </a:endParaRPr>
          </a:p>
          <a:p>
            <a:pPr defTabSz="1219170">
              <a:spcBef>
                <a:spcPts val="33"/>
              </a:spcBef>
            </a:pPr>
            <a:endParaRPr sz="2867">
              <a:solidFill>
                <a:prstClr val="black"/>
              </a:solidFill>
              <a:latin typeface="Arial"/>
              <a:cs typeface="Arial"/>
            </a:endParaRPr>
          </a:p>
          <a:p>
            <a:pPr marL="16933" marR="910991" defTabSz="1219170">
              <a:lnSpc>
                <a:spcPct val="112999"/>
              </a:lnSpc>
            </a:pPr>
            <a:r>
              <a:rPr sz="2667" b="1" spc="-7" dirty="0">
                <a:solidFill>
                  <a:prstClr val="black"/>
                </a:solidFill>
                <a:latin typeface="Arial"/>
                <a:cs typeface="Arial"/>
              </a:rPr>
              <a:t>Donning </a:t>
            </a:r>
            <a:r>
              <a:rPr sz="2667" spc="-7" dirty="0">
                <a:solidFill>
                  <a:prstClr val="black"/>
                </a:solidFill>
                <a:latin typeface="Arial"/>
                <a:cs typeface="Arial"/>
              </a:rPr>
              <a:t>refers to putting </a:t>
            </a:r>
            <a:r>
              <a:rPr sz="2667" dirty="0">
                <a:solidFill>
                  <a:prstClr val="black"/>
                </a:solidFill>
                <a:latin typeface="Arial"/>
                <a:cs typeface="Arial"/>
              </a:rPr>
              <a:t>on </a:t>
            </a:r>
            <a:r>
              <a:rPr sz="2667" spc="-7" dirty="0">
                <a:solidFill>
                  <a:prstClr val="black"/>
                </a:solidFill>
                <a:latin typeface="Arial"/>
                <a:cs typeface="Arial"/>
              </a:rPr>
              <a:t>personal  protective</a:t>
            </a:r>
            <a:r>
              <a:rPr sz="2667" spc="-20" dirty="0">
                <a:solidFill>
                  <a:prstClr val="black"/>
                </a:solidFill>
                <a:latin typeface="Arial"/>
                <a:cs typeface="Arial"/>
              </a:rPr>
              <a:t> </a:t>
            </a:r>
            <a:r>
              <a:rPr sz="2667" spc="-7" dirty="0">
                <a:solidFill>
                  <a:prstClr val="black"/>
                </a:solidFill>
                <a:latin typeface="Arial"/>
                <a:cs typeface="Arial"/>
              </a:rPr>
              <a:t>equipment.</a:t>
            </a:r>
            <a:endParaRPr sz="2667">
              <a:solidFill>
                <a:prstClr val="black"/>
              </a:solidFill>
              <a:latin typeface="Arial"/>
              <a:cs typeface="Arial"/>
            </a:endParaRPr>
          </a:p>
        </p:txBody>
      </p:sp>
      <p:sp>
        <p:nvSpPr>
          <p:cNvPr id="6" name="object 6"/>
          <p:cNvSpPr txBox="1"/>
          <p:nvPr/>
        </p:nvSpPr>
        <p:spPr>
          <a:xfrm>
            <a:off x="470748" y="4935727"/>
            <a:ext cx="5428827" cy="935298"/>
          </a:xfrm>
          <a:prstGeom prst="rect">
            <a:avLst/>
          </a:prstGeom>
        </p:spPr>
        <p:txBody>
          <a:bodyPr vert="horz" wrap="square" lIns="0" tIns="16933" rIns="0" bIns="0" rtlCol="0">
            <a:spAutoFit/>
          </a:bodyPr>
          <a:lstStyle/>
          <a:p>
            <a:pPr marL="16933" marR="6773" defTabSz="1219170">
              <a:lnSpc>
                <a:spcPct val="117000"/>
              </a:lnSpc>
              <a:spcBef>
                <a:spcPts val="133"/>
              </a:spcBef>
            </a:pPr>
            <a:r>
              <a:rPr sz="2667" b="1" spc="-7" dirty="0">
                <a:solidFill>
                  <a:prstClr val="black"/>
                </a:solidFill>
                <a:latin typeface="Arial"/>
                <a:cs typeface="Arial"/>
              </a:rPr>
              <a:t>Doffing </a:t>
            </a:r>
            <a:r>
              <a:rPr sz="2667" spc="-7" dirty="0">
                <a:solidFill>
                  <a:prstClr val="black"/>
                </a:solidFill>
                <a:latin typeface="Arial"/>
                <a:cs typeface="Arial"/>
              </a:rPr>
              <a:t>refers to removing personal  protective</a:t>
            </a:r>
            <a:r>
              <a:rPr sz="2667" spc="-20" dirty="0">
                <a:solidFill>
                  <a:prstClr val="black"/>
                </a:solidFill>
                <a:latin typeface="Arial"/>
                <a:cs typeface="Arial"/>
              </a:rPr>
              <a:t> </a:t>
            </a:r>
            <a:r>
              <a:rPr sz="2667" spc="-7" dirty="0">
                <a:solidFill>
                  <a:prstClr val="black"/>
                </a:solidFill>
                <a:latin typeface="Arial"/>
                <a:cs typeface="Arial"/>
              </a:rPr>
              <a:t>equipment.</a:t>
            </a:r>
            <a:endParaRPr sz="2667">
              <a:solidFill>
                <a:prstClr val="black"/>
              </a:solidFill>
              <a:latin typeface="Arial"/>
              <a:cs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8" y="465327"/>
            <a:ext cx="6440593" cy="673753"/>
          </a:xfrm>
          <a:prstGeom prst="rect">
            <a:avLst/>
          </a:prstGeom>
        </p:spPr>
        <p:txBody>
          <a:bodyPr vert="horz" wrap="square" lIns="0" tIns="16933" rIns="0" bIns="0" rtlCol="0">
            <a:spAutoFit/>
          </a:bodyPr>
          <a:lstStyle/>
          <a:p>
            <a:pPr marL="16933">
              <a:spcBef>
                <a:spcPts val="133"/>
              </a:spcBef>
            </a:pPr>
            <a:r>
              <a:rPr sz="4267" spc="-7" dirty="0"/>
              <a:t>Donning </a:t>
            </a:r>
            <a:r>
              <a:rPr sz="4267" dirty="0"/>
              <a:t>a </a:t>
            </a:r>
            <a:r>
              <a:rPr sz="4267" spc="-7" dirty="0"/>
              <a:t>surgical</a:t>
            </a:r>
            <a:r>
              <a:rPr sz="4267" spc="-113" dirty="0"/>
              <a:t> </a:t>
            </a:r>
            <a:r>
              <a:rPr sz="4267" spc="-7" dirty="0"/>
              <a:t>mask</a:t>
            </a:r>
            <a:endParaRPr sz="4267"/>
          </a:p>
        </p:txBody>
      </p:sp>
      <p:sp>
        <p:nvSpPr>
          <p:cNvPr id="3" name="object 3"/>
          <p:cNvSpPr/>
          <p:nvPr/>
        </p:nvSpPr>
        <p:spPr>
          <a:xfrm>
            <a:off x="9330759" y="1660955"/>
            <a:ext cx="2659117" cy="2301764"/>
          </a:xfrm>
          <a:prstGeom prst="rect">
            <a:avLst/>
          </a:prstGeom>
          <a:blipFill>
            <a:blip r:embed="rId2"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p:nvPr/>
        </p:nvSpPr>
        <p:spPr>
          <a:xfrm>
            <a:off x="9330759" y="4095922"/>
            <a:ext cx="2659117" cy="2280581"/>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txBox="1"/>
          <p:nvPr/>
        </p:nvSpPr>
        <p:spPr>
          <a:xfrm>
            <a:off x="470748" y="1834897"/>
            <a:ext cx="8109373" cy="4563984"/>
          </a:xfrm>
          <a:prstGeom prst="rect">
            <a:avLst/>
          </a:prstGeom>
        </p:spPr>
        <p:txBody>
          <a:bodyPr vert="horz" wrap="square" lIns="0" tIns="16933" rIns="0" bIns="0" rtlCol="0">
            <a:spAutoFit/>
          </a:bodyPr>
          <a:lstStyle/>
          <a:p>
            <a:pPr marL="625671" marR="342891" indent="-609585" defTabSz="1219170">
              <a:lnSpc>
                <a:spcPct val="112999"/>
              </a:lnSpc>
              <a:spcBef>
                <a:spcPts val="133"/>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a:t>
            </a:r>
            <a:r>
              <a:rPr sz="2667" spc="-173" dirty="0">
                <a:solidFill>
                  <a:prstClr val="black"/>
                </a:solidFill>
                <a:latin typeface="Arial"/>
                <a:cs typeface="Arial"/>
              </a:rPr>
              <a:t> </a:t>
            </a:r>
            <a:r>
              <a:rPr sz="2667" dirty="0">
                <a:solidFill>
                  <a:prstClr val="black"/>
                </a:solidFill>
                <a:latin typeface="Arial"/>
                <a:cs typeface="Arial"/>
              </a:rPr>
              <a:t>hand  sanitizer </a:t>
            </a:r>
            <a:r>
              <a:rPr sz="2667" spc="-7" dirty="0">
                <a:solidFill>
                  <a:prstClr val="black"/>
                </a:solidFill>
                <a:latin typeface="Arial"/>
                <a:cs typeface="Arial"/>
              </a:rPr>
              <a:t>before </a:t>
            </a:r>
            <a:r>
              <a:rPr sz="2667" dirty="0">
                <a:solidFill>
                  <a:prstClr val="black"/>
                </a:solidFill>
                <a:latin typeface="Arial"/>
                <a:cs typeface="Arial"/>
              </a:rPr>
              <a:t>donning a</a:t>
            </a:r>
            <a:r>
              <a:rPr sz="2667" spc="-60" dirty="0">
                <a:solidFill>
                  <a:prstClr val="black"/>
                </a:solidFill>
                <a:latin typeface="Arial"/>
                <a:cs typeface="Arial"/>
              </a:rPr>
              <a:t> </a:t>
            </a:r>
            <a:r>
              <a:rPr sz="2667" spc="-7" dirty="0">
                <a:solidFill>
                  <a:prstClr val="black"/>
                </a:solidFill>
                <a:latin typeface="Arial"/>
                <a:cs typeface="Arial"/>
              </a:rPr>
              <a:t>mask.</a:t>
            </a:r>
            <a:endParaRPr sz="2667">
              <a:solidFill>
                <a:prstClr val="black"/>
              </a:solidFill>
              <a:latin typeface="Arial"/>
              <a:cs typeface="Arial"/>
            </a:endParaRPr>
          </a:p>
          <a:p>
            <a:pPr marL="626518" indent="-609585" defTabSz="1219170">
              <a:spcBef>
                <a:spcPts val="1980"/>
              </a:spcBef>
              <a:buFontTx/>
              <a:buAutoNum type="arabicPeriod"/>
              <a:tabLst>
                <a:tab pos="625671" algn="l"/>
                <a:tab pos="626518" algn="l"/>
              </a:tabLst>
            </a:pPr>
            <a:r>
              <a:rPr sz="2667" dirty="0">
                <a:solidFill>
                  <a:prstClr val="black"/>
                </a:solidFill>
                <a:latin typeface="Arial"/>
                <a:cs typeface="Arial"/>
              </a:rPr>
              <a:t>Place </a:t>
            </a:r>
            <a:r>
              <a:rPr sz="2667" spc="-7" dirty="0">
                <a:solidFill>
                  <a:prstClr val="black"/>
                </a:solidFill>
                <a:latin typeface="Arial"/>
                <a:cs typeface="Arial"/>
              </a:rPr>
              <a:t>mask </a:t>
            </a:r>
            <a:r>
              <a:rPr sz="2667" dirty="0">
                <a:solidFill>
                  <a:prstClr val="black"/>
                </a:solidFill>
                <a:latin typeface="Arial"/>
                <a:cs typeface="Arial"/>
              </a:rPr>
              <a:t>on </a:t>
            </a:r>
            <a:r>
              <a:rPr sz="2667" spc="-7" dirty="0">
                <a:solidFill>
                  <a:prstClr val="black"/>
                </a:solidFill>
                <a:latin typeface="Arial"/>
                <a:cs typeface="Arial"/>
              </a:rPr>
              <a:t>face </a:t>
            </a:r>
            <a:r>
              <a:rPr sz="2667" dirty="0">
                <a:solidFill>
                  <a:prstClr val="black"/>
                </a:solidFill>
                <a:latin typeface="Arial"/>
                <a:cs typeface="Arial"/>
              </a:rPr>
              <a:t>with ear loops over</a:t>
            </a:r>
            <a:r>
              <a:rPr sz="2667" spc="-127" dirty="0">
                <a:solidFill>
                  <a:prstClr val="black"/>
                </a:solidFill>
                <a:latin typeface="Arial"/>
                <a:cs typeface="Arial"/>
              </a:rPr>
              <a:t> </a:t>
            </a:r>
            <a:r>
              <a:rPr sz="2667" spc="-7" dirty="0">
                <a:solidFill>
                  <a:prstClr val="black"/>
                </a:solidFill>
                <a:latin typeface="Arial"/>
                <a:cs typeface="Arial"/>
              </a:rPr>
              <a:t>ears.</a:t>
            </a:r>
            <a:endParaRPr sz="2667">
              <a:solidFill>
                <a:prstClr val="black"/>
              </a:solidFill>
              <a:latin typeface="Arial"/>
              <a:cs typeface="Arial"/>
            </a:endParaRPr>
          </a:p>
          <a:p>
            <a:pPr marL="625671" marR="6773" indent="-609585" defTabSz="1219170">
              <a:lnSpc>
                <a:spcPct val="112999"/>
              </a:lnSpc>
              <a:spcBef>
                <a:spcPts val="1727"/>
              </a:spcBef>
              <a:buFontTx/>
              <a:buAutoNum type="arabicPeriod"/>
              <a:tabLst>
                <a:tab pos="625671" algn="l"/>
                <a:tab pos="626518" algn="l"/>
              </a:tabLst>
            </a:pPr>
            <a:r>
              <a:rPr sz="2667" dirty="0">
                <a:solidFill>
                  <a:prstClr val="black"/>
                </a:solidFill>
                <a:latin typeface="Arial"/>
                <a:cs typeface="Arial"/>
              </a:rPr>
              <a:t>The </a:t>
            </a:r>
            <a:r>
              <a:rPr sz="2667" spc="-7" dirty="0">
                <a:solidFill>
                  <a:prstClr val="black"/>
                </a:solidFill>
                <a:latin typeface="Arial"/>
                <a:cs typeface="Arial"/>
              </a:rPr>
              <a:t>mask </a:t>
            </a:r>
            <a:r>
              <a:rPr sz="2667" dirty="0">
                <a:solidFill>
                  <a:prstClr val="black"/>
                </a:solidFill>
                <a:latin typeface="Arial"/>
                <a:cs typeface="Arial"/>
              </a:rPr>
              <a:t>should cover your nose and </a:t>
            </a:r>
            <a:r>
              <a:rPr sz="2667" spc="-7" dirty="0">
                <a:solidFill>
                  <a:prstClr val="black"/>
                </a:solidFill>
                <a:latin typeface="Arial"/>
                <a:cs typeface="Arial"/>
              </a:rPr>
              <a:t>mouth</a:t>
            </a:r>
            <a:r>
              <a:rPr sz="2667" spc="-193" dirty="0">
                <a:solidFill>
                  <a:prstClr val="black"/>
                </a:solidFill>
                <a:latin typeface="Arial"/>
                <a:cs typeface="Arial"/>
              </a:rPr>
              <a:t> </a:t>
            </a:r>
            <a:r>
              <a:rPr sz="2667" dirty="0">
                <a:solidFill>
                  <a:prstClr val="black"/>
                </a:solidFill>
                <a:latin typeface="Arial"/>
                <a:cs typeface="Arial"/>
              </a:rPr>
              <a:t>with  no gaps </a:t>
            </a:r>
            <a:r>
              <a:rPr sz="2667" spc="-7" dirty="0">
                <a:solidFill>
                  <a:prstClr val="black"/>
                </a:solidFill>
                <a:latin typeface="Arial"/>
                <a:cs typeface="Arial"/>
              </a:rPr>
              <a:t>between the mask </a:t>
            </a:r>
            <a:r>
              <a:rPr sz="2667" dirty="0">
                <a:solidFill>
                  <a:prstClr val="black"/>
                </a:solidFill>
                <a:latin typeface="Arial"/>
                <a:cs typeface="Arial"/>
              </a:rPr>
              <a:t>and your</a:t>
            </a:r>
            <a:r>
              <a:rPr sz="2667" spc="-93" dirty="0">
                <a:solidFill>
                  <a:prstClr val="black"/>
                </a:solidFill>
                <a:latin typeface="Arial"/>
                <a:cs typeface="Arial"/>
              </a:rPr>
              <a:t> </a:t>
            </a:r>
            <a:r>
              <a:rPr sz="2667" spc="-7" dirty="0">
                <a:solidFill>
                  <a:prstClr val="black"/>
                </a:solidFill>
                <a:latin typeface="Arial"/>
                <a:cs typeface="Arial"/>
              </a:rPr>
              <a:t>face.</a:t>
            </a:r>
            <a:endParaRPr sz="2667">
              <a:solidFill>
                <a:prstClr val="black"/>
              </a:solidFill>
              <a:latin typeface="Arial"/>
              <a:cs typeface="Arial"/>
            </a:endParaRPr>
          </a:p>
          <a:p>
            <a:pPr marL="625671" marR="342891" indent="-609585" defTabSz="1219170">
              <a:lnSpc>
                <a:spcPct val="117000"/>
              </a:lnSpc>
              <a:spcBef>
                <a:spcPts val="1440"/>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a:t>
            </a:r>
            <a:r>
              <a:rPr sz="2667" spc="-173" dirty="0">
                <a:solidFill>
                  <a:prstClr val="black"/>
                </a:solidFill>
                <a:latin typeface="Arial"/>
                <a:cs typeface="Arial"/>
              </a:rPr>
              <a:t> </a:t>
            </a:r>
            <a:r>
              <a:rPr sz="2667" dirty="0">
                <a:solidFill>
                  <a:prstClr val="black"/>
                </a:solidFill>
                <a:latin typeface="Arial"/>
                <a:cs typeface="Arial"/>
              </a:rPr>
              <a:t>hand  </a:t>
            </a:r>
            <a:r>
              <a:rPr sz="2667" spc="-7" dirty="0">
                <a:solidFill>
                  <a:prstClr val="black"/>
                </a:solidFill>
                <a:latin typeface="Arial"/>
                <a:cs typeface="Arial"/>
              </a:rPr>
              <a:t>sanitizer.</a:t>
            </a:r>
            <a:endParaRPr sz="2667">
              <a:solidFill>
                <a:prstClr val="black"/>
              </a:solidFill>
              <a:latin typeface="Arial"/>
              <a:cs typeface="Arial"/>
            </a:endParaRPr>
          </a:p>
          <a:p>
            <a:pPr marL="626518" indent="-609585" defTabSz="1219170">
              <a:spcBef>
                <a:spcPts val="1987"/>
              </a:spcBef>
              <a:buFontTx/>
              <a:buAutoNum type="arabicPeriod"/>
              <a:tabLst>
                <a:tab pos="625671" algn="l"/>
                <a:tab pos="626518" algn="l"/>
              </a:tabLst>
            </a:pPr>
            <a:r>
              <a:rPr sz="2667" dirty="0">
                <a:solidFill>
                  <a:prstClr val="black"/>
                </a:solidFill>
                <a:latin typeface="Arial"/>
                <a:cs typeface="Arial"/>
              </a:rPr>
              <a:t>Avoid </a:t>
            </a:r>
            <a:r>
              <a:rPr sz="2667" spc="-7" dirty="0">
                <a:solidFill>
                  <a:prstClr val="black"/>
                </a:solidFill>
                <a:latin typeface="Arial"/>
                <a:cs typeface="Arial"/>
              </a:rPr>
              <a:t>touching the mask </a:t>
            </a:r>
            <a:r>
              <a:rPr sz="2667" dirty="0">
                <a:solidFill>
                  <a:prstClr val="black"/>
                </a:solidFill>
                <a:latin typeface="Arial"/>
                <a:cs typeface="Arial"/>
              </a:rPr>
              <a:t>while wearing</a:t>
            </a:r>
            <a:r>
              <a:rPr sz="2667" spc="-67" dirty="0">
                <a:solidFill>
                  <a:prstClr val="black"/>
                </a:solidFill>
                <a:latin typeface="Arial"/>
                <a:cs typeface="Arial"/>
              </a:rPr>
              <a:t> </a:t>
            </a:r>
            <a:r>
              <a:rPr sz="2667" spc="-7" dirty="0">
                <a:solidFill>
                  <a:prstClr val="black"/>
                </a:solidFill>
                <a:latin typeface="Arial"/>
                <a:cs typeface="Arial"/>
              </a:rPr>
              <a:t>it.</a:t>
            </a:r>
            <a:endParaRPr sz="2667">
              <a:solidFill>
                <a:prstClr val="black"/>
              </a:solidFill>
              <a:latin typeface="Arial"/>
              <a:cs typeface="Arial"/>
            </a:endParaRPr>
          </a:p>
        </p:txBody>
      </p:sp>
      <p:sp>
        <p:nvSpPr>
          <p:cNvPr id="6" name="object 6"/>
          <p:cNvSpPr txBox="1"/>
          <p:nvPr/>
        </p:nvSpPr>
        <p:spPr>
          <a:xfrm>
            <a:off x="9978751" y="6431279"/>
            <a:ext cx="1363133"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sz="1867" b="1" spc="-100" dirty="0">
                <a:solidFill>
                  <a:prstClr val="black"/>
                </a:solidFill>
                <a:latin typeface="Arial"/>
                <a:cs typeface="Arial"/>
              </a:rPr>
              <a:t> </a:t>
            </a:r>
            <a:r>
              <a:rPr sz="1867" b="1" dirty="0">
                <a:solidFill>
                  <a:prstClr val="black"/>
                </a:solidFill>
                <a:latin typeface="Arial"/>
                <a:cs typeface="Arial"/>
              </a:rPr>
              <a:t>ASU</a:t>
            </a:r>
            <a:endParaRPr sz="1867">
              <a:solidFill>
                <a:prstClr val="black"/>
              </a:solidFill>
              <a:latin typeface="Arial"/>
              <a:cs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6139180" cy="673753"/>
          </a:xfrm>
          <a:prstGeom prst="rect">
            <a:avLst/>
          </a:prstGeom>
        </p:spPr>
        <p:txBody>
          <a:bodyPr vert="horz" wrap="square" lIns="0" tIns="16933" rIns="0" bIns="0" rtlCol="0">
            <a:spAutoFit/>
          </a:bodyPr>
          <a:lstStyle/>
          <a:p>
            <a:pPr marL="16933">
              <a:spcBef>
                <a:spcPts val="133"/>
              </a:spcBef>
            </a:pPr>
            <a:r>
              <a:rPr sz="4267" spc="-7" dirty="0"/>
              <a:t>Doffing </a:t>
            </a:r>
            <a:r>
              <a:rPr sz="4267" dirty="0"/>
              <a:t>a </a:t>
            </a:r>
            <a:r>
              <a:rPr sz="4267" spc="-7" dirty="0"/>
              <a:t>surgical</a:t>
            </a:r>
            <a:r>
              <a:rPr sz="4267" spc="-113" dirty="0"/>
              <a:t> </a:t>
            </a:r>
            <a:r>
              <a:rPr sz="4267" spc="-7" dirty="0"/>
              <a:t>mask</a:t>
            </a:r>
            <a:endParaRPr sz="4267"/>
          </a:p>
        </p:txBody>
      </p:sp>
      <p:sp>
        <p:nvSpPr>
          <p:cNvPr id="3" name="object 3"/>
          <p:cNvSpPr txBox="1"/>
          <p:nvPr/>
        </p:nvSpPr>
        <p:spPr>
          <a:xfrm>
            <a:off x="470746" y="1733296"/>
            <a:ext cx="10794153" cy="4748630"/>
          </a:xfrm>
          <a:prstGeom prst="rect">
            <a:avLst/>
          </a:prstGeom>
        </p:spPr>
        <p:txBody>
          <a:bodyPr vert="horz" wrap="square" lIns="0" tIns="171027" rIns="0" bIns="0" rtlCol="0">
            <a:spAutoFit/>
          </a:bodyPr>
          <a:lstStyle/>
          <a:p>
            <a:pPr marL="626518" indent="-609585" defTabSz="1219170">
              <a:spcBef>
                <a:spcPts val="1347"/>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 hand</a:t>
            </a:r>
            <a:r>
              <a:rPr sz="2667" spc="-120" dirty="0">
                <a:solidFill>
                  <a:prstClr val="black"/>
                </a:solidFill>
                <a:latin typeface="Arial"/>
                <a:cs typeface="Arial"/>
              </a:rPr>
              <a:t> </a:t>
            </a:r>
            <a:r>
              <a:rPr sz="2667" spc="-7" dirty="0">
                <a:solidFill>
                  <a:prstClr val="black"/>
                </a:solidFill>
                <a:latin typeface="Arial"/>
                <a:cs typeface="Arial"/>
              </a:rPr>
              <a:t>sanitizer.</a:t>
            </a:r>
            <a:endParaRPr sz="2667">
              <a:solidFill>
                <a:prstClr val="black"/>
              </a:solidFill>
              <a:latin typeface="Arial"/>
              <a:cs typeface="Arial"/>
            </a:endParaRPr>
          </a:p>
          <a:p>
            <a:pPr marL="626518" marR="6773" indent="-609585" defTabSz="1219170">
              <a:lnSpc>
                <a:spcPct val="112000"/>
              </a:lnSpc>
              <a:spcBef>
                <a:spcPts val="833"/>
              </a:spcBef>
              <a:buFontTx/>
              <a:buAutoNum type="arabicPeriod"/>
              <a:tabLst>
                <a:tab pos="625671" algn="l"/>
                <a:tab pos="626518" algn="l"/>
              </a:tabLst>
            </a:pPr>
            <a:r>
              <a:rPr sz="2667" dirty="0">
                <a:solidFill>
                  <a:prstClr val="black"/>
                </a:solidFill>
                <a:latin typeface="Arial"/>
                <a:cs typeface="Arial"/>
              </a:rPr>
              <a:t>Use </a:t>
            </a:r>
            <a:r>
              <a:rPr sz="2667" spc="-7" dirty="0">
                <a:solidFill>
                  <a:prstClr val="black"/>
                </a:solidFill>
                <a:latin typeface="Arial"/>
                <a:cs typeface="Arial"/>
              </a:rPr>
              <a:t>the </a:t>
            </a:r>
            <a:r>
              <a:rPr sz="2667" dirty="0">
                <a:solidFill>
                  <a:prstClr val="black"/>
                </a:solidFill>
                <a:latin typeface="Arial"/>
                <a:cs typeface="Arial"/>
              </a:rPr>
              <a:t>ear loops </a:t>
            </a:r>
            <a:r>
              <a:rPr sz="2667" spc="-7" dirty="0">
                <a:solidFill>
                  <a:prstClr val="black"/>
                </a:solidFill>
                <a:latin typeface="Arial"/>
                <a:cs typeface="Arial"/>
              </a:rPr>
              <a:t>to remove the mask </a:t>
            </a:r>
            <a:r>
              <a:rPr sz="2667" dirty="0">
                <a:solidFill>
                  <a:prstClr val="black"/>
                </a:solidFill>
                <a:latin typeface="Arial"/>
                <a:cs typeface="Arial"/>
              </a:rPr>
              <a:t>avoiding </a:t>
            </a:r>
            <a:r>
              <a:rPr sz="2667" spc="-7" dirty="0">
                <a:solidFill>
                  <a:prstClr val="black"/>
                </a:solidFill>
                <a:latin typeface="Arial"/>
                <a:cs typeface="Arial"/>
              </a:rPr>
              <a:t>touching the front </a:t>
            </a:r>
            <a:r>
              <a:rPr sz="2667" dirty="0">
                <a:solidFill>
                  <a:prstClr val="black"/>
                </a:solidFill>
                <a:latin typeface="Arial"/>
                <a:cs typeface="Arial"/>
              </a:rPr>
              <a:t>of  </a:t>
            </a:r>
            <a:r>
              <a:rPr sz="2667" spc="-7" dirty="0">
                <a:solidFill>
                  <a:prstClr val="black"/>
                </a:solidFill>
                <a:latin typeface="Arial"/>
                <a:cs typeface="Arial"/>
              </a:rPr>
              <a:t>the mask </a:t>
            </a:r>
            <a:r>
              <a:rPr sz="2667" dirty="0">
                <a:solidFill>
                  <a:prstClr val="black"/>
                </a:solidFill>
                <a:latin typeface="Arial"/>
                <a:cs typeface="Arial"/>
              </a:rPr>
              <a:t>or your</a:t>
            </a:r>
            <a:r>
              <a:rPr sz="2667" spc="-47" dirty="0">
                <a:solidFill>
                  <a:prstClr val="black"/>
                </a:solidFill>
                <a:latin typeface="Arial"/>
                <a:cs typeface="Arial"/>
              </a:rPr>
              <a:t> </a:t>
            </a:r>
            <a:r>
              <a:rPr sz="2667" spc="-7" dirty="0">
                <a:solidFill>
                  <a:prstClr val="black"/>
                </a:solidFill>
                <a:latin typeface="Arial"/>
                <a:cs typeface="Arial"/>
              </a:rPr>
              <a:t>face.</a:t>
            </a:r>
            <a:endParaRPr sz="2667">
              <a:solidFill>
                <a:prstClr val="black"/>
              </a:solidFill>
              <a:latin typeface="Arial"/>
              <a:cs typeface="Arial"/>
            </a:endParaRPr>
          </a:p>
          <a:p>
            <a:pPr marL="626518" indent="-609585" defTabSz="1219170">
              <a:spcBef>
                <a:spcPts val="1340"/>
              </a:spcBef>
              <a:buFontTx/>
              <a:buAutoNum type="arabicPeriod"/>
              <a:tabLst>
                <a:tab pos="625671" algn="l"/>
                <a:tab pos="626518" algn="l"/>
              </a:tabLst>
            </a:pPr>
            <a:r>
              <a:rPr sz="2667" spc="-7" dirty="0">
                <a:solidFill>
                  <a:prstClr val="black"/>
                </a:solidFill>
                <a:latin typeface="Arial"/>
                <a:cs typeface="Arial"/>
              </a:rPr>
              <a:t>If the mask </a:t>
            </a:r>
            <a:r>
              <a:rPr sz="2667" dirty="0">
                <a:solidFill>
                  <a:prstClr val="black"/>
                </a:solidFill>
                <a:latin typeface="Arial"/>
                <a:cs typeface="Arial"/>
              </a:rPr>
              <a:t>is in good condition and not soiled, you </a:t>
            </a:r>
            <a:r>
              <a:rPr sz="2667" spc="-7" dirty="0">
                <a:solidFill>
                  <a:prstClr val="black"/>
                </a:solidFill>
                <a:latin typeface="Arial"/>
                <a:cs typeface="Arial"/>
              </a:rPr>
              <a:t>may reuse</a:t>
            </a:r>
            <a:r>
              <a:rPr sz="2667" spc="-187" dirty="0">
                <a:solidFill>
                  <a:prstClr val="black"/>
                </a:solidFill>
                <a:latin typeface="Arial"/>
                <a:cs typeface="Arial"/>
              </a:rPr>
              <a:t> </a:t>
            </a:r>
            <a:r>
              <a:rPr sz="2667" spc="-7" dirty="0">
                <a:solidFill>
                  <a:prstClr val="black"/>
                </a:solidFill>
                <a:latin typeface="Arial"/>
                <a:cs typeface="Arial"/>
              </a:rPr>
              <a:t>it.</a:t>
            </a:r>
            <a:endParaRPr sz="2667">
              <a:solidFill>
                <a:prstClr val="black"/>
              </a:solidFill>
              <a:latin typeface="Arial"/>
              <a:cs typeface="Arial"/>
            </a:endParaRPr>
          </a:p>
          <a:p>
            <a:pPr marL="626518" marR="428403" indent="-609585" defTabSz="1219170">
              <a:lnSpc>
                <a:spcPct val="112000"/>
              </a:lnSpc>
              <a:spcBef>
                <a:spcPts val="833"/>
              </a:spcBef>
              <a:buFontTx/>
              <a:buAutoNum type="arabicPeriod"/>
              <a:tabLst>
                <a:tab pos="625671" algn="l"/>
                <a:tab pos="626518" algn="l"/>
              </a:tabLst>
            </a:pPr>
            <a:r>
              <a:rPr sz="2667" dirty="0">
                <a:solidFill>
                  <a:prstClr val="black"/>
                </a:solidFill>
                <a:latin typeface="Arial"/>
                <a:cs typeface="Arial"/>
              </a:rPr>
              <a:t>Carefully place </a:t>
            </a:r>
            <a:r>
              <a:rPr sz="2667" spc="-7" dirty="0">
                <a:solidFill>
                  <a:prstClr val="black"/>
                </a:solidFill>
                <a:latin typeface="Arial"/>
                <a:cs typeface="Arial"/>
              </a:rPr>
              <a:t>the mask into </a:t>
            </a:r>
            <a:r>
              <a:rPr sz="2667" dirty="0">
                <a:solidFill>
                  <a:prstClr val="black"/>
                </a:solidFill>
                <a:latin typeface="Arial"/>
                <a:cs typeface="Arial"/>
              </a:rPr>
              <a:t>a clean Ziploc bag, labeled with</a:t>
            </a:r>
            <a:r>
              <a:rPr sz="2667" spc="-173" dirty="0">
                <a:solidFill>
                  <a:prstClr val="black"/>
                </a:solidFill>
                <a:latin typeface="Arial"/>
                <a:cs typeface="Arial"/>
              </a:rPr>
              <a:t> </a:t>
            </a:r>
            <a:r>
              <a:rPr sz="2667" spc="-7" dirty="0">
                <a:solidFill>
                  <a:prstClr val="black"/>
                </a:solidFill>
                <a:latin typeface="Arial"/>
                <a:cs typeface="Arial"/>
              </a:rPr>
              <a:t>the  </a:t>
            </a:r>
            <a:r>
              <a:rPr sz="2667" dirty="0">
                <a:solidFill>
                  <a:prstClr val="black"/>
                </a:solidFill>
                <a:latin typeface="Arial"/>
                <a:cs typeface="Arial"/>
              </a:rPr>
              <a:t>user’s </a:t>
            </a:r>
            <a:r>
              <a:rPr sz="2667" spc="-7" dirty="0">
                <a:solidFill>
                  <a:prstClr val="black"/>
                </a:solidFill>
                <a:latin typeface="Arial"/>
                <a:cs typeface="Arial"/>
              </a:rPr>
              <a:t>name. </a:t>
            </a:r>
            <a:r>
              <a:rPr sz="2667" dirty="0">
                <a:solidFill>
                  <a:prstClr val="black"/>
                </a:solidFill>
                <a:latin typeface="Arial"/>
                <a:cs typeface="Arial"/>
              </a:rPr>
              <a:t>Avoid </a:t>
            </a:r>
            <a:r>
              <a:rPr sz="2667" spc="-7" dirty="0">
                <a:solidFill>
                  <a:prstClr val="black"/>
                </a:solidFill>
                <a:latin typeface="Arial"/>
                <a:cs typeface="Arial"/>
              </a:rPr>
              <a:t>compressing the mask. </a:t>
            </a:r>
            <a:r>
              <a:rPr sz="2667" dirty="0">
                <a:solidFill>
                  <a:prstClr val="black"/>
                </a:solidFill>
                <a:latin typeface="Arial"/>
                <a:cs typeface="Arial"/>
              </a:rPr>
              <a:t>Do not seal </a:t>
            </a:r>
            <a:r>
              <a:rPr sz="2667" spc="-7" dirty="0">
                <a:solidFill>
                  <a:prstClr val="black"/>
                </a:solidFill>
                <a:latin typeface="Arial"/>
                <a:cs typeface="Arial"/>
              </a:rPr>
              <a:t>the</a:t>
            </a:r>
            <a:r>
              <a:rPr sz="2667" spc="-107" dirty="0">
                <a:solidFill>
                  <a:prstClr val="black"/>
                </a:solidFill>
                <a:latin typeface="Arial"/>
                <a:cs typeface="Arial"/>
              </a:rPr>
              <a:t> </a:t>
            </a:r>
            <a:r>
              <a:rPr sz="2667" dirty="0">
                <a:solidFill>
                  <a:prstClr val="black"/>
                </a:solidFill>
                <a:latin typeface="Arial"/>
                <a:cs typeface="Arial"/>
              </a:rPr>
              <a:t>bag.</a:t>
            </a:r>
            <a:endParaRPr sz="2667">
              <a:solidFill>
                <a:prstClr val="black"/>
              </a:solidFill>
              <a:latin typeface="Arial"/>
              <a:cs typeface="Arial"/>
            </a:endParaRPr>
          </a:p>
          <a:p>
            <a:pPr marL="626518" indent="-609585" defTabSz="1219170">
              <a:spcBef>
                <a:spcPts val="1347"/>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 hand</a:t>
            </a:r>
            <a:r>
              <a:rPr sz="2667" spc="-120" dirty="0">
                <a:solidFill>
                  <a:prstClr val="black"/>
                </a:solidFill>
                <a:latin typeface="Arial"/>
                <a:cs typeface="Arial"/>
              </a:rPr>
              <a:t> </a:t>
            </a:r>
            <a:r>
              <a:rPr sz="2667" spc="-7" dirty="0">
                <a:solidFill>
                  <a:prstClr val="black"/>
                </a:solidFill>
                <a:latin typeface="Arial"/>
                <a:cs typeface="Arial"/>
              </a:rPr>
              <a:t>sanitizer.</a:t>
            </a:r>
            <a:endParaRPr sz="2667">
              <a:solidFill>
                <a:prstClr val="black"/>
              </a:solidFill>
              <a:latin typeface="Arial"/>
              <a:cs typeface="Arial"/>
            </a:endParaRPr>
          </a:p>
          <a:p>
            <a:pPr marL="16933" marR="843259" defTabSz="1219170">
              <a:lnSpc>
                <a:spcPct val="116700"/>
              </a:lnSpc>
              <a:spcBef>
                <a:spcPts val="1100"/>
              </a:spcBef>
            </a:pPr>
            <a:r>
              <a:rPr sz="2400" b="1" spc="-7" dirty="0">
                <a:solidFill>
                  <a:prstClr val="black"/>
                </a:solidFill>
                <a:latin typeface="Arial"/>
                <a:cs typeface="Arial"/>
              </a:rPr>
              <a:t>Note: </a:t>
            </a:r>
            <a:r>
              <a:rPr sz="2400" spc="-7" dirty="0">
                <a:solidFill>
                  <a:prstClr val="black"/>
                </a:solidFill>
                <a:latin typeface="Arial"/>
                <a:cs typeface="Arial"/>
              </a:rPr>
              <a:t>If the mask was worn during an encounter with another person who  displayed obvious signs of illness, discard of the mask </a:t>
            </a:r>
            <a:r>
              <a:rPr sz="2400" dirty="0">
                <a:solidFill>
                  <a:prstClr val="black"/>
                </a:solidFill>
                <a:latin typeface="Arial"/>
                <a:cs typeface="Arial"/>
              </a:rPr>
              <a:t>in </a:t>
            </a:r>
            <a:r>
              <a:rPr sz="2400" spc="-7" dirty="0">
                <a:solidFill>
                  <a:prstClr val="black"/>
                </a:solidFill>
                <a:latin typeface="Arial"/>
                <a:cs typeface="Arial"/>
              </a:rPr>
              <a:t>the</a:t>
            </a:r>
            <a:r>
              <a:rPr sz="2400" spc="20" dirty="0">
                <a:solidFill>
                  <a:prstClr val="black"/>
                </a:solidFill>
                <a:latin typeface="Arial"/>
                <a:cs typeface="Arial"/>
              </a:rPr>
              <a:t> </a:t>
            </a:r>
            <a:r>
              <a:rPr sz="2400" spc="-7" dirty="0">
                <a:solidFill>
                  <a:prstClr val="black"/>
                </a:solidFill>
                <a:latin typeface="Arial"/>
                <a:cs typeface="Arial"/>
              </a:rPr>
              <a:t>trash.</a:t>
            </a:r>
            <a:endParaRPr sz="2400">
              <a:solidFill>
                <a:prstClr val="black"/>
              </a:solidFill>
              <a:latin typeface="Arial"/>
              <a:cs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6381327" cy="673753"/>
          </a:xfrm>
          <a:prstGeom prst="rect">
            <a:avLst/>
          </a:prstGeom>
        </p:spPr>
        <p:txBody>
          <a:bodyPr vert="horz" wrap="square" lIns="0" tIns="16933" rIns="0" bIns="0" rtlCol="0">
            <a:spAutoFit/>
          </a:bodyPr>
          <a:lstStyle/>
          <a:p>
            <a:pPr marL="16933">
              <a:spcBef>
                <a:spcPts val="133"/>
              </a:spcBef>
            </a:pPr>
            <a:r>
              <a:rPr sz="4267" spc="-7" dirty="0"/>
              <a:t>Reusing </a:t>
            </a:r>
            <a:r>
              <a:rPr sz="4267" dirty="0"/>
              <a:t>a </a:t>
            </a:r>
            <a:r>
              <a:rPr sz="4267" spc="-7" dirty="0"/>
              <a:t>surgical</a:t>
            </a:r>
            <a:r>
              <a:rPr sz="4267" spc="-113" dirty="0"/>
              <a:t> </a:t>
            </a:r>
            <a:r>
              <a:rPr sz="4267" spc="-7" dirty="0"/>
              <a:t>mask</a:t>
            </a:r>
            <a:endParaRPr sz="4267"/>
          </a:p>
        </p:txBody>
      </p:sp>
      <p:sp>
        <p:nvSpPr>
          <p:cNvPr id="3" name="object 3"/>
          <p:cNvSpPr txBox="1"/>
          <p:nvPr/>
        </p:nvSpPr>
        <p:spPr>
          <a:xfrm>
            <a:off x="470745" y="1834897"/>
            <a:ext cx="11098107" cy="4762500"/>
          </a:xfrm>
          <a:prstGeom prst="rect">
            <a:avLst/>
          </a:prstGeom>
        </p:spPr>
        <p:txBody>
          <a:bodyPr vert="horz" wrap="square" lIns="0" tIns="16933" rIns="0" bIns="0" rtlCol="0">
            <a:spAutoFit/>
          </a:bodyPr>
          <a:lstStyle/>
          <a:p>
            <a:pPr marL="16933" marR="450415" defTabSz="1219170">
              <a:lnSpc>
                <a:spcPct val="112999"/>
              </a:lnSpc>
              <a:spcBef>
                <a:spcPts val="133"/>
              </a:spcBef>
            </a:pPr>
            <a:r>
              <a:rPr sz="2667" b="1" spc="-7" dirty="0">
                <a:solidFill>
                  <a:prstClr val="black"/>
                </a:solidFill>
                <a:latin typeface="Arial"/>
                <a:cs typeface="Arial"/>
              </a:rPr>
              <a:t>If using </a:t>
            </a:r>
            <a:r>
              <a:rPr sz="2667" b="1" dirty="0">
                <a:solidFill>
                  <a:prstClr val="black"/>
                </a:solidFill>
                <a:latin typeface="Arial"/>
                <a:cs typeface="Arial"/>
              </a:rPr>
              <a:t>a </a:t>
            </a:r>
            <a:r>
              <a:rPr sz="2667" b="1" spc="-7" dirty="0">
                <a:solidFill>
                  <a:prstClr val="black"/>
                </a:solidFill>
                <a:latin typeface="Arial"/>
                <a:cs typeface="Arial"/>
              </a:rPr>
              <a:t>surgical mask and following social distancing practices,  the likelihood </a:t>
            </a:r>
            <a:r>
              <a:rPr sz="2667" b="1" dirty="0">
                <a:solidFill>
                  <a:prstClr val="black"/>
                </a:solidFill>
                <a:latin typeface="Arial"/>
                <a:cs typeface="Arial"/>
              </a:rPr>
              <a:t>of </a:t>
            </a:r>
            <a:r>
              <a:rPr sz="2667" b="1" spc="-7" dirty="0">
                <a:solidFill>
                  <a:prstClr val="black"/>
                </a:solidFill>
                <a:latin typeface="Arial"/>
                <a:cs typeface="Arial"/>
              </a:rPr>
              <a:t>the mask being contaminated is very</a:t>
            </a:r>
            <a:r>
              <a:rPr sz="2667" b="1" spc="-20" dirty="0">
                <a:solidFill>
                  <a:prstClr val="black"/>
                </a:solidFill>
                <a:latin typeface="Arial"/>
                <a:cs typeface="Arial"/>
              </a:rPr>
              <a:t> </a:t>
            </a:r>
            <a:r>
              <a:rPr sz="2667" b="1" spc="-7" dirty="0">
                <a:solidFill>
                  <a:prstClr val="black"/>
                </a:solidFill>
                <a:latin typeface="Arial"/>
                <a:cs typeface="Arial"/>
              </a:rPr>
              <a:t>low.</a:t>
            </a:r>
            <a:endParaRPr sz="2667">
              <a:solidFill>
                <a:prstClr val="black"/>
              </a:solidFill>
              <a:latin typeface="Arial"/>
              <a:cs typeface="Arial"/>
            </a:endParaRPr>
          </a:p>
          <a:p>
            <a:pPr marL="626518" indent="-609585" defTabSz="1219170">
              <a:spcBef>
                <a:spcPts val="1980"/>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 hand</a:t>
            </a:r>
            <a:r>
              <a:rPr sz="2667" spc="-113" dirty="0">
                <a:solidFill>
                  <a:prstClr val="black"/>
                </a:solidFill>
                <a:latin typeface="Arial"/>
                <a:cs typeface="Arial"/>
              </a:rPr>
              <a:t> </a:t>
            </a:r>
            <a:r>
              <a:rPr sz="2667" spc="-7" dirty="0">
                <a:solidFill>
                  <a:prstClr val="black"/>
                </a:solidFill>
                <a:latin typeface="Arial"/>
                <a:cs typeface="Arial"/>
              </a:rPr>
              <a:t>sanitizer.</a:t>
            </a:r>
            <a:endParaRPr sz="2667">
              <a:solidFill>
                <a:prstClr val="black"/>
              </a:solidFill>
              <a:latin typeface="Arial"/>
              <a:cs typeface="Arial"/>
            </a:endParaRPr>
          </a:p>
          <a:p>
            <a:pPr marL="626518" indent="-609585" defTabSz="1219170">
              <a:spcBef>
                <a:spcPts val="2147"/>
              </a:spcBef>
              <a:buFontTx/>
              <a:buAutoNum type="arabicPeriod"/>
              <a:tabLst>
                <a:tab pos="625671" algn="l"/>
                <a:tab pos="626518" algn="l"/>
              </a:tabLst>
            </a:pPr>
            <a:r>
              <a:rPr sz="2667" dirty="0">
                <a:solidFill>
                  <a:prstClr val="black"/>
                </a:solidFill>
                <a:latin typeface="Arial"/>
                <a:cs typeface="Arial"/>
              </a:rPr>
              <a:t>Remove </a:t>
            </a:r>
            <a:r>
              <a:rPr sz="2667" spc="-7" dirty="0">
                <a:solidFill>
                  <a:prstClr val="black"/>
                </a:solidFill>
                <a:latin typeface="Arial"/>
                <a:cs typeface="Arial"/>
              </a:rPr>
              <a:t>mask </a:t>
            </a:r>
            <a:r>
              <a:rPr sz="2667" dirty="0">
                <a:solidFill>
                  <a:prstClr val="black"/>
                </a:solidFill>
                <a:latin typeface="Arial"/>
                <a:cs typeface="Arial"/>
              </a:rPr>
              <a:t>by holding </a:t>
            </a:r>
            <a:r>
              <a:rPr sz="2667" spc="-7" dirty="0">
                <a:solidFill>
                  <a:prstClr val="black"/>
                </a:solidFill>
                <a:latin typeface="Arial"/>
                <a:cs typeface="Arial"/>
              </a:rPr>
              <a:t>the </a:t>
            </a:r>
            <a:r>
              <a:rPr sz="2667" dirty="0">
                <a:solidFill>
                  <a:prstClr val="black"/>
                </a:solidFill>
                <a:latin typeface="Arial"/>
                <a:cs typeface="Arial"/>
              </a:rPr>
              <a:t>ear</a:t>
            </a:r>
            <a:r>
              <a:rPr sz="2667" spc="-80" dirty="0">
                <a:solidFill>
                  <a:prstClr val="black"/>
                </a:solidFill>
                <a:latin typeface="Arial"/>
                <a:cs typeface="Arial"/>
              </a:rPr>
              <a:t> </a:t>
            </a:r>
            <a:r>
              <a:rPr sz="2667" dirty="0">
                <a:solidFill>
                  <a:prstClr val="black"/>
                </a:solidFill>
                <a:latin typeface="Arial"/>
                <a:cs typeface="Arial"/>
              </a:rPr>
              <a:t>loops.</a:t>
            </a:r>
            <a:endParaRPr sz="2667">
              <a:solidFill>
                <a:prstClr val="black"/>
              </a:solidFill>
              <a:latin typeface="Arial"/>
              <a:cs typeface="Arial"/>
            </a:endParaRPr>
          </a:p>
          <a:p>
            <a:pPr marL="626518" marR="6773" indent="-609585" defTabSz="1219170">
              <a:lnSpc>
                <a:spcPct val="112000"/>
              </a:lnSpc>
              <a:spcBef>
                <a:spcPts val="1633"/>
              </a:spcBef>
              <a:buFontTx/>
              <a:buAutoNum type="arabicPeriod"/>
              <a:tabLst>
                <a:tab pos="625671" algn="l"/>
                <a:tab pos="626518" algn="l"/>
              </a:tabLst>
            </a:pPr>
            <a:r>
              <a:rPr sz="2667" spc="-7" dirty="0">
                <a:solidFill>
                  <a:prstClr val="black"/>
                </a:solidFill>
                <a:latin typeface="Arial"/>
                <a:cs typeface="Arial"/>
              </a:rPr>
              <a:t>After removing facemask, </a:t>
            </a:r>
            <a:r>
              <a:rPr sz="2667" dirty="0">
                <a:solidFill>
                  <a:prstClr val="black"/>
                </a:solidFill>
                <a:latin typeface="Arial"/>
                <a:cs typeface="Arial"/>
              </a:rPr>
              <a:t>visually inspect </a:t>
            </a:r>
            <a:r>
              <a:rPr sz="2667" spc="-7" dirty="0">
                <a:solidFill>
                  <a:prstClr val="black"/>
                </a:solidFill>
                <a:latin typeface="Arial"/>
                <a:cs typeface="Arial"/>
              </a:rPr>
              <a:t>for contamination, distortion  </a:t>
            </a:r>
            <a:r>
              <a:rPr sz="2667" dirty="0">
                <a:solidFill>
                  <a:prstClr val="black"/>
                </a:solidFill>
                <a:latin typeface="Arial"/>
                <a:cs typeface="Arial"/>
              </a:rPr>
              <a:t>in shape or </a:t>
            </a:r>
            <a:r>
              <a:rPr sz="2667" spc="-7" dirty="0">
                <a:solidFill>
                  <a:prstClr val="black"/>
                </a:solidFill>
                <a:latin typeface="Arial"/>
                <a:cs typeface="Arial"/>
              </a:rPr>
              <a:t>form. </a:t>
            </a:r>
            <a:r>
              <a:rPr sz="2667" dirty="0">
                <a:solidFill>
                  <a:prstClr val="black"/>
                </a:solidFill>
                <a:latin typeface="Arial"/>
                <a:cs typeface="Arial"/>
              </a:rPr>
              <a:t>Discard in </a:t>
            </a:r>
            <a:r>
              <a:rPr sz="2667" spc="-7" dirty="0">
                <a:solidFill>
                  <a:prstClr val="black"/>
                </a:solidFill>
                <a:latin typeface="Arial"/>
                <a:cs typeface="Arial"/>
              </a:rPr>
              <a:t>trash </a:t>
            </a:r>
            <a:r>
              <a:rPr sz="2667" dirty="0">
                <a:solidFill>
                  <a:prstClr val="black"/>
                </a:solidFill>
                <a:latin typeface="Arial"/>
                <a:cs typeface="Arial"/>
              </a:rPr>
              <a:t>if soiled, </a:t>
            </a:r>
            <a:r>
              <a:rPr sz="2667" spc="-7" dirty="0">
                <a:solidFill>
                  <a:prstClr val="black"/>
                </a:solidFill>
                <a:latin typeface="Arial"/>
                <a:cs typeface="Arial"/>
              </a:rPr>
              <a:t>torn, </a:t>
            </a:r>
            <a:r>
              <a:rPr sz="2667" dirty="0">
                <a:solidFill>
                  <a:prstClr val="black"/>
                </a:solidFill>
                <a:latin typeface="Arial"/>
                <a:cs typeface="Arial"/>
              </a:rPr>
              <a:t>or</a:t>
            </a:r>
            <a:r>
              <a:rPr sz="2667" spc="-167" dirty="0">
                <a:solidFill>
                  <a:prstClr val="black"/>
                </a:solidFill>
                <a:latin typeface="Arial"/>
                <a:cs typeface="Arial"/>
              </a:rPr>
              <a:t> </a:t>
            </a:r>
            <a:r>
              <a:rPr sz="2667" spc="-7" dirty="0">
                <a:solidFill>
                  <a:prstClr val="black"/>
                </a:solidFill>
                <a:latin typeface="Arial"/>
                <a:cs typeface="Arial"/>
              </a:rPr>
              <a:t>saturated.</a:t>
            </a:r>
            <a:endParaRPr sz="2667">
              <a:solidFill>
                <a:prstClr val="black"/>
              </a:solidFill>
              <a:latin typeface="Arial"/>
              <a:cs typeface="Arial"/>
            </a:endParaRPr>
          </a:p>
          <a:p>
            <a:pPr marL="626518" indent="-609585" defTabSz="1219170">
              <a:spcBef>
                <a:spcPts val="2140"/>
              </a:spcBef>
              <a:buFontTx/>
              <a:buAutoNum type="arabicPeriod"/>
              <a:tabLst>
                <a:tab pos="625671" algn="l"/>
                <a:tab pos="626518" algn="l"/>
              </a:tabLst>
            </a:pPr>
            <a:r>
              <a:rPr sz="2667" dirty="0">
                <a:solidFill>
                  <a:prstClr val="black"/>
                </a:solidFill>
                <a:latin typeface="Arial"/>
                <a:cs typeface="Arial"/>
              </a:rPr>
              <a:t>Carefully </a:t>
            </a:r>
            <a:r>
              <a:rPr sz="2667" spc="-7" dirty="0">
                <a:solidFill>
                  <a:prstClr val="black"/>
                </a:solidFill>
                <a:latin typeface="Arial"/>
                <a:cs typeface="Arial"/>
              </a:rPr>
              <a:t>store </a:t>
            </a:r>
            <a:r>
              <a:rPr sz="2667" dirty="0">
                <a:solidFill>
                  <a:prstClr val="black"/>
                </a:solidFill>
                <a:latin typeface="Arial"/>
                <a:cs typeface="Arial"/>
              </a:rPr>
              <a:t>in an unsealed bag labeled with your </a:t>
            </a:r>
            <a:r>
              <a:rPr sz="2667" spc="-7" dirty="0">
                <a:solidFill>
                  <a:prstClr val="black"/>
                </a:solidFill>
                <a:latin typeface="Arial"/>
                <a:cs typeface="Arial"/>
              </a:rPr>
              <a:t>name </a:t>
            </a:r>
            <a:r>
              <a:rPr sz="2667" dirty="0">
                <a:solidFill>
                  <a:prstClr val="black"/>
                </a:solidFill>
                <a:latin typeface="Arial"/>
                <a:cs typeface="Arial"/>
              </a:rPr>
              <a:t>on</a:t>
            </a:r>
            <a:r>
              <a:rPr sz="2667" spc="-167" dirty="0">
                <a:solidFill>
                  <a:prstClr val="black"/>
                </a:solidFill>
                <a:latin typeface="Arial"/>
                <a:cs typeface="Arial"/>
              </a:rPr>
              <a:t> </a:t>
            </a:r>
            <a:r>
              <a:rPr sz="2667" spc="-7" dirty="0">
                <a:solidFill>
                  <a:prstClr val="black"/>
                </a:solidFill>
                <a:latin typeface="Arial"/>
                <a:cs typeface="Arial"/>
              </a:rPr>
              <a:t>it.</a:t>
            </a:r>
            <a:endParaRPr sz="2667">
              <a:solidFill>
                <a:prstClr val="black"/>
              </a:solidFill>
              <a:latin typeface="Arial"/>
              <a:cs typeface="Arial"/>
            </a:endParaRPr>
          </a:p>
          <a:p>
            <a:pPr marL="626518" indent="-609585" defTabSz="1219170">
              <a:spcBef>
                <a:spcPts val="1987"/>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 hand</a:t>
            </a:r>
            <a:r>
              <a:rPr sz="2667" spc="-113" dirty="0">
                <a:solidFill>
                  <a:prstClr val="black"/>
                </a:solidFill>
                <a:latin typeface="Arial"/>
                <a:cs typeface="Arial"/>
              </a:rPr>
              <a:t> </a:t>
            </a:r>
            <a:r>
              <a:rPr sz="2667" spc="-7" dirty="0">
                <a:solidFill>
                  <a:prstClr val="black"/>
                </a:solidFill>
                <a:latin typeface="Arial"/>
                <a:cs typeface="Arial"/>
              </a:rPr>
              <a:t>sanitizer.</a:t>
            </a:r>
            <a:endParaRPr sz="2667">
              <a:solidFill>
                <a:prstClr val="black"/>
              </a:solidFill>
              <a:latin typeface="Arial"/>
              <a:cs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5978" y="2147824"/>
            <a:ext cx="11177693" cy="1300976"/>
          </a:xfrm>
          <a:prstGeom prst="rect">
            <a:avLst/>
          </a:prstGeom>
        </p:spPr>
        <p:txBody>
          <a:bodyPr vert="horz" wrap="square" lIns="0" tIns="4233" rIns="0" bIns="0" rtlCol="0">
            <a:spAutoFit/>
          </a:bodyPr>
          <a:lstStyle/>
          <a:p>
            <a:pPr marL="16933" marR="6773">
              <a:lnSpc>
                <a:spcPct val="101899"/>
              </a:lnSpc>
              <a:spcBef>
                <a:spcPts val="33"/>
              </a:spcBef>
            </a:pPr>
            <a:r>
              <a:rPr sz="4267" spc="-7" dirty="0"/>
              <a:t>Demonstration of surgical mask and cloth  face cover </a:t>
            </a:r>
            <a:r>
              <a:rPr sz="4267" spc="-13" dirty="0"/>
              <a:t>donning </a:t>
            </a:r>
            <a:r>
              <a:rPr sz="4267" spc="-7" dirty="0"/>
              <a:t>and </a:t>
            </a:r>
            <a:r>
              <a:rPr sz="4267" spc="-13" dirty="0"/>
              <a:t>doffing</a:t>
            </a:r>
            <a:r>
              <a:rPr sz="4267" spc="-93" dirty="0"/>
              <a:t> </a:t>
            </a:r>
            <a:r>
              <a:rPr sz="4267" spc="-7" dirty="0"/>
              <a:t>procedures</a:t>
            </a:r>
            <a:endParaRPr sz="4267"/>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10012679" cy="673753"/>
          </a:xfrm>
          <a:prstGeom prst="rect">
            <a:avLst/>
          </a:prstGeom>
        </p:spPr>
        <p:txBody>
          <a:bodyPr vert="horz" wrap="square" lIns="0" tIns="16933" rIns="0" bIns="0" rtlCol="0">
            <a:spAutoFit/>
          </a:bodyPr>
          <a:lstStyle/>
          <a:p>
            <a:pPr marL="16933">
              <a:spcBef>
                <a:spcPts val="133"/>
              </a:spcBef>
            </a:pPr>
            <a:r>
              <a:rPr sz="4267" spc="-7" dirty="0"/>
              <a:t>Procedures for </a:t>
            </a:r>
            <a:r>
              <a:rPr sz="4267" spc="-13" dirty="0"/>
              <a:t>donning </a:t>
            </a:r>
            <a:r>
              <a:rPr sz="4267" spc="-7" dirty="0"/>
              <a:t>safety</a:t>
            </a:r>
            <a:r>
              <a:rPr sz="4267" spc="-100" dirty="0"/>
              <a:t> </a:t>
            </a:r>
            <a:r>
              <a:rPr sz="4267" spc="-7" dirty="0"/>
              <a:t>glasses</a:t>
            </a:r>
            <a:endParaRPr sz="4267"/>
          </a:p>
        </p:txBody>
      </p:sp>
      <p:sp>
        <p:nvSpPr>
          <p:cNvPr id="3" name="object 3"/>
          <p:cNvSpPr/>
          <p:nvPr/>
        </p:nvSpPr>
        <p:spPr>
          <a:xfrm>
            <a:off x="7831107" y="1834897"/>
            <a:ext cx="3945289" cy="1760367"/>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9330004" y="3765886"/>
            <a:ext cx="1363133" cy="304421"/>
          </a:xfrm>
          <a:prstGeom prst="rect">
            <a:avLst/>
          </a:prstGeom>
        </p:spPr>
        <p:txBody>
          <a:bodyPr vert="horz" wrap="square" lIns="0" tIns="16933" rIns="0" bIns="0" rtlCol="0">
            <a:spAutoFit/>
          </a:bodyPr>
          <a:lstStyle/>
          <a:p>
            <a:pPr marL="16933" defTabSz="1219170">
              <a:spcBef>
                <a:spcPts val="133"/>
              </a:spcBef>
            </a:pPr>
            <a:r>
              <a:rPr lang="en-US" sz="1867" b="1" spc="-7" dirty="0">
                <a:solidFill>
                  <a:prstClr val="black"/>
                </a:solidFill>
                <a:latin typeface="Arial"/>
                <a:cs typeface="Arial"/>
              </a:rPr>
              <a:t>Photo</a:t>
            </a:r>
            <a:r>
              <a:rPr sz="1867" b="1" spc="-7" dirty="0">
                <a:solidFill>
                  <a:prstClr val="black"/>
                </a:solidFill>
                <a:latin typeface="Arial"/>
                <a:cs typeface="Arial"/>
              </a:rPr>
              <a:t>:</a:t>
            </a:r>
            <a:r>
              <a:rPr sz="1867" b="1" spc="-100" dirty="0">
                <a:solidFill>
                  <a:prstClr val="black"/>
                </a:solidFill>
                <a:latin typeface="Arial"/>
                <a:cs typeface="Arial"/>
              </a:rPr>
              <a:t> </a:t>
            </a:r>
            <a:r>
              <a:rPr sz="1867" b="1" dirty="0">
                <a:solidFill>
                  <a:prstClr val="black"/>
                </a:solidFill>
                <a:latin typeface="Arial"/>
                <a:cs typeface="Arial"/>
              </a:rPr>
              <a:t>ASU</a:t>
            </a:r>
            <a:endParaRPr sz="1867" dirty="0">
              <a:solidFill>
                <a:prstClr val="black"/>
              </a:solidFill>
              <a:latin typeface="Arial"/>
              <a:cs typeface="Arial"/>
            </a:endParaRPr>
          </a:p>
        </p:txBody>
      </p:sp>
      <p:sp>
        <p:nvSpPr>
          <p:cNvPr id="5" name="object 5"/>
          <p:cNvSpPr txBox="1"/>
          <p:nvPr/>
        </p:nvSpPr>
        <p:spPr>
          <a:xfrm>
            <a:off x="470748" y="1834897"/>
            <a:ext cx="6023187" cy="2740836"/>
          </a:xfrm>
          <a:prstGeom prst="rect">
            <a:avLst/>
          </a:prstGeom>
        </p:spPr>
        <p:txBody>
          <a:bodyPr vert="horz" wrap="square" lIns="0" tIns="18627" rIns="0" bIns="0" rtlCol="0">
            <a:spAutoFit/>
          </a:bodyPr>
          <a:lstStyle/>
          <a:p>
            <a:pPr marL="625671" marR="6773" indent="-609585" algn="just" defTabSz="1219170">
              <a:lnSpc>
                <a:spcPct val="112500"/>
              </a:lnSpc>
              <a:spcBef>
                <a:spcPts val="147"/>
              </a:spcBef>
              <a:buFontTx/>
              <a:buAutoNum type="arabicPeriod"/>
              <a:tabLst>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a:t>
            </a:r>
            <a:r>
              <a:rPr sz="2667" spc="-160" dirty="0">
                <a:solidFill>
                  <a:prstClr val="black"/>
                </a:solidFill>
                <a:latin typeface="Arial"/>
                <a:cs typeface="Arial"/>
              </a:rPr>
              <a:t> </a:t>
            </a:r>
            <a:r>
              <a:rPr sz="2667" dirty="0">
                <a:solidFill>
                  <a:prstClr val="black"/>
                </a:solidFill>
                <a:latin typeface="Arial"/>
                <a:cs typeface="Arial"/>
              </a:rPr>
              <a:t>or  apply hand sanitizer </a:t>
            </a:r>
            <a:r>
              <a:rPr sz="2667" spc="-7" dirty="0">
                <a:solidFill>
                  <a:prstClr val="black"/>
                </a:solidFill>
                <a:latin typeface="Arial"/>
                <a:cs typeface="Arial"/>
              </a:rPr>
              <a:t>before </a:t>
            </a:r>
            <a:r>
              <a:rPr sz="2667" dirty="0">
                <a:solidFill>
                  <a:prstClr val="black"/>
                </a:solidFill>
                <a:latin typeface="Arial"/>
                <a:cs typeface="Arial"/>
              </a:rPr>
              <a:t>donning  </a:t>
            </a:r>
            <a:r>
              <a:rPr sz="2667" spc="-7" dirty="0">
                <a:solidFill>
                  <a:prstClr val="black"/>
                </a:solidFill>
                <a:latin typeface="Arial"/>
                <a:cs typeface="Arial"/>
              </a:rPr>
              <a:t>safety</a:t>
            </a:r>
            <a:r>
              <a:rPr sz="2667" spc="-20" dirty="0">
                <a:solidFill>
                  <a:prstClr val="black"/>
                </a:solidFill>
                <a:latin typeface="Arial"/>
                <a:cs typeface="Arial"/>
              </a:rPr>
              <a:t> </a:t>
            </a:r>
            <a:r>
              <a:rPr sz="2667" dirty="0">
                <a:solidFill>
                  <a:prstClr val="black"/>
                </a:solidFill>
                <a:latin typeface="Arial"/>
                <a:cs typeface="Arial"/>
              </a:rPr>
              <a:t>glasses.</a:t>
            </a:r>
          </a:p>
          <a:p>
            <a:pPr defTabSz="1219170">
              <a:spcBef>
                <a:spcPts val="33"/>
              </a:spcBef>
              <a:buFont typeface="Arial"/>
              <a:buAutoNum type="arabicPeriod"/>
            </a:pPr>
            <a:endParaRPr sz="2867" dirty="0">
              <a:solidFill>
                <a:prstClr val="black"/>
              </a:solidFill>
              <a:latin typeface="Arial"/>
              <a:cs typeface="Arial"/>
            </a:endParaRPr>
          </a:p>
          <a:p>
            <a:pPr marL="625671" marR="554553" indent="-609585" defTabSz="1219170">
              <a:lnSpc>
                <a:spcPct val="112999"/>
              </a:lnSpc>
              <a:buFontTx/>
              <a:buAutoNum type="arabicPeriod"/>
              <a:tabLst>
                <a:tab pos="625671" algn="l"/>
                <a:tab pos="626518" algn="l"/>
              </a:tabLst>
            </a:pPr>
            <a:r>
              <a:rPr sz="2667" dirty="0">
                <a:solidFill>
                  <a:prstClr val="black"/>
                </a:solidFill>
                <a:latin typeface="Arial"/>
                <a:cs typeface="Arial"/>
              </a:rPr>
              <a:t>Remove </a:t>
            </a:r>
            <a:r>
              <a:rPr sz="2667" spc="-7" dirty="0">
                <a:solidFill>
                  <a:prstClr val="black"/>
                </a:solidFill>
                <a:latin typeface="Arial"/>
                <a:cs typeface="Arial"/>
              </a:rPr>
              <a:t>the safety </a:t>
            </a:r>
            <a:r>
              <a:rPr sz="2667" dirty="0">
                <a:solidFill>
                  <a:prstClr val="black"/>
                </a:solidFill>
                <a:latin typeface="Arial"/>
                <a:cs typeface="Arial"/>
              </a:rPr>
              <a:t>glasses</a:t>
            </a:r>
            <a:r>
              <a:rPr sz="2667" spc="-140" dirty="0">
                <a:solidFill>
                  <a:prstClr val="black"/>
                </a:solidFill>
                <a:latin typeface="Arial"/>
                <a:cs typeface="Arial"/>
              </a:rPr>
              <a:t> </a:t>
            </a:r>
            <a:r>
              <a:rPr sz="2667" spc="-7" dirty="0">
                <a:solidFill>
                  <a:prstClr val="black"/>
                </a:solidFill>
                <a:latin typeface="Arial"/>
                <a:cs typeface="Arial"/>
              </a:rPr>
              <a:t>from  </a:t>
            </a:r>
            <a:r>
              <a:rPr sz="2667" dirty="0">
                <a:solidFill>
                  <a:prstClr val="black"/>
                </a:solidFill>
                <a:latin typeface="Arial"/>
                <a:cs typeface="Arial"/>
              </a:rPr>
              <a:t>package or </a:t>
            </a:r>
            <a:r>
              <a:rPr sz="2667" spc="-7" dirty="0">
                <a:solidFill>
                  <a:prstClr val="black"/>
                </a:solidFill>
                <a:latin typeface="Arial"/>
                <a:cs typeface="Arial"/>
              </a:rPr>
              <a:t>storage</a:t>
            </a:r>
            <a:r>
              <a:rPr sz="2667" spc="-67" dirty="0">
                <a:solidFill>
                  <a:prstClr val="black"/>
                </a:solidFill>
                <a:latin typeface="Arial"/>
                <a:cs typeface="Arial"/>
              </a:rPr>
              <a:t> </a:t>
            </a:r>
            <a:r>
              <a:rPr sz="2667" spc="-7" dirty="0">
                <a:solidFill>
                  <a:prstClr val="black"/>
                </a:solidFill>
                <a:latin typeface="Arial"/>
                <a:cs typeface="Arial"/>
              </a:rPr>
              <a:t>container.</a:t>
            </a:r>
            <a:endParaRPr sz="2667" dirty="0">
              <a:solidFill>
                <a:prstClr val="black"/>
              </a:solidFill>
              <a:latin typeface="Arial"/>
              <a:cs typeface="Arial"/>
            </a:endParaRPr>
          </a:p>
        </p:txBody>
      </p:sp>
      <p:sp>
        <p:nvSpPr>
          <p:cNvPr id="6" name="object 6"/>
          <p:cNvSpPr txBox="1"/>
          <p:nvPr/>
        </p:nvSpPr>
        <p:spPr>
          <a:xfrm>
            <a:off x="470748" y="4935727"/>
            <a:ext cx="6280573" cy="1403183"/>
          </a:xfrm>
          <a:prstGeom prst="rect">
            <a:avLst/>
          </a:prstGeom>
        </p:spPr>
        <p:txBody>
          <a:bodyPr vert="horz" wrap="square" lIns="0" tIns="27093" rIns="0" bIns="0" rtlCol="0">
            <a:spAutoFit/>
          </a:bodyPr>
          <a:lstStyle/>
          <a:p>
            <a:pPr marL="625671" marR="6773" indent="-609585" defTabSz="1219170">
              <a:lnSpc>
                <a:spcPct val="114500"/>
              </a:lnSpc>
              <a:spcBef>
                <a:spcPts val="213"/>
              </a:spcBef>
              <a:tabLst>
                <a:tab pos="625671" algn="l"/>
              </a:tabLst>
            </a:pPr>
            <a:r>
              <a:rPr sz="2667" dirty="0">
                <a:solidFill>
                  <a:prstClr val="black"/>
                </a:solidFill>
                <a:latin typeface="Arial"/>
                <a:cs typeface="Arial"/>
              </a:rPr>
              <a:t>3.	Place </a:t>
            </a:r>
            <a:r>
              <a:rPr sz="2667" spc="-7" dirty="0">
                <a:solidFill>
                  <a:prstClr val="black"/>
                </a:solidFill>
                <a:latin typeface="Arial"/>
                <a:cs typeface="Arial"/>
              </a:rPr>
              <a:t>safety </a:t>
            </a:r>
            <a:r>
              <a:rPr sz="2667" dirty="0">
                <a:solidFill>
                  <a:prstClr val="black"/>
                </a:solidFill>
                <a:latin typeface="Arial"/>
                <a:cs typeface="Arial"/>
              </a:rPr>
              <a:t>glasses </a:t>
            </a:r>
            <a:r>
              <a:rPr sz="2667" spc="-7" dirty="0">
                <a:solidFill>
                  <a:prstClr val="black"/>
                </a:solidFill>
                <a:latin typeface="Arial"/>
                <a:cs typeface="Arial"/>
              </a:rPr>
              <a:t>directly </a:t>
            </a:r>
            <a:r>
              <a:rPr sz="2667" dirty="0">
                <a:solidFill>
                  <a:prstClr val="black"/>
                </a:solidFill>
                <a:latin typeface="Arial"/>
                <a:cs typeface="Arial"/>
              </a:rPr>
              <a:t>on your  </a:t>
            </a:r>
            <a:r>
              <a:rPr sz="2667" spc="-7" dirty="0">
                <a:solidFill>
                  <a:prstClr val="black"/>
                </a:solidFill>
                <a:latin typeface="Arial"/>
                <a:cs typeface="Arial"/>
              </a:rPr>
              <a:t>face. </a:t>
            </a:r>
            <a:r>
              <a:rPr sz="2667" dirty="0">
                <a:solidFill>
                  <a:prstClr val="black"/>
                </a:solidFill>
                <a:latin typeface="Arial"/>
                <a:cs typeface="Arial"/>
              </a:rPr>
              <a:t>Do not set </a:t>
            </a:r>
            <a:r>
              <a:rPr sz="2667" spc="-7" dirty="0">
                <a:solidFill>
                  <a:prstClr val="black"/>
                </a:solidFill>
                <a:latin typeface="Arial"/>
                <a:cs typeface="Arial"/>
              </a:rPr>
              <a:t>the safety </a:t>
            </a:r>
            <a:r>
              <a:rPr sz="2667" dirty="0">
                <a:solidFill>
                  <a:prstClr val="black"/>
                </a:solidFill>
                <a:latin typeface="Arial"/>
                <a:cs typeface="Arial"/>
              </a:rPr>
              <a:t>glasses</a:t>
            </a:r>
            <a:r>
              <a:rPr sz="2667" spc="-173" dirty="0">
                <a:solidFill>
                  <a:prstClr val="black"/>
                </a:solidFill>
                <a:latin typeface="Arial"/>
                <a:cs typeface="Arial"/>
              </a:rPr>
              <a:t> </a:t>
            </a:r>
            <a:r>
              <a:rPr sz="2667" dirty="0">
                <a:solidFill>
                  <a:prstClr val="black"/>
                </a:solidFill>
                <a:latin typeface="Arial"/>
                <a:cs typeface="Arial"/>
              </a:rPr>
              <a:t>on  </a:t>
            </a:r>
            <a:r>
              <a:rPr sz="2667" spc="-7" dirty="0">
                <a:solidFill>
                  <a:prstClr val="black"/>
                </a:solidFill>
                <a:latin typeface="Arial"/>
                <a:cs typeface="Arial"/>
              </a:rPr>
              <a:t>surfaces.</a:t>
            </a:r>
            <a:endParaRPr sz="2667" dirty="0">
              <a:solidFill>
                <a:prstClr val="black"/>
              </a:solidFill>
              <a:latin typeface="Arial"/>
              <a:cs typeface="Arial"/>
            </a:endParaRPr>
          </a:p>
        </p:txBody>
      </p:sp>
      <p:pic>
        <p:nvPicPr>
          <p:cNvPr id="8" name="Picture 7" descr="A picture containing sunglasses&#10;&#10;Description automatically generated">
            <a:extLst>
              <a:ext uri="{FF2B5EF4-FFF2-40B4-BE49-F238E27FC236}">
                <a16:creationId xmlns:a16="http://schemas.microsoft.com/office/drawing/2014/main" id="{04F495A9-84DD-45C7-B1E9-D22E82B879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1107" y="4240930"/>
            <a:ext cx="1690914" cy="2227943"/>
          </a:xfrm>
          <a:prstGeom prst="rect">
            <a:avLst/>
          </a:prstGeom>
        </p:spPr>
      </p:pic>
      <p:sp>
        <p:nvSpPr>
          <p:cNvPr id="9" name="TextBox 8">
            <a:extLst>
              <a:ext uri="{FF2B5EF4-FFF2-40B4-BE49-F238E27FC236}">
                <a16:creationId xmlns:a16="http://schemas.microsoft.com/office/drawing/2014/main" id="{20BBB870-45E0-49A8-88C0-5006E3A2C249}"/>
              </a:ext>
            </a:extLst>
          </p:cNvPr>
          <p:cNvSpPr txBox="1"/>
          <p:nvPr/>
        </p:nvSpPr>
        <p:spPr>
          <a:xfrm>
            <a:off x="9970984" y="5170235"/>
            <a:ext cx="1444306" cy="369332"/>
          </a:xfrm>
          <a:prstGeom prst="rect">
            <a:avLst/>
          </a:prstGeom>
          <a:noFill/>
        </p:spPr>
        <p:txBody>
          <a:bodyPr wrap="none" rtlCol="0">
            <a:spAutoFit/>
          </a:bodyPr>
          <a:lstStyle/>
          <a:p>
            <a:r>
              <a:rPr lang="en-US" dirty="0"/>
              <a:t>Image: NIEHS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9712112" cy="673753"/>
          </a:xfrm>
          <a:prstGeom prst="rect">
            <a:avLst/>
          </a:prstGeom>
        </p:spPr>
        <p:txBody>
          <a:bodyPr vert="horz" wrap="square" lIns="0" tIns="16933" rIns="0" bIns="0" rtlCol="0">
            <a:spAutoFit/>
          </a:bodyPr>
          <a:lstStyle/>
          <a:p>
            <a:pPr marL="16933">
              <a:spcBef>
                <a:spcPts val="133"/>
              </a:spcBef>
            </a:pPr>
            <a:r>
              <a:rPr sz="4267" spc="-7" dirty="0"/>
              <a:t>Procedures for </a:t>
            </a:r>
            <a:r>
              <a:rPr sz="4267" spc="-13" dirty="0"/>
              <a:t>doffing </a:t>
            </a:r>
            <a:r>
              <a:rPr sz="4267" spc="-7" dirty="0"/>
              <a:t>safety</a:t>
            </a:r>
            <a:r>
              <a:rPr sz="4267" spc="-87" dirty="0"/>
              <a:t> </a:t>
            </a:r>
            <a:r>
              <a:rPr sz="4267" spc="-7" dirty="0"/>
              <a:t>glasses</a:t>
            </a:r>
            <a:endParaRPr sz="4267"/>
          </a:p>
        </p:txBody>
      </p:sp>
      <p:sp>
        <p:nvSpPr>
          <p:cNvPr id="3" name="object 3"/>
          <p:cNvSpPr txBox="1"/>
          <p:nvPr/>
        </p:nvSpPr>
        <p:spPr>
          <a:xfrm>
            <a:off x="470748" y="1834896"/>
            <a:ext cx="11103187" cy="4103923"/>
          </a:xfrm>
          <a:prstGeom prst="rect">
            <a:avLst/>
          </a:prstGeom>
        </p:spPr>
        <p:txBody>
          <a:bodyPr vert="horz" wrap="square" lIns="0" tIns="16933" rIns="0" bIns="0" rtlCol="0">
            <a:spAutoFit/>
          </a:bodyPr>
          <a:lstStyle/>
          <a:p>
            <a:pPr marL="625671" marR="329345" indent="-609585" defTabSz="1219170">
              <a:lnSpc>
                <a:spcPct val="112999"/>
              </a:lnSpc>
              <a:spcBef>
                <a:spcPts val="133"/>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 apply hand </a:t>
            </a:r>
            <a:r>
              <a:rPr sz="2667" spc="-7" dirty="0">
                <a:solidFill>
                  <a:prstClr val="black"/>
                </a:solidFill>
                <a:latin typeface="Arial"/>
                <a:cs typeface="Arial"/>
              </a:rPr>
              <a:t>sanitizer. If</a:t>
            </a:r>
            <a:r>
              <a:rPr sz="2667" spc="-152" dirty="0">
                <a:solidFill>
                  <a:prstClr val="black"/>
                </a:solidFill>
                <a:latin typeface="Arial"/>
                <a:cs typeface="Arial"/>
              </a:rPr>
              <a:t> </a:t>
            </a:r>
            <a:r>
              <a:rPr sz="2667" dirty="0">
                <a:solidFill>
                  <a:prstClr val="black"/>
                </a:solidFill>
                <a:latin typeface="Arial"/>
                <a:cs typeface="Arial"/>
              </a:rPr>
              <a:t>wearing  gloves, </a:t>
            </a:r>
            <a:r>
              <a:rPr sz="2667" spc="-7" dirty="0">
                <a:solidFill>
                  <a:prstClr val="black"/>
                </a:solidFill>
                <a:latin typeface="Arial"/>
                <a:cs typeface="Arial"/>
              </a:rPr>
              <a:t>remove </a:t>
            </a:r>
            <a:r>
              <a:rPr sz="2667" dirty="0">
                <a:solidFill>
                  <a:prstClr val="black"/>
                </a:solidFill>
                <a:latin typeface="Arial"/>
                <a:cs typeface="Arial"/>
              </a:rPr>
              <a:t>gloves </a:t>
            </a:r>
            <a:r>
              <a:rPr sz="2667" spc="-7" dirty="0">
                <a:solidFill>
                  <a:prstClr val="black"/>
                </a:solidFill>
                <a:latin typeface="Arial"/>
                <a:cs typeface="Arial"/>
              </a:rPr>
              <a:t>before removing safety</a:t>
            </a:r>
            <a:r>
              <a:rPr sz="2667" spc="-73" dirty="0">
                <a:solidFill>
                  <a:prstClr val="black"/>
                </a:solidFill>
                <a:latin typeface="Arial"/>
                <a:cs typeface="Arial"/>
              </a:rPr>
              <a:t> </a:t>
            </a:r>
            <a:r>
              <a:rPr sz="2667" dirty="0">
                <a:solidFill>
                  <a:prstClr val="black"/>
                </a:solidFill>
                <a:latin typeface="Arial"/>
                <a:cs typeface="Arial"/>
              </a:rPr>
              <a:t>glasses.</a:t>
            </a:r>
            <a:endParaRPr sz="2667">
              <a:solidFill>
                <a:prstClr val="black"/>
              </a:solidFill>
              <a:latin typeface="Arial"/>
              <a:cs typeface="Arial"/>
            </a:endParaRPr>
          </a:p>
          <a:p>
            <a:pPr defTabSz="1219170">
              <a:spcBef>
                <a:spcPts val="53"/>
              </a:spcBef>
              <a:buFont typeface="Arial"/>
              <a:buAutoNum type="arabicPeriod"/>
            </a:pPr>
            <a:endParaRPr sz="3067">
              <a:solidFill>
                <a:prstClr val="black"/>
              </a:solidFill>
              <a:latin typeface="Arial"/>
              <a:cs typeface="Arial"/>
            </a:endParaRPr>
          </a:p>
          <a:p>
            <a:pPr marL="626518" indent="-609585" defTabSz="1219170">
              <a:buFontTx/>
              <a:buAutoNum type="arabicPeriod"/>
              <a:tabLst>
                <a:tab pos="625671" algn="l"/>
                <a:tab pos="626518" algn="l"/>
              </a:tabLst>
            </a:pPr>
            <a:r>
              <a:rPr sz="2667" dirty="0">
                <a:solidFill>
                  <a:prstClr val="black"/>
                </a:solidFill>
                <a:latin typeface="Arial"/>
                <a:cs typeface="Arial"/>
              </a:rPr>
              <a:t>Remove </a:t>
            </a:r>
            <a:r>
              <a:rPr sz="2667" spc="-7" dirty="0">
                <a:solidFill>
                  <a:prstClr val="black"/>
                </a:solidFill>
                <a:latin typeface="Arial"/>
                <a:cs typeface="Arial"/>
              </a:rPr>
              <a:t>safety </a:t>
            </a:r>
            <a:r>
              <a:rPr sz="2667" dirty="0">
                <a:solidFill>
                  <a:prstClr val="black"/>
                </a:solidFill>
                <a:latin typeface="Arial"/>
                <a:cs typeface="Arial"/>
              </a:rPr>
              <a:t>glasses. Avoid </a:t>
            </a:r>
            <a:r>
              <a:rPr sz="2667" spc="-7" dirty="0">
                <a:solidFill>
                  <a:prstClr val="black"/>
                </a:solidFill>
                <a:latin typeface="Arial"/>
                <a:cs typeface="Arial"/>
              </a:rPr>
              <a:t>touching </a:t>
            </a:r>
            <a:r>
              <a:rPr sz="2667" dirty="0">
                <a:solidFill>
                  <a:prstClr val="black"/>
                </a:solidFill>
                <a:latin typeface="Arial"/>
                <a:cs typeface="Arial"/>
              </a:rPr>
              <a:t>your eyes and</a:t>
            </a:r>
            <a:r>
              <a:rPr sz="2667" spc="-113" dirty="0">
                <a:solidFill>
                  <a:prstClr val="black"/>
                </a:solidFill>
                <a:latin typeface="Arial"/>
                <a:cs typeface="Arial"/>
              </a:rPr>
              <a:t> </a:t>
            </a:r>
            <a:r>
              <a:rPr sz="2667" spc="-7" dirty="0">
                <a:solidFill>
                  <a:prstClr val="black"/>
                </a:solidFill>
                <a:latin typeface="Arial"/>
                <a:cs typeface="Arial"/>
              </a:rPr>
              <a:t>face.</a:t>
            </a:r>
            <a:endParaRPr sz="2667">
              <a:solidFill>
                <a:prstClr val="black"/>
              </a:solidFill>
              <a:latin typeface="Arial"/>
              <a:cs typeface="Arial"/>
            </a:endParaRPr>
          </a:p>
          <a:p>
            <a:pPr defTabSz="1219170">
              <a:spcBef>
                <a:spcPts val="33"/>
              </a:spcBef>
              <a:buFont typeface="Arial"/>
              <a:buAutoNum type="arabicPeriod"/>
            </a:pPr>
            <a:endParaRPr sz="2867">
              <a:solidFill>
                <a:prstClr val="black"/>
              </a:solidFill>
              <a:latin typeface="Arial"/>
              <a:cs typeface="Arial"/>
            </a:endParaRPr>
          </a:p>
          <a:p>
            <a:pPr marL="625671" marR="706102" indent="-609585" defTabSz="1219170">
              <a:lnSpc>
                <a:spcPct val="112999"/>
              </a:lnSpc>
              <a:buFontTx/>
              <a:buAutoNum type="arabicPeriod"/>
              <a:tabLst>
                <a:tab pos="625671" algn="l"/>
                <a:tab pos="626518" algn="l"/>
              </a:tabLst>
            </a:pPr>
            <a:r>
              <a:rPr sz="2667" dirty="0">
                <a:solidFill>
                  <a:prstClr val="black"/>
                </a:solidFill>
                <a:latin typeface="Arial"/>
                <a:cs typeface="Arial"/>
              </a:rPr>
              <a:t>Clean </a:t>
            </a:r>
            <a:r>
              <a:rPr sz="2667" spc="-7" dirty="0">
                <a:solidFill>
                  <a:prstClr val="black"/>
                </a:solidFill>
                <a:latin typeface="Arial"/>
                <a:cs typeface="Arial"/>
              </a:rPr>
              <a:t>safety </a:t>
            </a:r>
            <a:r>
              <a:rPr sz="2667" dirty="0">
                <a:solidFill>
                  <a:prstClr val="black"/>
                </a:solidFill>
                <a:latin typeface="Arial"/>
                <a:cs typeface="Arial"/>
              </a:rPr>
              <a:t>glasses with soap and </a:t>
            </a:r>
            <a:r>
              <a:rPr sz="2667" spc="-7" dirty="0">
                <a:solidFill>
                  <a:prstClr val="black"/>
                </a:solidFill>
                <a:latin typeface="Arial"/>
                <a:cs typeface="Arial"/>
              </a:rPr>
              <a:t>water </a:t>
            </a:r>
            <a:r>
              <a:rPr sz="2667" dirty="0">
                <a:solidFill>
                  <a:prstClr val="black"/>
                </a:solidFill>
                <a:latin typeface="Arial"/>
                <a:cs typeface="Arial"/>
              </a:rPr>
              <a:t>solution. Let </a:t>
            </a:r>
            <a:r>
              <a:rPr sz="2667" spc="-7" dirty="0">
                <a:solidFill>
                  <a:prstClr val="black"/>
                </a:solidFill>
                <a:latin typeface="Arial"/>
                <a:cs typeface="Arial"/>
              </a:rPr>
              <a:t>dry</a:t>
            </a:r>
            <a:r>
              <a:rPr sz="2667" spc="-173" dirty="0">
                <a:solidFill>
                  <a:prstClr val="black"/>
                </a:solidFill>
                <a:latin typeface="Arial"/>
                <a:cs typeface="Arial"/>
              </a:rPr>
              <a:t> </a:t>
            </a:r>
            <a:r>
              <a:rPr sz="2667" spc="-7" dirty="0">
                <a:solidFill>
                  <a:prstClr val="black"/>
                </a:solidFill>
                <a:latin typeface="Arial"/>
                <a:cs typeface="Arial"/>
              </a:rPr>
              <a:t>before  storing</a:t>
            </a:r>
            <a:r>
              <a:rPr sz="2667" spc="-20" dirty="0">
                <a:solidFill>
                  <a:prstClr val="black"/>
                </a:solidFill>
                <a:latin typeface="Arial"/>
                <a:cs typeface="Arial"/>
              </a:rPr>
              <a:t> </a:t>
            </a:r>
            <a:r>
              <a:rPr sz="2667" spc="-7" dirty="0">
                <a:solidFill>
                  <a:prstClr val="black"/>
                </a:solidFill>
                <a:latin typeface="Arial"/>
                <a:cs typeface="Arial"/>
              </a:rPr>
              <a:t>them.</a:t>
            </a:r>
            <a:endParaRPr sz="2667">
              <a:solidFill>
                <a:prstClr val="black"/>
              </a:solidFill>
              <a:latin typeface="Arial"/>
              <a:cs typeface="Arial"/>
            </a:endParaRPr>
          </a:p>
          <a:p>
            <a:pPr defTabSz="1219170">
              <a:spcBef>
                <a:spcPts val="60"/>
              </a:spcBef>
              <a:buFont typeface="Arial"/>
              <a:buAutoNum type="arabicPeriod"/>
            </a:pPr>
            <a:endParaRPr sz="3067">
              <a:solidFill>
                <a:prstClr val="black"/>
              </a:solidFill>
              <a:latin typeface="Arial"/>
              <a:cs typeface="Arial"/>
            </a:endParaRPr>
          </a:p>
          <a:p>
            <a:pPr marL="626518" indent="-609585" defTabSz="1219170">
              <a:buFontTx/>
              <a:buAutoNum type="arabicPeriod"/>
              <a:tabLst>
                <a:tab pos="625671" algn="l"/>
                <a:tab pos="626518" algn="l"/>
              </a:tabLst>
            </a:pPr>
            <a:r>
              <a:rPr sz="2667" dirty="0">
                <a:solidFill>
                  <a:prstClr val="black"/>
                </a:solidFill>
                <a:latin typeface="Arial"/>
                <a:cs typeface="Arial"/>
              </a:rPr>
              <a:t>Place </a:t>
            </a:r>
            <a:r>
              <a:rPr sz="2667" spc="-7" dirty="0">
                <a:solidFill>
                  <a:prstClr val="black"/>
                </a:solidFill>
                <a:latin typeface="Arial"/>
                <a:cs typeface="Arial"/>
              </a:rPr>
              <a:t>safety </a:t>
            </a:r>
            <a:r>
              <a:rPr sz="2667" dirty="0">
                <a:solidFill>
                  <a:prstClr val="black"/>
                </a:solidFill>
                <a:latin typeface="Arial"/>
                <a:cs typeface="Arial"/>
              </a:rPr>
              <a:t>glasses in clean plastic </a:t>
            </a:r>
            <a:r>
              <a:rPr sz="2667" spc="-7" dirty="0">
                <a:solidFill>
                  <a:prstClr val="black"/>
                </a:solidFill>
                <a:latin typeface="Arial"/>
                <a:cs typeface="Arial"/>
              </a:rPr>
              <a:t>container </a:t>
            </a:r>
            <a:r>
              <a:rPr sz="2667" dirty="0">
                <a:solidFill>
                  <a:prstClr val="black"/>
                </a:solidFill>
                <a:latin typeface="Arial"/>
                <a:cs typeface="Arial"/>
              </a:rPr>
              <a:t>or Ziploc bag </a:t>
            </a:r>
            <a:r>
              <a:rPr sz="2667" spc="-7" dirty="0">
                <a:solidFill>
                  <a:prstClr val="black"/>
                </a:solidFill>
                <a:latin typeface="Arial"/>
                <a:cs typeface="Arial"/>
              </a:rPr>
              <a:t>for</a:t>
            </a:r>
            <a:r>
              <a:rPr sz="2667" spc="-127" dirty="0">
                <a:solidFill>
                  <a:prstClr val="black"/>
                </a:solidFill>
                <a:latin typeface="Arial"/>
                <a:cs typeface="Arial"/>
              </a:rPr>
              <a:t> </a:t>
            </a:r>
            <a:r>
              <a:rPr sz="2667" spc="-7" dirty="0">
                <a:solidFill>
                  <a:prstClr val="black"/>
                </a:solidFill>
                <a:latin typeface="Arial"/>
                <a:cs typeface="Arial"/>
              </a:rPr>
              <a:t>reuse.</a:t>
            </a:r>
            <a:endParaRPr sz="2667">
              <a:solidFill>
                <a:prstClr val="black"/>
              </a:solidFill>
              <a:latin typeface="Arial"/>
              <a:cs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01020" y="2017482"/>
            <a:ext cx="10589960" cy="1575132"/>
          </a:xfrm>
          <a:prstGeom prst="rect">
            <a:avLst/>
          </a:prstGeom>
        </p:spPr>
        <p:txBody>
          <a:bodyPr vert="horz" wrap="square" lIns="0" tIns="96859" rIns="0" bIns="0" rtlCol="0">
            <a:spAutoFit/>
          </a:bodyPr>
          <a:lstStyle/>
          <a:p>
            <a:pPr marL="16933" marR="6773">
              <a:spcBef>
                <a:spcPts val="133"/>
              </a:spcBef>
            </a:pPr>
            <a:r>
              <a:rPr spc="-7" dirty="0"/>
              <a:t>Demonstration </a:t>
            </a:r>
            <a:r>
              <a:rPr dirty="0"/>
              <a:t>of </a:t>
            </a:r>
            <a:r>
              <a:rPr spc="-7" dirty="0"/>
              <a:t>safety glasses  </a:t>
            </a:r>
            <a:r>
              <a:rPr dirty="0"/>
              <a:t>donning </a:t>
            </a:r>
            <a:r>
              <a:rPr spc="-7" dirty="0"/>
              <a:t>and </a:t>
            </a:r>
            <a:r>
              <a:rPr dirty="0"/>
              <a:t>doffing</a:t>
            </a:r>
            <a:r>
              <a:rPr spc="-67" dirty="0"/>
              <a:t> </a:t>
            </a:r>
            <a:r>
              <a:rPr spc="-7" dirty="0"/>
              <a:t>procedures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36470"/>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a:highlight>
                  <a:srgbClr val="FFC000"/>
                </a:highlight>
              </a:rPr>
              <a:t>Employer and worker responsibilities</a:t>
            </a:r>
            <a:endParaRPr dirty="0"/>
          </a:p>
        </p:txBody>
      </p:sp>
      <p:sp>
        <p:nvSpPr>
          <p:cNvPr id="185" name="Google Shape;185;p46"/>
          <p:cNvSpPr txBox="1">
            <a:spLocks noGrp="1"/>
          </p:cNvSpPr>
          <p:nvPr>
            <p:ph type="body" idx="1"/>
          </p:nvPr>
        </p:nvSpPr>
        <p:spPr>
          <a:xfrm>
            <a:off x="341172" y="670309"/>
            <a:ext cx="11360799" cy="6151221"/>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en-US" sz="2400" dirty="0">
                <a:solidFill>
                  <a:schemeClr val="dk1"/>
                </a:solidFill>
              </a:rPr>
              <a:t>The Occupational Safety and Health Act (OSHA) mandates shared responsibilities for workplace safety/health by both employers and employees.</a:t>
            </a:r>
            <a:r>
              <a:rPr lang="en" sz="2400" dirty="0">
                <a:solidFill>
                  <a:schemeClr val="dk1"/>
                </a:solidFill>
              </a:rPr>
              <a:t> </a:t>
            </a:r>
            <a:endParaRPr dirty="0"/>
          </a:p>
          <a:p>
            <a:pPr indent="-457189">
              <a:spcBef>
                <a:spcPts val="2133"/>
              </a:spcBef>
              <a:buClr>
                <a:schemeClr val="dk1"/>
              </a:buClr>
              <a:buSzPts val="1800"/>
              <a:buFont typeface="Arial"/>
              <a:buChar char="●"/>
            </a:pPr>
            <a:r>
              <a:rPr lang="en" sz="2400" dirty="0">
                <a:solidFill>
                  <a:schemeClr val="dk1"/>
                </a:solidFill>
              </a:rPr>
              <a:t>Employers mus</a:t>
            </a:r>
            <a:r>
              <a:rPr lang="en-US" sz="2400" dirty="0">
                <a:solidFill>
                  <a:schemeClr val="dk1"/>
                </a:solidFill>
              </a:rPr>
              <a:t>t provide a safe and healthy workplace free of recognized hazards, including infectious diseases. </a:t>
            </a:r>
            <a:r>
              <a:rPr lang="en" sz="2400" dirty="0">
                <a:solidFill>
                  <a:schemeClr val="dk1"/>
                </a:solidFill>
              </a:rPr>
              <a:t> </a:t>
            </a:r>
            <a:endParaRPr dirty="0"/>
          </a:p>
          <a:p>
            <a:pPr indent="-457189">
              <a:spcBef>
                <a:spcPts val="2133"/>
              </a:spcBef>
              <a:buClr>
                <a:schemeClr val="dk1"/>
              </a:buClr>
              <a:buSzPts val="1800"/>
              <a:buFont typeface="Arial"/>
              <a:buChar char="●"/>
            </a:pPr>
            <a:r>
              <a:rPr lang="en-US" altLang="en-US" sz="2400" dirty="0">
                <a:ea typeface="ＭＳ Ｐゴシック" panose="020B0600070205080204" pitchFamily="34" charset="-128"/>
              </a:rPr>
              <a:t>Workers should participate in the development and implementation of the employer’s safety and health policies. </a:t>
            </a:r>
            <a:endParaRPr dirty="0"/>
          </a:p>
          <a:p>
            <a:pPr indent="-457189">
              <a:spcBef>
                <a:spcPts val="2133"/>
              </a:spcBef>
              <a:buClr>
                <a:schemeClr val="dk1"/>
              </a:buClr>
              <a:buSzPts val="1800"/>
              <a:buFont typeface="Arial"/>
              <a:buChar char="●"/>
            </a:pPr>
            <a:r>
              <a:rPr lang="en-US" sz="2400" dirty="0">
                <a:solidFill>
                  <a:schemeClr val="dk1"/>
                </a:solidFill>
              </a:rPr>
              <a:t>Workers have a right to file a complaint with OSHA/ADOSH, the state or local health department and other governmental agencies. </a:t>
            </a:r>
          </a:p>
          <a:p>
            <a:pPr indent="-457189">
              <a:spcBef>
                <a:spcPts val="2133"/>
              </a:spcBef>
              <a:buClr>
                <a:schemeClr val="dk1"/>
              </a:buClr>
              <a:buSzPts val="1800"/>
              <a:buFont typeface="Arial"/>
              <a:buChar char="●"/>
            </a:pPr>
            <a:r>
              <a:rPr lang="en-US" sz="2400" dirty="0">
                <a:solidFill>
                  <a:schemeClr val="dk1"/>
                </a:solidFill>
              </a:rPr>
              <a:t>The law prohibits employers from retaliating against a person who files a complaint.</a:t>
            </a:r>
            <a:endParaRPr sz="2400" dirty="0">
              <a:solidFill>
                <a:schemeClr val="dk1"/>
              </a:solidFill>
            </a:endParaRPr>
          </a:p>
          <a:p>
            <a:pPr marL="0" indent="0">
              <a:spcBef>
                <a:spcPts val="2133"/>
              </a:spcBef>
              <a:buSzPts val="350"/>
            </a:pP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8028093" cy="673753"/>
          </a:xfrm>
          <a:prstGeom prst="rect">
            <a:avLst/>
          </a:prstGeom>
        </p:spPr>
        <p:txBody>
          <a:bodyPr vert="horz" wrap="square" lIns="0" tIns="16933" rIns="0" bIns="0" rtlCol="0">
            <a:spAutoFit/>
          </a:bodyPr>
          <a:lstStyle/>
          <a:p>
            <a:pPr marL="16933">
              <a:spcBef>
                <a:spcPts val="133"/>
              </a:spcBef>
            </a:pPr>
            <a:r>
              <a:rPr sz="4267" spc="-7" dirty="0"/>
              <a:t>Procedures for </a:t>
            </a:r>
            <a:r>
              <a:rPr sz="4267" spc="-13" dirty="0"/>
              <a:t>donning</a:t>
            </a:r>
            <a:r>
              <a:rPr sz="4267" spc="-73" dirty="0"/>
              <a:t> </a:t>
            </a:r>
            <a:r>
              <a:rPr sz="4267" spc="-13" dirty="0"/>
              <a:t>gloves</a:t>
            </a:r>
            <a:endParaRPr sz="4267"/>
          </a:p>
        </p:txBody>
      </p:sp>
      <p:sp>
        <p:nvSpPr>
          <p:cNvPr id="3" name="object 3"/>
          <p:cNvSpPr/>
          <p:nvPr/>
        </p:nvSpPr>
        <p:spPr>
          <a:xfrm>
            <a:off x="7933269" y="2059605"/>
            <a:ext cx="3799435" cy="3570963"/>
          </a:xfrm>
          <a:prstGeom prst="rect">
            <a:avLst/>
          </a:prstGeom>
          <a:blipFill>
            <a:blip r:embed="rId2"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txBox="1"/>
          <p:nvPr/>
        </p:nvSpPr>
        <p:spPr>
          <a:xfrm>
            <a:off x="9173266" y="5736337"/>
            <a:ext cx="1363133"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sz="1867" b="1" spc="-100" dirty="0">
                <a:solidFill>
                  <a:prstClr val="black"/>
                </a:solidFill>
                <a:latin typeface="Arial"/>
                <a:cs typeface="Arial"/>
              </a:rPr>
              <a:t> </a:t>
            </a:r>
            <a:r>
              <a:rPr sz="1867" b="1" dirty="0">
                <a:solidFill>
                  <a:prstClr val="black"/>
                </a:solidFill>
                <a:latin typeface="Arial"/>
                <a:cs typeface="Arial"/>
              </a:rPr>
              <a:t>ASU</a:t>
            </a:r>
            <a:endParaRPr sz="1867">
              <a:solidFill>
                <a:prstClr val="black"/>
              </a:solidFill>
              <a:latin typeface="Arial"/>
              <a:cs typeface="Arial"/>
            </a:endParaRPr>
          </a:p>
        </p:txBody>
      </p:sp>
      <p:sp>
        <p:nvSpPr>
          <p:cNvPr id="5" name="object 5"/>
          <p:cNvSpPr txBox="1"/>
          <p:nvPr/>
        </p:nvSpPr>
        <p:spPr>
          <a:xfrm>
            <a:off x="470748" y="1834897"/>
            <a:ext cx="6979920" cy="4068785"/>
          </a:xfrm>
          <a:prstGeom prst="rect">
            <a:avLst/>
          </a:prstGeom>
        </p:spPr>
        <p:txBody>
          <a:bodyPr vert="horz" wrap="square" lIns="0" tIns="16933" rIns="0" bIns="0" rtlCol="0">
            <a:spAutoFit/>
          </a:bodyPr>
          <a:lstStyle/>
          <a:p>
            <a:pPr marL="625671" marR="60112" indent="-609585" defTabSz="1219170">
              <a:lnSpc>
                <a:spcPct val="112999"/>
              </a:lnSpc>
              <a:spcBef>
                <a:spcPts val="133"/>
              </a:spcBef>
              <a:buFontTx/>
              <a:buAutoNum type="arabicPeriod"/>
              <a:tabLst>
                <a:tab pos="625671" algn="l"/>
                <a:tab pos="626518" algn="l"/>
              </a:tabLst>
            </a:pPr>
            <a:r>
              <a:rPr sz="2667" spc="-7" dirty="0">
                <a:solidFill>
                  <a:prstClr val="black"/>
                </a:solidFill>
                <a:latin typeface="Arial"/>
                <a:cs typeface="Arial"/>
              </a:rPr>
              <a:t>Wash </a:t>
            </a:r>
            <a:r>
              <a:rPr sz="2667" dirty="0">
                <a:solidFill>
                  <a:prstClr val="black"/>
                </a:solidFill>
                <a:latin typeface="Arial"/>
                <a:cs typeface="Arial"/>
              </a:rPr>
              <a:t>hands with soap and </a:t>
            </a:r>
            <a:r>
              <a:rPr sz="2667" spc="-7" dirty="0">
                <a:solidFill>
                  <a:prstClr val="black"/>
                </a:solidFill>
                <a:latin typeface="Arial"/>
                <a:cs typeface="Arial"/>
              </a:rPr>
              <a:t>water </a:t>
            </a:r>
            <a:r>
              <a:rPr sz="2667" dirty="0">
                <a:solidFill>
                  <a:prstClr val="black"/>
                </a:solidFill>
                <a:latin typeface="Arial"/>
                <a:cs typeface="Arial"/>
              </a:rPr>
              <a:t>or</a:t>
            </a:r>
            <a:r>
              <a:rPr sz="2667" spc="-160" dirty="0">
                <a:solidFill>
                  <a:prstClr val="black"/>
                </a:solidFill>
                <a:latin typeface="Arial"/>
                <a:cs typeface="Arial"/>
              </a:rPr>
              <a:t> </a:t>
            </a:r>
            <a:r>
              <a:rPr sz="2667" dirty="0">
                <a:solidFill>
                  <a:prstClr val="black"/>
                </a:solidFill>
                <a:latin typeface="Arial"/>
                <a:cs typeface="Arial"/>
              </a:rPr>
              <a:t>apply  hand sanitizer </a:t>
            </a:r>
            <a:r>
              <a:rPr sz="2667" spc="-7" dirty="0">
                <a:solidFill>
                  <a:prstClr val="black"/>
                </a:solidFill>
                <a:latin typeface="Arial"/>
                <a:cs typeface="Arial"/>
              </a:rPr>
              <a:t>before </a:t>
            </a:r>
            <a:r>
              <a:rPr sz="2667" dirty="0">
                <a:solidFill>
                  <a:prstClr val="black"/>
                </a:solidFill>
                <a:latin typeface="Arial"/>
                <a:cs typeface="Arial"/>
              </a:rPr>
              <a:t>donning</a:t>
            </a:r>
            <a:r>
              <a:rPr sz="2667" spc="-87" dirty="0">
                <a:solidFill>
                  <a:prstClr val="black"/>
                </a:solidFill>
                <a:latin typeface="Arial"/>
                <a:cs typeface="Arial"/>
              </a:rPr>
              <a:t> </a:t>
            </a:r>
            <a:r>
              <a:rPr sz="2667" dirty="0">
                <a:solidFill>
                  <a:prstClr val="black"/>
                </a:solidFill>
                <a:latin typeface="Arial"/>
                <a:cs typeface="Arial"/>
              </a:rPr>
              <a:t>gloves.</a:t>
            </a:r>
            <a:endParaRPr sz="2667">
              <a:solidFill>
                <a:prstClr val="black"/>
              </a:solidFill>
              <a:latin typeface="Arial"/>
              <a:cs typeface="Arial"/>
            </a:endParaRPr>
          </a:p>
          <a:p>
            <a:pPr defTabSz="1219170">
              <a:spcBef>
                <a:spcPts val="53"/>
              </a:spcBef>
              <a:buFont typeface="Arial"/>
              <a:buAutoNum type="arabicPeriod"/>
            </a:pPr>
            <a:endParaRPr sz="3067">
              <a:solidFill>
                <a:prstClr val="black"/>
              </a:solidFill>
              <a:latin typeface="Arial"/>
              <a:cs typeface="Arial"/>
            </a:endParaRPr>
          </a:p>
          <a:p>
            <a:pPr marL="626518" indent="-609585" defTabSz="1219170">
              <a:buFontTx/>
              <a:buAutoNum type="arabicPeriod"/>
              <a:tabLst>
                <a:tab pos="625671" algn="l"/>
                <a:tab pos="626518" algn="l"/>
              </a:tabLst>
            </a:pPr>
            <a:r>
              <a:rPr sz="2667" dirty="0">
                <a:solidFill>
                  <a:prstClr val="black"/>
                </a:solidFill>
                <a:latin typeface="Arial"/>
                <a:cs typeface="Arial"/>
              </a:rPr>
              <a:t>Select </a:t>
            </a:r>
            <a:r>
              <a:rPr sz="2667" spc="-7" dirty="0">
                <a:solidFill>
                  <a:prstClr val="black"/>
                </a:solidFill>
                <a:latin typeface="Arial"/>
                <a:cs typeface="Arial"/>
              </a:rPr>
              <a:t>properly </a:t>
            </a:r>
            <a:r>
              <a:rPr sz="2667" dirty="0">
                <a:solidFill>
                  <a:prstClr val="black"/>
                </a:solidFill>
                <a:latin typeface="Arial"/>
                <a:cs typeface="Arial"/>
              </a:rPr>
              <a:t>sized</a:t>
            </a:r>
            <a:r>
              <a:rPr sz="2667" spc="-53" dirty="0">
                <a:solidFill>
                  <a:prstClr val="black"/>
                </a:solidFill>
                <a:latin typeface="Arial"/>
                <a:cs typeface="Arial"/>
              </a:rPr>
              <a:t> </a:t>
            </a:r>
            <a:r>
              <a:rPr sz="2667" dirty="0">
                <a:solidFill>
                  <a:prstClr val="black"/>
                </a:solidFill>
                <a:latin typeface="Arial"/>
                <a:cs typeface="Arial"/>
              </a:rPr>
              <a:t>gloves.</a:t>
            </a:r>
            <a:endParaRPr sz="2667">
              <a:solidFill>
                <a:prstClr val="black"/>
              </a:solidFill>
              <a:latin typeface="Arial"/>
              <a:cs typeface="Arial"/>
            </a:endParaRPr>
          </a:p>
          <a:p>
            <a:pPr defTabSz="1219170">
              <a:spcBef>
                <a:spcPts val="67"/>
              </a:spcBef>
              <a:buFont typeface="Arial"/>
              <a:buAutoNum type="arabicPeriod"/>
            </a:pPr>
            <a:endParaRPr sz="3200">
              <a:solidFill>
                <a:prstClr val="black"/>
              </a:solidFill>
              <a:latin typeface="Arial"/>
              <a:cs typeface="Arial"/>
            </a:endParaRPr>
          </a:p>
          <a:p>
            <a:pPr marL="626518" indent="-609585" defTabSz="1219170">
              <a:buFontTx/>
              <a:buAutoNum type="arabicPeriod"/>
              <a:tabLst>
                <a:tab pos="625671" algn="l"/>
                <a:tab pos="626518" algn="l"/>
              </a:tabLst>
            </a:pPr>
            <a:r>
              <a:rPr sz="2667" dirty="0">
                <a:solidFill>
                  <a:prstClr val="black"/>
                </a:solidFill>
                <a:latin typeface="Arial"/>
                <a:cs typeface="Arial"/>
              </a:rPr>
              <a:t>Don one glove per</a:t>
            </a:r>
            <a:r>
              <a:rPr sz="2667" spc="-73" dirty="0">
                <a:solidFill>
                  <a:prstClr val="black"/>
                </a:solidFill>
                <a:latin typeface="Arial"/>
                <a:cs typeface="Arial"/>
              </a:rPr>
              <a:t> </a:t>
            </a:r>
            <a:r>
              <a:rPr sz="2667" dirty="0">
                <a:solidFill>
                  <a:prstClr val="black"/>
                </a:solidFill>
                <a:latin typeface="Arial"/>
                <a:cs typeface="Arial"/>
              </a:rPr>
              <a:t>hand.</a:t>
            </a:r>
            <a:endParaRPr sz="2667">
              <a:solidFill>
                <a:prstClr val="black"/>
              </a:solidFill>
              <a:latin typeface="Arial"/>
              <a:cs typeface="Arial"/>
            </a:endParaRPr>
          </a:p>
          <a:p>
            <a:pPr defTabSz="1219170">
              <a:spcBef>
                <a:spcPts val="13"/>
              </a:spcBef>
              <a:buFont typeface="Arial"/>
              <a:buAutoNum type="arabicPeriod"/>
            </a:pPr>
            <a:endParaRPr sz="2800">
              <a:solidFill>
                <a:prstClr val="black"/>
              </a:solidFill>
              <a:latin typeface="Arial"/>
              <a:cs typeface="Arial"/>
            </a:endParaRPr>
          </a:p>
          <a:p>
            <a:pPr marL="625671" marR="6773" indent="-609585" defTabSz="1219170">
              <a:lnSpc>
                <a:spcPct val="112000"/>
              </a:lnSpc>
              <a:buFontTx/>
              <a:buAutoNum type="arabicPeriod"/>
              <a:tabLst>
                <a:tab pos="625671" algn="l"/>
                <a:tab pos="626518" algn="l"/>
              </a:tabLst>
            </a:pPr>
            <a:r>
              <a:rPr sz="2667" spc="-7" dirty="0">
                <a:solidFill>
                  <a:prstClr val="black"/>
                </a:solidFill>
                <a:latin typeface="Arial"/>
                <a:cs typeface="Arial"/>
              </a:rPr>
              <a:t>Inspect </a:t>
            </a:r>
            <a:r>
              <a:rPr sz="2667" dirty="0">
                <a:solidFill>
                  <a:prstClr val="black"/>
                </a:solidFill>
                <a:latin typeface="Arial"/>
                <a:cs typeface="Arial"/>
              </a:rPr>
              <a:t>gloves </a:t>
            </a:r>
            <a:r>
              <a:rPr sz="2667" spc="-7" dirty="0">
                <a:solidFill>
                  <a:prstClr val="black"/>
                </a:solidFill>
                <a:latin typeface="Arial"/>
                <a:cs typeface="Arial"/>
              </a:rPr>
              <a:t>for </a:t>
            </a:r>
            <a:r>
              <a:rPr sz="2667" dirty="0">
                <a:solidFill>
                  <a:prstClr val="black"/>
                </a:solidFill>
                <a:latin typeface="Arial"/>
                <a:cs typeface="Arial"/>
              </a:rPr>
              <a:t>any </a:t>
            </a:r>
            <a:r>
              <a:rPr sz="2667" spc="-7" dirty="0">
                <a:solidFill>
                  <a:prstClr val="black"/>
                </a:solidFill>
                <a:latin typeface="Arial"/>
                <a:cs typeface="Arial"/>
              </a:rPr>
              <a:t>tears </a:t>
            </a:r>
            <a:r>
              <a:rPr sz="2667" dirty="0">
                <a:solidFill>
                  <a:prstClr val="black"/>
                </a:solidFill>
                <a:latin typeface="Arial"/>
                <a:cs typeface="Arial"/>
              </a:rPr>
              <a:t>or holes and  replace gloves if any </a:t>
            </a:r>
            <a:r>
              <a:rPr sz="2667" spc="-7" dirty="0">
                <a:solidFill>
                  <a:prstClr val="black"/>
                </a:solidFill>
                <a:latin typeface="Arial"/>
                <a:cs typeface="Arial"/>
              </a:rPr>
              <a:t>defects are</a:t>
            </a:r>
            <a:r>
              <a:rPr sz="2667" spc="-133" dirty="0">
                <a:solidFill>
                  <a:prstClr val="black"/>
                </a:solidFill>
                <a:latin typeface="Arial"/>
                <a:cs typeface="Arial"/>
              </a:rPr>
              <a:t> </a:t>
            </a:r>
            <a:r>
              <a:rPr sz="2667" spc="-7" dirty="0">
                <a:solidFill>
                  <a:prstClr val="black"/>
                </a:solidFill>
                <a:latin typeface="Arial"/>
                <a:cs typeface="Arial"/>
              </a:rPr>
              <a:t>detected.</a:t>
            </a:r>
            <a:endParaRPr sz="2667">
              <a:solidFill>
                <a:prstClr val="black"/>
              </a:solidFill>
              <a:latin typeface="Arial"/>
              <a:cs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0567" y="465327"/>
            <a:ext cx="7727527" cy="673753"/>
          </a:xfrm>
          <a:prstGeom prst="rect">
            <a:avLst/>
          </a:prstGeom>
        </p:spPr>
        <p:txBody>
          <a:bodyPr vert="horz" wrap="square" lIns="0" tIns="16933" rIns="0" bIns="0" rtlCol="0">
            <a:spAutoFit/>
          </a:bodyPr>
          <a:lstStyle/>
          <a:p>
            <a:pPr marL="16933">
              <a:spcBef>
                <a:spcPts val="133"/>
              </a:spcBef>
            </a:pPr>
            <a:r>
              <a:rPr sz="4267" spc="-7" dirty="0"/>
              <a:t>Procedures for </a:t>
            </a:r>
            <a:r>
              <a:rPr sz="4267" spc="-13" dirty="0"/>
              <a:t>doffing</a:t>
            </a:r>
            <a:r>
              <a:rPr sz="4267" spc="-60" dirty="0"/>
              <a:t> </a:t>
            </a:r>
            <a:r>
              <a:rPr sz="4267" spc="-13" dirty="0"/>
              <a:t>gloves</a:t>
            </a:r>
            <a:endParaRPr sz="4267"/>
          </a:p>
        </p:txBody>
      </p:sp>
      <p:sp>
        <p:nvSpPr>
          <p:cNvPr id="3" name="object 3"/>
          <p:cNvSpPr/>
          <p:nvPr/>
        </p:nvSpPr>
        <p:spPr>
          <a:xfrm>
            <a:off x="9493768" y="1683000"/>
            <a:ext cx="1312289" cy="1658793"/>
          </a:xfrm>
          <a:prstGeom prst="rect">
            <a:avLst/>
          </a:prstGeom>
          <a:blipFill>
            <a:blip r:embed="rId2"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4" name="object 4"/>
          <p:cNvSpPr/>
          <p:nvPr/>
        </p:nvSpPr>
        <p:spPr>
          <a:xfrm>
            <a:off x="10544888" y="3021079"/>
            <a:ext cx="1471307" cy="1988200"/>
          </a:xfrm>
          <a:prstGeom prst="rect">
            <a:avLst/>
          </a:prstGeom>
          <a:blipFill>
            <a:blip r:embed="rId3"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5" name="object 5"/>
          <p:cNvSpPr/>
          <p:nvPr/>
        </p:nvSpPr>
        <p:spPr>
          <a:xfrm>
            <a:off x="9404844" y="4436839"/>
            <a:ext cx="1140045" cy="1641667"/>
          </a:xfrm>
          <a:prstGeom prst="rect">
            <a:avLst/>
          </a:prstGeom>
          <a:blipFill>
            <a:blip r:embed="rId4" cstate="print"/>
            <a:stretch>
              <a:fillRect/>
            </a:stretch>
          </a:blipFill>
        </p:spPr>
        <p:txBody>
          <a:bodyPr wrap="square" lIns="0" tIns="0" rIns="0" bIns="0" rtlCol="0"/>
          <a:lstStyle/>
          <a:p>
            <a:pPr defTabSz="1219170"/>
            <a:endParaRPr sz="2400">
              <a:solidFill>
                <a:prstClr val="black"/>
              </a:solidFill>
              <a:latin typeface="Calibri"/>
            </a:endParaRPr>
          </a:p>
        </p:txBody>
      </p:sp>
      <p:sp>
        <p:nvSpPr>
          <p:cNvPr id="6" name="object 6"/>
          <p:cNvSpPr txBox="1"/>
          <p:nvPr/>
        </p:nvSpPr>
        <p:spPr>
          <a:xfrm>
            <a:off x="470746" y="1887728"/>
            <a:ext cx="8638540" cy="4702997"/>
          </a:xfrm>
          <a:prstGeom prst="rect">
            <a:avLst/>
          </a:prstGeom>
        </p:spPr>
        <p:txBody>
          <a:bodyPr vert="horz" wrap="square" lIns="0" tIns="16933" rIns="0" bIns="0" rtlCol="0">
            <a:spAutoFit/>
          </a:bodyPr>
          <a:lstStyle/>
          <a:p>
            <a:pPr marL="626518" indent="-609585" defTabSz="1219170">
              <a:spcBef>
                <a:spcPts val="133"/>
              </a:spcBef>
              <a:buFontTx/>
              <a:buAutoNum type="arabicPeriod"/>
              <a:tabLst>
                <a:tab pos="625671" algn="l"/>
                <a:tab pos="626518" algn="l"/>
              </a:tabLst>
            </a:pPr>
            <a:r>
              <a:rPr sz="2667" spc="-7" dirty="0">
                <a:solidFill>
                  <a:prstClr val="black"/>
                </a:solidFill>
                <a:latin typeface="Arial"/>
                <a:cs typeface="Arial"/>
              </a:rPr>
              <a:t>Grasp the outside </a:t>
            </a:r>
            <a:r>
              <a:rPr sz="2667" dirty="0">
                <a:solidFill>
                  <a:prstClr val="black"/>
                </a:solidFill>
                <a:latin typeface="Arial"/>
                <a:cs typeface="Arial"/>
              </a:rPr>
              <a:t>edge near your</a:t>
            </a:r>
            <a:r>
              <a:rPr sz="2667" spc="-73" dirty="0">
                <a:solidFill>
                  <a:prstClr val="black"/>
                </a:solidFill>
                <a:latin typeface="Arial"/>
                <a:cs typeface="Arial"/>
              </a:rPr>
              <a:t> </a:t>
            </a:r>
            <a:r>
              <a:rPr sz="2667" spc="-7" dirty="0">
                <a:solidFill>
                  <a:prstClr val="black"/>
                </a:solidFill>
                <a:latin typeface="Arial"/>
                <a:cs typeface="Arial"/>
              </a:rPr>
              <a:t>wrist.</a:t>
            </a:r>
            <a:endParaRPr sz="2667">
              <a:solidFill>
                <a:prstClr val="black"/>
              </a:solidFill>
              <a:latin typeface="Arial"/>
              <a:cs typeface="Arial"/>
            </a:endParaRPr>
          </a:p>
          <a:p>
            <a:pPr marL="626518" marR="289553" indent="-609585" defTabSz="1219170">
              <a:lnSpc>
                <a:spcPct val="112000"/>
              </a:lnSpc>
              <a:spcBef>
                <a:spcPts val="1627"/>
              </a:spcBef>
              <a:buFontTx/>
              <a:buAutoNum type="arabicPeriod"/>
              <a:tabLst>
                <a:tab pos="625671" algn="l"/>
                <a:tab pos="626518" algn="l"/>
              </a:tabLst>
            </a:pPr>
            <a:r>
              <a:rPr sz="2667" dirty="0">
                <a:solidFill>
                  <a:prstClr val="black"/>
                </a:solidFill>
                <a:latin typeface="Arial"/>
                <a:cs typeface="Arial"/>
              </a:rPr>
              <a:t>Peel away </a:t>
            </a:r>
            <a:r>
              <a:rPr sz="2667" spc="-7" dirty="0">
                <a:solidFill>
                  <a:prstClr val="black"/>
                </a:solidFill>
                <a:latin typeface="Arial"/>
                <a:cs typeface="Arial"/>
              </a:rPr>
              <a:t>from </a:t>
            </a:r>
            <a:r>
              <a:rPr sz="2667" dirty="0">
                <a:solidFill>
                  <a:prstClr val="black"/>
                </a:solidFill>
                <a:latin typeface="Arial"/>
                <a:cs typeface="Arial"/>
              </a:rPr>
              <a:t>your hand, </a:t>
            </a:r>
            <a:r>
              <a:rPr sz="2667" spc="-7" dirty="0">
                <a:solidFill>
                  <a:prstClr val="black"/>
                </a:solidFill>
                <a:latin typeface="Arial"/>
                <a:cs typeface="Arial"/>
              </a:rPr>
              <a:t>turning the </a:t>
            </a:r>
            <a:r>
              <a:rPr sz="2667" dirty="0">
                <a:solidFill>
                  <a:prstClr val="black"/>
                </a:solidFill>
                <a:latin typeface="Arial"/>
                <a:cs typeface="Arial"/>
              </a:rPr>
              <a:t>glove</a:t>
            </a:r>
            <a:r>
              <a:rPr sz="2667" spc="-147" dirty="0">
                <a:solidFill>
                  <a:prstClr val="black"/>
                </a:solidFill>
                <a:latin typeface="Arial"/>
                <a:cs typeface="Arial"/>
              </a:rPr>
              <a:t> </a:t>
            </a:r>
            <a:r>
              <a:rPr sz="2667" dirty="0">
                <a:solidFill>
                  <a:prstClr val="black"/>
                </a:solidFill>
                <a:latin typeface="Arial"/>
                <a:cs typeface="Arial"/>
              </a:rPr>
              <a:t>inside-  </a:t>
            </a:r>
            <a:r>
              <a:rPr sz="2667" spc="-7" dirty="0">
                <a:solidFill>
                  <a:prstClr val="black"/>
                </a:solidFill>
                <a:latin typeface="Arial"/>
                <a:cs typeface="Arial"/>
              </a:rPr>
              <a:t>out.</a:t>
            </a:r>
            <a:endParaRPr sz="2667">
              <a:solidFill>
                <a:prstClr val="black"/>
              </a:solidFill>
              <a:latin typeface="Arial"/>
              <a:cs typeface="Arial"/>
            </a:endParaRPr>
          </a:p>
          <a:p>
            <a:pPr marL="626518" indent="-609585" defTabSz="1219170">
              <a:spcBef>
                <a:spcPts val="2147"/>
              </a:spcBef>
              <a:buFontTx/>
              <a:buAutoNum type="arabicPeriod"/>
              <a:tabLst>
                <a:tab pos="625671" algn="l"/>
                <a:tab pos="626518" algn="l"/>
              </a:tabLst>
            </a:pPr>
            <a:r>
              <a:rPr sz="2667" dirty="0">
                <a:solidFill>
                  <a:prstClr val="black"/>
                </a:solidFill>
                <a:latin typeface="Arial"/>
                <a:cs typeface="Arial"/>
              </a:rPr>
              <a:t>Hold in </a:t>
            </a:r>
            <a:r>
              <a:rPr sz="2667" spc="-7" dirty="0">
                <a:solidFill>
                  <a:prstClr val="black"/>
                </a:solidFill>
                <a:latin typeface="Arial"/>
                <a:cs typeface="Arial"/>
              </a:rPr>
              <a:t>opposite </a:t>
            </a:r>
            <a:r>
              <a:rPr sz="2667" dirty="0">
                <a:solidFill>
                  <a:prstClr val="black"/>
                </a:solidFill>
                <a:latin typeface="Arial"/>
                <a:cs typeface="Arial"/>
              </a:rPr>
              <a:t>gloved</a:t>
            </a:r>
            <a:r>
              <a:rPr sz="2667" spc="-53" dirty="0">
                <a:solidFill>
                  <a:prstClr val="black"/>
                </a:solidFill>
                <a:latin typeface="Arial"/>
                <a:cs typeface="Arial"/>
              </a:rPr>
              <a:t> </a:t>
            </a:r>
            <a:r>
              <a:rPr sz="2667" dirty="0">
                <a:solidFill>
                  <a:prstClr val="black"/>
                </a:solidFill>
                <a:latin typeface="Arial"/>
                <a:cs typeface="Arial"/>
              </a:rPr>
              <a:t>hand.</a:t>
            </a:r>
            <a:endParaRPr sz="2667">
              <a:solidFill>
                <a:prstClr val="black"/>
              </a:solidFill>
              <a:latin typeface="Arial"/>
              <a:cs typeface="Arial"/>
            </a:endParaRPr>
          </a:p>
          <a:p>
            <a:pPr marL="626518" marR="6773" indent="-609585" defTabSz="1219170">
              <a:lnSpc>
                <a:spcPct val="112000"/>
              </a:lnSpc>
              <a:spcBef>
                <a:spcPts val="1633"/>
              </a:spcBef>
              <a:buFontTx/>
              <a:buAutoNum type="arabicPeriod"/>
              <a:tabLst>
                <a:tab pos="625671" algn="l"/>
                <a:tab pos="626518" algn="l"/>
              </a:tabLst>
            </a:pPr>
            <a:r>
              <a:rPr sz="2667" dirty="0">
                <a:solidFill>
                  <a:prstClr val="black"/>
                </a:solidFill>
                <a:latin typeface="Arial"/>
                <a:cs typeface="Arial"/>
              </a:rPr>
              <a:t>Slide ungloved </a:t>
            </a:r>
            <a:r>
              <a:rPr sz="2667" spc="-7" dirty="0">
                <a:solidFill>
                  <a:prstClr val="black"/>
                </a:solidFill>
                <a:latin typeface="Arial"/>
                <a:cs typeface="Arial"/>
              </a:rPr>
              <a:t>finger </a:t>
            </a:r>
            <a:r>
              <a:rPr sz="2667" dirty="0">
                <a:solidFill>
                  <a:prstClr val="black"/>
                </a:solidFill>
                <a:latin typeface="Arial"/>
                <a:cs typeface="Arial"/>
              </a:rPr>
              <a:t>under </a:t>
            </a:r>
            <a:r>
              <a:rPr sz="2667" spc="-7" dirty="0">
                <a:solidFill>
                  <a:prstClr val="black"/>
                </a:solidFill>
                <a:latin typeface="Arial"/>
                <a:cs typeface="Arial"/>
              </a:rPr>
              <a:t>the </a:t>
            </a:r>
            <a:r>
              <a:rPr sz="2667" dirty="0">
                <a:solidFill>
                  <a:prstClr val="black"/>
                </a:solidFill>
                <a:latin typeface="Arial"/>
                <a:cs typeface="Arial"/>
              </a:rPr>
              <a:t>wrist of </a:t>
            </a:r>
            <a:r>
              <a:rPr sz="2667" spc="-7" dirty="0">
                <a:solidFill>
                  <a:prstClr val="black"/>
                </a:solidFill>
                <a:latin typeface="Arial"/>
                <a:cs typeface="Arial"/>
              </a:rPr>
              <a:t>the</a:t>
            </a:r>
            <a:r>
              <a:rPr sz="2667" spc="-167" dirty="0">
                <a:solidFill>
                  <a:prstClr val="black"/>
                </a:solidFill>
                <a:latin typeface="Arial"/>
                <a:cs typeface="Arial"/>
              </a:rPr>
              <a:t> </a:t>
            </a:r>
            <a:r>
              <a:rPr sz="2667" dirty="0">
                <a:solidFill>
                  <a:prstClr val="black"/>
                </a:solidFill>
                <a:latin typeface="Arial"/>
                <a:cs typeface="Arial"/>
              </a:rPr>
              <a:t>remaining  glove.</a:t>
            </a:r>
            <a:endParaRPr sz="2667">
              <a:solidFill>
                <a:prstClr val="black"/>
              </a:solidFill>
              <a:latin typeface="Arial"/>
              <a:cs typeface="Arial"/>
            </a:endParaRPr>
          </a:p>
          <a:p>
            <a:pPr marL="626518" indent="-609585" defTabSz="1219170">
              <a:spcBef>
                <a:spcPts val="2147"/>
              </a:spcBef>
              <a:buFontTx/>
              <a:buAutoNum type="arabicPeriod"/>
              <a:tabLst>
                <a:tab pos="625671" algn="l"/>
                <a:tab pos="626518" algn="l"/>
              </a:tabLst>
            </a:pPr>
            <a:r>
              <a:rPr sz="2667" dirty="0">
                <a:solidFill>
                  <a:prstClr val="black"/>
                </a:solidFill>
                <a:latin typeface="Arial"/>
                <a:cs typeface="Arial"/>
              </a:rPr>
              <a:t>Peel </a:t>
            </a:r>
            <a:r>
              <a:rPr sz="2667" spc="-7" dirty="0">
                <a:solidFill>
                  <a:prstClr val="black"/>
                </a:solidFill>
                <a:latin typeface="Arial"/>
                <a:cs typeface="Arial"/>
              </a:rPr>
              <a:t>off from </a:t>
            </a:r>
            <a:r>
              <a:rPr sz="2667" dirty="0">
                <a:solidFill>
                  <a:prstClr val="black"/>
                </a:solidFill>
                <a:latin typeface="Arial"/>
                <a:cs typeface="Arial"/>
              </a:rPr>
              <a:t>inside, </a:t>
            </a:r>
            <a:r>
              <a:rPr sz="2667" spc="-7" dirty="0">
                <a:solidFill>
                  <a:prstClr val="black"/>
                </a:solidFill>
                <a:latin typeface="Arial"/>
                <a:cs typeface="Arial"/>
              </a:rPr>
              <a:t>creating </a:t>
            </a:r>
            <a:r>
              <a:rPr sz="2667" dirty="0">
                <a:solidFill>
                  <a:prstClr val="black"/>
                </a:solidFill>
                <a:latin typeface="Arial"/>
                <a:cs typeface="Arial"/>
              </a:rPr>
              <a:t>a bag </a:t>
            </a:r>
            <a:r>
              <a:rPr sz="2667" spc="-7" dirty="0">
                <a:solidFill>
                  <a:prstClr val="black"/>
                </a:solidFill>
                <a:latin typeface="Arial"/>
                <a:cs typeface="Arial"/>
              </a:rPr>
              <a:t>for both</a:t>
            </a:r>
            <a:r>
              <a:rPr sz="2667" spc="-127" dirty="0">
                <a:solidFill>
                  <a:prstClr val="black"/>
                </a:solidFill>
                <a:latin typeface="Arial"/>
                <a:cs typeface="Arial"/>
              </a:rPr>
              <a:t> </a:t>
            </a:r>
            <a:r>
              <a:rPr sz="2667" dirty="0">
                <a:solidFill>
                  <a:prstClr val="black"/>
                </a:solidFill>
                <a:latin typeface="Arial"/>
                <a:cs typeface="Arial"/>
              </a:rPr>
              <a:t>gloves.</a:t>
            </a:r>
            <a:endParaRPr sz="2667">
              <a:solidFill>
                <a:prstClr val="black"/>
              </a:solidFill>
              <a:latin typeface="Arial"/>
              <a:cs typeface="Arial"/>
            </a:endParaRPr>
          </a:p>
          <a:p>
            <a:pPr marL="626518" indent="-609585" defTabSz="1219170">
              <a:spcBef>
                <a:spcPts val="1980"/>
              </a:spcBef>
              <a:buFontTx/>
              <a:buAutoNum type="arabicPeriod"/>
              <a:tabLst>
                <a:tab pos="625671" algn="l"/>
                <a:tab pos="626518" algn="l"/>
              </a:tabLst>
            </a:pPr>
            <a:r>
              <a:rPr sz="2667" dirty="0">
                <a:solidFill>
                  <a:prstClr val="black"/>
                </a:solidFill>
                <a:latin typeface="Arial"/>
                <a:cs typeface="Arial"/>
              </a:rPr>
              <a:t>Discard gloves in </a:t>
            </a:r>
            <a:r>
              <a:rPr sz="2667" spc="-7" dirty="0">
                <a:solidFill>
                  <a:prstClr val="black"/>
                </a:solidFill>
                <a:latin typeface="Arial"/>
                <a:cs typeface="Arial"/>
              </a:rPr>
              <a:t>the</a:t>
            </a:r>
            <a:r>
              <a:rPr sz="2667" spc="-60" dirty="0">
                <a:solidFill>
                  <a:prstClr val="black"/>
                </a:solidFill>
                <a:latin typeface="Arial"/>
                <a:cs typeface="Arial"/>
              </a:rPr>
              <a:t> </a:t>
            </a:r>
            <a:r>
              <a:rPr sz="2667" spc="-7" dirty="0">
                <a:solidFill>
                  <a:prstClr val="black"/>
                </a:solidFill>
                <a:latin typeface="Arial"/>
                <a:cs typeface="Arial"/>
              </a:rPr>
              <a:t>garbage.</a:t>
            </a:r>
            <a:endParaRPr sz="2667">
              <a:solidFill>
                <a:prstClr val="black"/>
              </a:solidFill>
              <a:latin typeface="Arial"/>
              <a:cs typeface="Arial"/>
            </a:endParaRPr>
          </a:p>
        </p:txBody>
      </p:sp>
      <p:sp>
        <p:nvSpPr>
          <p:cNvPr id="7" name="object 7"/>
          <p:cNvSpPr txBox="1"/>
          <p:nvPr/>
        </p:nvSpPr>
        <p:spPr>
          <a:xfrm>
            <a:off x="9947745" y="6309361"/>
            <a:ext cx="1375833" cy="304421"/>
          </a:xfrm>
          <a:prstGeom prst="rect">
            <a:avLst/>
          </a:prstGeom>
        </p:spPr>
        <p:txBody>
          <a:bodyPr vert="horz" wrap="square" lIns="0" tIns="16933" rIns="0" bIns="0" rtlCol="0">
            <a:spAutoFit/>
          </a:bodyPr>
          <a:lstStyle/>
          <a:p>
            <a:pPr marL="16933" defTabSz="1219170">
              <a:spcBef>
                <a:spcPts val="133"/>
              </a:spcBef>
            </a:pPr>
            <a:r>
              <a:rPr sz="1867" b="1" spc="-7" dirty="0">
                <a:solidFill>
                  <a:prstClr val="black"/>
                </a:solidFill>
                <a:latin typeface="Arial"/>
                <a:cs typeface="Arial"/>
              </a:rPr>
              <a:t>Image:</a:t>
            </a:r>
            <a:r>
              <a:rPr sz="1867" b="1" spc="-100" dirty="0">
                <a:solidFill>
                  <a:prstClr val="black"/>
                </a:solidFill>
                <a:latin typeface="Arial"/>
                <a:cs typeface="Arial"/>
              </a:rPr>
              <a:t> </a:t>
            </a:r>
            <a:r>
              <a:rPr sz="1867" b="1" dirty="0">
                <a:solidFill>
                  <a:prstClr val="black"/>
                </a:solidFill>
                <a:latin typeface="Arial"/>
                <a:cs typeface="Arial"/>
              </a:rPr>
              <a:t>CDC</a:t>
            </a:r>
            <a:endParaRPr sz="1867">
              <a:solidFill>
                <a:prstClr val="black"/>
              </a:solidFill>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4082" y="2047578"/>
            <a:ext cx="9755293" cy="1494426"/>
          </a:xfrm>
          <a:prstGeom prst="rect">
            <a:avLst/>
          </a:prstGeom>
        </p:spPr>
        <p:txBody>
          <a:bodyPr vert="horz" wrap="square" lIns="0" tIns="16933" rIns="0" bIns="0" rtlCol="0">
            <a:spAutoFit/>
          </a:bodyPr>
          <a:lstStyle/>
          <a:p>
            <a:pPr marL="16933" marR="6773">
              <a:spcBef>
                <a:spcPts val="133"/>
              </a:spcBef>
            </a:pPr>
            <a:r>
              <a:rPr spc="-7" dirty="0"/>
              <a:t>Demonstration </a:t>
            </a:r>
            <a:r>
              <a:rPr dirty="0"/>
              <a:t>of </a:t>
            </a:r>
            <a:r>
              <a:rPr spc="-7" dirty="0"/>
              <a:t>gloves </a:t>
            </a:r>
            <a:r>
              <a:rPr dirty="0"/>
              <a:t>donning  </a:t>
            </a:r>
            <a:r>
              <a:rPr spc="-7" dirty="0"/>
              <a:t>and doffing</a:t>
            </a:r>
            <a:r>
              <a:rPr dirty="0"/>
              <a:t> </a:t>
            </a:r>
            <a:r>
              <a:rPr spc="-7" dirty="0"/>
              <a:t>procedures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BAD099-B316-EE4F-B71B-465B9CC7DC4E}" type="slidenum">
              <a:rPr lang="en-US" smtClean="0"/>
              <a:pPr>
                <a:defRPr/>
              </a:pPr>
              <a:t>63</a:t>
            </a:fld>
            <a:r>
              <a:rPr lang="en-US" dirty="0"/>
              <a:t>  </a:t>
            </a:r>
          </a:p>
        </p:txBody>
      </p:sp>
      <p:pic>
        <p:nvPicPr>
          <p:cNvPr id="6" name="Picture 5" descr="Image of healthcare providers practicing putting on PPE for ebola with instructor watch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3788" y="2743200"/>
            <a:ext cx="4224212" cy="2811018"/>
          </a:xfrm>
          <a:prstGeom prst="rect">
            <a:avLst/>
          </a:prstGeom>
          <a:ln>
            <a:noFill/>
          </a:ln>
        </p:spPr>
      </p:pic>
      <p:sp>
        <p:nvSpPr>
          <p:cNvPr id="3" name="Content Placeholder 2"/>
          <p:cNvSpPr>
            <a:spLocks noGrp="1"/>
          </p:cNvSpPr>
          <p:nvPr>
            <p:ph idx="1"/>
          </p:nvPr>
        </p:nvSpPr>
        <p:spPr>
          <a:xfrm>
            <a:off x="1752600" y="2057400"/>
            <a:ext cx="4953000" cy="4419600"/>
          </a:xfrm>
        </p:spPr>
        <p:txBody>
          <a:bodyPr/>
          <a:lstStyle/>
          <a:p>
            <a:pPr marL="344488" indent="-344488"/>
            <a:r>
              <a:rPr lang="en-US" dirty="0"/>
              <a:t>Must be hands-on and frequent</a:t>
            </a:r>
          </a:p>
          <a:p>
            <a:pPr marL="344488" indent="-344488"/>
            <a:r>
              <a:rPr lang="en-US" dirty="0"/>
              <a:t>Should </a:t>
            </a:r>
            <a:r>
              <a:rPr lang="en-US" b="1" u="sng" dirty="0"/>
              <a:t>not</a:t>
            </a:r>
            <a:r>
              <a:rPr lang="en-US" b="1" dirty="0"/>
              <a:t> </a:t>
            </a:r>
            <a:r>
              <a:rPr lang="en-US" dirty="0"/>
              <a:t>be primarily computer based or lecture</a:t>
            </a:r>
          </a:p>
          <a:p>
            <a:pPr marL="344488" indent="-344488"/>
            <a:r>
              <a:rPr lang="en-US" dirty="0"/>
              <a:t>Must include an opportunity to drill the actual process of donning and doffing PPE and respirators</a:t>
            </a:r>
          </a:p>
          <a:p>
            <a:pPr marL="354013" indent="-342900">
              <a:spcBef>
                <a:spcPts val="0"/>
              </a:spcBef>
            </a:pPr>
            <a:r>
              <a:rPr lang="en-US" dirty="0"/>
              <a:t>Should include a trained observer </a:t>
            </a:r>
          </a:p>
          <a:p>
            <a:pPr marL="354013" indent="-342900">
              <a:spcBef>
                <a:spcPts val="0"/>
              </a:spcBef>
            </a:pPr>
            <a:r>
              <a:rPr lang="en-US" dirty="0"/>
              <a:t>Cover site specific decontamination procedures.</a:t>
            </a:r>
          </a:p>
        </p:txBody>
      </p:sp>
      <p:sp>
        <p:nvSpPr>
          <p:cNvPr id="2" name="Title 1"/>
          <p:cNvSpPr>
            <a:spLocks noGrp="1"/>
          </p:cNvSpPr>
          <p:nvPr>
            <p:ph type="title"/>
          </p:nvPr>
        </p:nvSpPr>
        <p:spPr/>
        <p:txBody>
          <a:bodyPr/>
          <a:lstStyle/>
          <a:p>
            <a:r>
              <a:rPr lang="en-US" dirty="0"/>
              <a:t>Training and drills</a:t>
            </a:r>
          </a:p>
        </p:txBody>
      </p:sp>
    </p:spTree>
    <p:extLst>
      <p:ext uri="{BB962C8B-B14F-4D97-AF65-F5344CB8AC3E}">
        <p14:creationId xmlns:p14="http://schemas.microsoft.com/office/powerpoint/2010/main" val="16003014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2A550-3791-4CBE-A4B8-AE8FD485553D}"/>
              </a:ext>
            </a:extLst>
          </p:cNvPr>
          <p:cNvSpPr>
            <a:spLocks noGrp="1"/>
          </p:cNvSpPr>
          <p:nvPr>
            <p:ph type="title"/>
          </p:nvPr>
        </p:nvSpPr>
        <p:spPr>
          <a:xfrm>
            <a:off x="304800" y="1143000"/>
            <a:ext cx="11582400" cy="519545"/>
          </a:xfrm>
        </p:spPr>
        <p:txBody>
          <a:bodyPr/>
          <a:lstStyle/>
          <a:p>
            <a:r>
              <a:rPr lang="en-US" dirty="0"/>
              <a:t>Interim Guidance for Employers with Workers at High Risk</a:t>
            </a:r>
          </a:p>
        </p:txBody>
      </p:sp>
      <p:sp>
        <p:nvSpPr>
          <p:cNvPr id="3" name="Content Placeholder 2">
            <a:extLst>
              <a:ext uri="{FF2B5EF4-FFF2-40B4-BE49-F238E27FC236}">
                <a16:creationId xmlns:a16="http://schemas.microsoft.com/office/drawing/2014/main" id="{CFA8D472-5B17-4F27-A210-2C54B41D30A5}"/>
              </a:ext>
            </a:extLst>
          </p:cNvPr>
          <p:cNvSpPr>
            <a:spLocks noGrp="1"/>
          </p:cNvSpPr>
          <p:nvPr>
            <p:ph idx="1"/>
          </p:nvPr>
        </p:nvSpPr>
        <p:spPr>
          <a:xfrm>
            <a:off x="304800" y="1662544"/>
            <a:ext cx="11582400" cy="4662055"/>
          </a:xfrm>
        </p:spPr>
        <p:txBody>
          <a:bodyPr/>
          <a:lstStyle/>
          <a:p>
            <a:r>
              <a:rPr lang="en-US" dirty="0"/>
              <a:t>Send a worker with COVID-19 symptoms home</a:t>
            </a:r>
          </a:p>
          <a:p>
            <a:r>
              <a:rPr lang="en-US" dirty="0"/>
              <a:t>Assist with safe transport of the ill worker if assistance is needed (no mass transit usage)</a:t>
            </a:r>
          </a:p>
          <a:p>
            <a:r>
              <a:rPr lang="en-US" dirty="0"/>
              <a:t>Notify local health officials, staff  and customers of a possible case; maintain confidentiality</a:t>
            </a:r>
          </a:p>
          <a:p>
            <a:r>
              <a:rPr lang="en-US" dirty="0"/>
              <a:t>Close off areas used by the sick person until after cleaning and disinfection</a:t>
            </a:r>
          </a:p>
          <a:p>
            <a:r>
              <a:rPr lang="en-US" dirty="0"/>
              <a:t>Inform close contacts  of a diagnosed COVID-19 case to stay home and self –monitor</a:t>
            </a:r>
          </a:p>
          <a:p>
            <a:r>
              <a:rPr lang="en-US" dirty="0"/>
              <a:t>Follow CDC guidance for isolation and quarantine (see next slide)</a:t>
            </a:r>
          </a:p>
          <a:p>
            <a:r>
              <a:rPr lang="en-US" dirty="0"/>
              <a:t>Employers must report workplace acquired illness to OSHA or ADOSH when the person is admitted to a hospital; and record the incident to the OSHA 300 log.</a:t>
            </a:r>
          </a:p>
        </p:txBody>
      </p:sp>
      <p:sp>
        <p:nvSpPr>
          <p:cNvPr id="8" name="Slide Number Placeholder 7">
            <a:extLst>
              <a:ext uri="{FF2B5EF4-FFF2-40B4-BE49-F238E27FC236}">
                <a16:creationId xmlns:a16="http://schemas.microsoft.com/office/drawing/2014/main" id="{CF7DF2BF-C752-4C61-A48F-1822555F32E0}"/>
              </a:ext>
            </a:extLst>
          </p:cNvPr>
          <p:cNvSpPr>
            <a:spLocks noGrp="1"/>
          </p:cNvSpPr>
          <p:nvPr>
            <p:ph type="sldNum" sz="quarter" idx="10"/>
          </p:nvPr>
        </p:nvSpPr>
        <p:spPr/>
        <p:txBody>
          <a:bodyPr/>
          <a:lstStyle/>
          <a:p>
            <a:pPr lvl="0"/>
            <a:fld id="{644431DD-724F-4159-B395-C12D4FF15CA8}" type="slidenum">
              <a:rPr lang="en-US" altLang="en-US" noProof="0" smtClean="0"/>
              <a:pPr lvl="0"/>
              <a:t>64</a:t>
            </a:fld>
            <a:endParaRPr lang="en-US" altLang="en-US" noProof="0" dirty="0"/>
          </a:p>
        </p:txBody>
      </p:sp>
      <p:pic>
        <p:nvPicPr>
          <p:cNvPr id="7" name="Content Placeholder 6" descr="A close up of a sign&#10;&#10;Description automatically generated">
            <a:extLst>
              <a:ext uri="{FF2B5EF4-FFF2-40B4-BE49-F238E27FC236}">
                <a16:creationId xmlns:a16="http://schemas.microsoft.com/office/drawing/2014/main" id="{3FB82B00-2DF9-4D69-9302-051F816F81E6}"/>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10042790" y="6137563"/>
            <a:ext cx="1158609" cy="678873"/>
          </a:xfrm>
        </p:spPr>
      </p:pic>
    </p:spTree>
    <p:extLst>
      <p:ext uri="{BB962C8B-B14F-4D97-AF65-F5344CB8AC3E}">
        <p14:creationId xmlns:p14="http://schemas.microsoft.com/office/powerpoint/2010/main" val="41086240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9C82A-CF5F-48DF-B02B-CC9302A167BD}"/>
              </a:ext>
            </a:extLst>
          </p:cNvPr>
          <p:cNvSpPr>
            <a:spLocks noGrp="1"/>
          </p:cNvSpPr>
          <p:nvPr>
            <p:ph type="title"/>
          </p:nvPr>
        </p:nvSpPr>
        <p:spPr/>
        <p:txBody>
          <a:bodyPr/>
          <a:lstStyle/>
          <a:p>
            <a:r>
              <a:rPr lang="en-US" dirty="0"/>
              <a:t>CDC Guidance for workers exposed to suspect CV-19</a:t>
            </a:r>
          </a:p>
        </p:txBody>
      </p:sp>
      <p:sp>
        <p:nvSpPr>
          <p:cNvPr id="3" name="Content Placeholder 2">
            <a:extLst>
              <a:ext uri="{FF2B5EF4-FFF2-40B4-BE49-F238E27FC236}">
                <a16:creationId xmlns:a16="http://schemas.microsoft.com/office/drawing/2014/main" id="{FCE150BA-C7D1-4F05-B3C2-0847057EF42F}"/>
              </a:ext>
            </a:extLst>
          </p:cNvPr>
          <p:cNvSpPr>
            <a:spLocks noGrp="1"/>
          </p:cNvSpPr>
          <p:nvPr>
            <p:ph idx="1"/>
          </p:nvPr>
        </p:nvSpPr>
        <p:spPr/>
        <p:txBody>
          <a:bodyPr/>
          <a:lstStyle/>
          <a:p>
            <a:r>
              <a:rPr lang="en-US" dirty="0"/>
              <a:t>Stay home until 14 days after last exposure and maintain social distance  from household members</a:t>
            </a:r>
          </a:p>
          <a:p>
            <a:r>
              <a:rPr lang="en-US" dirty="0"/>
              <a:t>Self-monitor</a:t>
            </a:r>
          </a:p>
          <a:p>
            <a:r>
              <a:rPr lang="en-US" dirty="0"/>
              <a:t>If symptoms develop:</a:t>
            </a:r>
          </a:p>
          <a:p>
            <a:pPr lvl="1"/>
            <a:r>
              <a:rPr lang="en-US" dirty="0"/>
              <a:t>Isolate yourself</a:t>
            </a:r>
          </a:p>
          <a:p>
            <a:pPr lvl="1"/>
            <a:r>
              <a:rPr lang="en-US" dirty="0"/>
              <a:t>If no test you may return to work after at least 10 days have passed since your symptoms first appeared and you have had no fever for at least 72 hours without meds and other symptoms improved</a:t>
            </a:r>
          </a:p>
          <a:p>
            <a:pPr lvl="1"/>
            <a:r>
              <a:rPr lang="en-US" dirty="0"/>
              <a:t>If  tested, you had two negative tests in a row, at least 24 hours apart and you no longer have a fever and you have improved symptoms</a:t>
            </a:r>
          </a:p>
        </p:txBody>
      </p:sp>
      <p:sp>
        <p:nvSpPr>
          <p:cNvPr id="4" name="Slide Number Placeholder 3">
            <a:extLst>
              <a:ext uri="{FF2B5EF4-FFF2-40B4-BE49-F238E27FC236}">
                <a16:creationId xmlns:a16="http://schemas.microsoft.com/office/drawing/2014/main" id="{E04EA018-CB20-4D5F-948F-4144D90A0622}"/>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65</a:t>
            </a:fld>
            <a:endParaRPr lang="en-US" altLang="en-US" dirty="0">
              <a:solidFill>
                <a:srgbClr val="000000"/>
              </a:solidFill>
            </a:endParaRPr>
          </a:p>
        </p:txBody>
      </p:sp>
      <p:pic>
        <p:nvPicPr>
          <p:cNvPr id="5" name="Content Placeholder 6" descr="A close up of a sign&#10;&#10;Description automatically generated">
            <a:extLst>
              <a:ext uri="{FF2B5EF4-FFF2-40B4-BE49-F238E27FC236}">
                <a16:creationId xmlns:a16="http://schemas.microsoft.com/office/drawing/2014/main" id="{CC4AED6C-F8F8-4F21-9848-3121277F7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204201" y="5676325"/>
            <a:ext cx="1625600" cy="952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83111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A6C67-36F3-48A4-B738-E91615123F78}"/>
              </a:ext>
            </a:extLst>
          </p:cNvPr>
          <p:cNvSpPr>
            <a:spLocks noGrp="1"/>
          </p:cNvSpPr>
          <p:nvPr>
            <p:ph type="title"/>
          </p:nvPr>
        </p:nvSpPr>
        <p:spPr>
          <a:xfrm>
            <a:off x="304800" y="1143000"/>
            <a:ext cx="11093302" cy="685800"/>
          </a:xfrm>
        </p:spPr>
        <p:txBody>
          <a:bodyPr/>
          <a:lstStyle/>
          <a:p>
            <a:r>
              <a:rPr lang="en-US" dirty="0"/>
              <a:t>What if a worker tests positive and does not have symptoms?</a:t>
            </a:r>
          </a:p>
        </p:txBody>
      </p:sp>
      <p:sp>
        <p:nvSpPr>
          <p:cNvPr id="3" name="Content Placeholder 2">
            <a:extLst>
              <a:ext uri="{FF2B5EF4-FFF2-40B4-BE49-F238E27FC236}">
                <a16:creationId xmlns:a16="http://schemas.microsoft.com/office/drawing/2014/main" id="{EE87EC45-FD5D-48BC-B3F5-7B6A7ADEFF31}"/>
              </a:ext>
            </a:extLst>
          </p:cNvPr>
          <p:cNvSpPr>
            <a:spLocks noGrp="1"/>
          </p:cNvSpPr>
          <p:nvPr>
            <p:ph idx="1"/>
          </p:nvPr>
        </p:nvSpPr>
        <p:spPr>
          <a:xfrm>
            <a:off x="304800" y="1970959"/>
            <a:ext cx="11582400" cy="2749237"/>
          </a:xfrm>
        </p:spPr>
        <p:txBody>
          <a:bodyPr/>
          <a:lstStyle/>
          <a:p>
            <a:r>
              <a:rPr lang="en-US" dirty="0"/>
              <a:t>Close off areas used by the person who tested positive.</a:t>
            </a:r>
          </a:p>
          <a:p>
            <a:r>
              <a:rPr lang="en-US" dirty="0"/>
              <a:t>Send the worker home to start a 14-day self-quarantine, provide information on self-monitoring, and to watch for symptoms that warrant going to the emergency department.</a:t>
            </a:r>
          </a:p>
          <a:p>
            <a:r>
              <a:rPr lang="en-US" dirty="0"/>
              <a:t>Follow CDC and local guidelines for cleaning and disinfecting.</a:t>
            </a:r>
          </a:p>
          <a:p>
            <a:r>
              <a:rPr lang="en-US" sz="1600" dirty="0">
                <a:hlinkClick r:id="rId3"/>
              </a:rPr>
              <a:t>https://www.cdc.gov/coronavirus/2019-ncov/community/organizations/cleaning-disinfection.html</a:t>
            </a:r>
            <a:endParaRPr lang="en-US" sz="1600" dirty="0"/>
          </a:p>
          <a:p>
            <a:r>
              <a:rPr lang="en-US" sz="1600" dirty="0">
                <a:hlinkClick r:id="rId4"/>
              </a:rPr>
              <a:t>https://www.cdc.gov/coronavirus/2019-ncov/hcp/disposition-in-home-patients.html</a:t>
            </a:r>
            <a:endParaRPr lang="en-US" sz="1600" dirty="0"/>
          </a:p>
        </p:txBody>
      </p:sp>
      <p:sp>
        <p:nvSpPr>
          <p:cNvPr id="4" name="Slide Number Placeholder 3">
            <a:extLst>
              <a:ext uri="{FF2B5EF4-FFF2-40B4-BE49-F238E27FC236}">
                <a16:creationId xmlns:a16="http://schemas.microsoft.com/office/drawing/2014/main" id="{AA1926BB-89D6-4CB9-8C44-7CE1FC97A09A}"/>
              </a:ext>
            </a:extLst>
          </p:cNvPr>
          <p:cNvSpPr>
            <a:spLocks noGrp="1"/>
          </p:cNvSpPr>
          <p:nvPr>
            <p:ph type="sldNum" sz="quarter" idx="10"/>
          </p:nvPr>
        </p:nvSpPr>
        <p:spPr/>
        <p:txBody>
          <a:bodyPr/>
          <a:lstStyle/>
          <a:p>
            <a:pPr lvl="0"/>
            <a:fld id="{E4D25CCA-84D6-4E84-B1C7-B334DD86A6AB}" type="slidenum">
              <a:rPr lang="en-US" altLang="en-US" noProof="0" smtClean="0"/>
              <a:pPr lvl="0"/>
              <a:t>66</a:t>
            </a:fld>
            <a:endParaRPr lang="en-US" altLang="en-US" noProof="0" dirty="0"/>
          </a:p>
        </p:txBody>
      </p:sp>
      <p:pic>
        <p:nvPicPr>
          <p:cNvPr id="6" name="Picture 5" descr="A picture containing animal, table, coral, sitting&#10;&#10;Description automatically generated">
            <a:extLst>
              <a:ext uri="{FF2B5EF4-FFF2-40B4-BE49-F238E27FC236}">
                <a16:creationId xmlns:a16="http://schemas.microsoft.com/office/drawing/2014/main" id="{281E7B27-473C-4C8C-BC55-1BA4221DFE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5854" y="4551834"/>
            <a:ext cx="2662723" cy="2160134"/>
          </a:xfrm>
          <a:prstGeom prst="rect">
            <a:avLst/>
          </a:prstGeom>
        </p:spPr>
      </p:pic>
      <p:sp>
        <p:nvSpPr>
          <p:cNvPr id="7" name="TextBox 6">
            <a:extLst>
              <a:ext uri="{FF2B5EF4-FFF2-40B4-BE49-F238E27FC236}">
                <a16:creationId xmlns:a16="http://schemas.microsoft.com/office/drawing/2014/main" id="{BEB32703-9032-4D0F-AF3D-406952AC6CC8}"/>
              </a:ext>
            </a:extLst>
          </p:cNvPr>
          <p:cNvSpPr txBox="1"/>
          <p:nvPr/>
        </p:nvSpPr>
        <p:spPr>
          <a:xfrm>
            <a:off x="7718084" y="4998021"/>
            <a:ext cx="3596239" cy="923330"/>
          </a:xfrm>
          <a:prstGeom prst="rect">
            <a:avLst/>
          </a:prstGeom>
          <a:noFill/>
        </p:spPr>
        <p:txBody>
          <a:bodyPr wrap="square" rtlCol="0">
            <a:spAutoFit/>
          </a:bodyPr>
          <a:lstStyle/>
          <a:p>
            <a:r>
              <a:rPr lang="en-US" dirty="0"/>
              <a:t>Photo: National Institute of Allergies and Infectious Diseases</a:t>
            </a:r>
          </a:p>
          <a:p>
            <a:endParaRPr lang="en-US" dirty="0"/>
          </a:p>
        </p:txBody>
      </p:sp>
    </p:spTree>
    <p:extLst>
      <p:ext uri="{BB962C8B-B14F-4D97-AF65-F5344CB8AC3E}">
        <p14:creationId xmlns:p14="http://schemas.microsoft.com/office/powerpoint/2010/main" val="33292452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541F0-AFEE-4AFC-B3F5-1F876E01D70A}"/>
              </a:ext>
            </a:extLst>
          </p:cNvPr>
          <p:cNvSpPr>
            <a:spLocks noGrp="1"/>
          </p:cNvSpPr>
          <p:nvPr>
            <p:ph type="title"/>
          </p:nvPr>
        </p:nvSpPr>
        <p:spPr>
          <a:xfrm>
            <a:off x="304800" y="1143000"/>
            <a:ext cx="11582400" cy="782782"/>
          </a:xfrm>
        </p:spPr>
        <p:txBody>
          <a:bodyPr/>
          <a:lstStyle/>
          <a:p>
            <a:r>
              <a:rPr lang="en-US" dirty="0"/>
              <a:t>Critical Infrastructure Workers Who May Have Had Exposure to a Person with Suspected or Confirmed CV-19</a:t>
            </a:r>
          </a:p>
        </p:txBody>
      </p:sp>
      <p:sp>
        <p:nvSpPr>
          <p:cNvPr id="3" name="Content Placeholder 2">
            <a:extLst>
              <a:ext uri="{FF2B5EF4-FFF2-40B4-BE49-F238E27FC236}">
                <a16:creationId xmlns:a16="http://schemas.microsoft.com/office/drawing/2014/main" id="{9497BB02-4A1C-4849-93B4-12FBC75A6D12}"/>
              </a:ext>
            </a:extLst>
          </p:cNvPr>
          <p:cNvSpPr>
            <a:spLocks noGrp="1"/>
          </p:cNvSpPr>
          <p:nvPr>
            <p:ph idx="1"/>
          </p:nvPr>
        </p:nvSpPr>
        <p:spPr>
          <a:xfrm>
            <a:off x="304800" y="2171700"/>
            <a:ext cx="11582400" cy="4419600"/>
          </a:xfrm>
        </p:spPr>
        <p:txBody>
          <a:bodyPr/>
          <a:lstStyle/>
          <a:p>
            <a:r>
              <a:rPr lang="en-US" dirty="0"/>
              <a:t>If asymptomatic:</a:t>
            </a:r>
          </a:p>
          <a:p>
            <a:pPr lvl="1"/>
            <a:r>
              <a:rPr lang="en-US" dirty="0"/>
              <a:t>The worker may continue to work</a:t>
            </a:r>
          </a:p>
          <a:p>
            <a:pPr lvl="1"/>
            <a:r>
              <a:rPr lang="en-US" dirty="0"/>
              <a:t>Pre-screen for symptoms; self-monitor; wear a mask; social distance; clean and disinfect surfaces</a:t>
            </a:r>
          </a:p>
          <a:p>
            <a:r>
              <a:rPr lang="en-US" dirty="0"/>
              <a:t>If symptomatic:</a:t>
            </a:r>
          </a:p>
          <a:p>
            <a:pPr lvl="1"/>
            <a:r>
              <a:rPr lang="en-US" dirty="0"/>
              <a:t>Send the worker home to begin isolation</a:t>
            </a:r>
          </a:p>
          <a:p>
            <a:pPr lvl="1"/>
            <a:r>
              <a:rPr lang="en-US" dirty="0"/>
              <a:t>Identify and inform all persons who had close contact during the 48 hours before symptoms</a:t>
            </a:r>
          </a:p>
          <a:p>
            <a:pPr lvl="1"/>
            <a:r>
              <a:rPr lang="en-US" dirty="0"/>
              <a:t>If COVID-19 was confirmed, may return to work after meeting the symptom-based or test-based strategy given by CDC; and </a:t>
            </a:r>
          </a:p>
          <a:p>
            <a:pPr lvl="1"/>
            <a:r>
              <a:rPr lang="en-US" dirty="0"/>
              <a:t>Follow state and local health department guidance</a:t>
            </a:r>
          </a:p>
        </p:txBody>
      </p:sp>
      <p:sp>
        <p:nvSpPr>
          <p:cNvPr id="4" name="Slide Number Placeholder 3">
            <a:extLst>
              <a:ext uri="{FF2B5EF4-FFF2-40B4-BE49-F238E27FC236}">
                <a16:creationId xmlns:a16="http://schemas.microsoft.com/office/drawing/2014/main" id="{DB08E715-A7BD-440A-8940-2AEA56A2C33B}"/>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67</a:t>
            </a:fld>
            <a:endParaRPr lang="en-US" altLang="en-US" dirty="0">
              <a:solidFill>
                <a:srgbClr val="000000"/>
              </a:solidFill>
            </a:endParaRPr>
          </a:p>
        </p:txBody>
      </p:sp>
      <p:pic>
        <p:nvPicPr>
          <p:cNvPr id="5" name="Content Placeholder 6" descr="A close up of a sign&#10;&#10;Description automatically generated">
            <a:extLst>
              <a:ext uri="{FF2B5EF4-FFF2-40B4-BE49-F238E27FC236}">
                <a16:creationId xmlns:a16="http://schemas.microsoft.com/office/drawing/2014/main" id="{BC981030-0EE4-47F1-BAA4-3C2793C9FA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822873" y="5918163"/>
            <a:ext cx="1343892" cy="787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91197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09D3E-A1FA-4717-A6F6-DF59019B0765}"/>
              </a:ext>
            </a:extLst>
          </p:cNvPr>
          <p:cNvSpPr>
            <a:spLocks noGrp="1"/>
          </p:cNvSpPr>
          <p:nvPr>
            <p:ph type="title"/>
          </p:nvPr>
        </p:nvSpPr>
        <p:spPr/>
        <p:txBody>
          <a:bodyPr/>
          <a:lstStyle/>
          <a:p>
            <a:r>
              <a:rPr lang="en-US" dirty="0"/>
              <a:t>Alternative: apply CDC’s general home isolation guidelines to worker exposures</a:t>
            </a:r>
          </a:p>
        </p:txBody>
      </p:sp>
      <p:sp>
        <p:nvSpPr>
          <p:cNvPr id="3" name="Content Placeholder 2">
            <a:extLst>
              <a:ext uri="{FF2B5EF4-FFF2-40B4-BE49-F238E27FC236}">
                <a16:creationId xmlns:a16="http://schemas.microsoft.com/office/drawing/2014/main" id="{25FFE891-C11C-440A-9A97-486D64E663C1}"/>
              </a:ext>
            </a:extLst>
          </p:cNvPr>
          <p:cNvSpPr>
            <a:spLocks noGrp="1"/>
          </p:cNvSpPr>
          <p:nvPr>
            <p:ph idx="1"/>
          </p:nvPr>
        </p:nvSpPr>
        <p:spPr/>
        <p:txBody>
          <a:bodyPr/>
          <a:lstStyle/>
          <a:p>
            <a:r>
              <a:rPr lang="en-US" dirty="0"/>
              <a:t>14 days of home-isolation for exposed workers.</a:t>
            </a:r>
          </a:p>
          <a:p>
            <a:r>
              <a:rPr lang="en-US" dirty="0"/>
              <a:t>Employer to isolate surfaces and equipment until thorough cleaning and disinfection are performed.</a:t>
            </a:r>
          </a:p>
          <a:p>
            <a:r>
              <a:rPr lang="en-US" dirty="0"/>
              <a:t>Work with public health department to trace contacts.</a:t>
            </a:r>
          </a:p>
          <a:p>
            <a:r>
              <a:rPr lang="en-US" dirty="0"/>
              <a:t>Evaluate effectiveness of preventive measures.</a:t>
            </a:r>
          </a:p>
        </p:txBody>
      </p:sp>
      <p:sp>
        <p:nvSpPr>
          <p:cNvPr id="7" name="Slide Number Placeholder 6">
            <a:extLst>
              <a:ext uri="{FF2B5EF4-FFF2-40B4-BE49-F238E27FC236}">
                <a16:creationId xmlns:a16="http://schemas.microsoft.com/office/drawing/2014/main" id="{82B8C93D-5053-4924-A8F6-C87A80A27265}"/>
              </a:ext>
            </a:extLst>
          </p:cNvPr>
          <p:cNvSpPr>
            <a:spLocks noGrp="1"/>
          </p:cNvSpPr>
          <p:nvPr>
            <p:ph type="sldNum" sz="quarter" idx="10"/>
          </p:nvPr>
        </p:nvSpPr>
        <p:spPr/>
        <p:txBody>
          <a:bodyPr/>
          <a:lstStyle/>
          <a:p>
            <a:pPr lvl="0"/>
            <a:fld id="{644431DD-724F-4159-B395-C12D4FF15CA8}" type="slidenum">
              <a:rPr lang="en-US" altLang="en-US" noProof="0" smtClean="0"/>
              <a:pPr lvl="0"/>
              <a:t>68</a:t>
            </a:fld>
            <a:endParaRPr lang="en-US" altLang="en-US" noProof="0" dirty="0"/>
          </a:p>
        </p:txBody>
      </p:sp>
      <p:pic>
        <p:nvPicPr>
          <p:cNvPr id="6" name="Picture 5" descr="COVID-19 virus">
            <a:extLst>
              <a:ext uri="{FF2B5EF4-FFF2-40B4-BE49-F238E27FC236}">
                <a16:creationId xmlns:a16="http://schemas.microsoft.com/office/drawing/2014/main" id="{B11223A7-5468-46C2-BF9B-C8F0E75095C0}"/>
              </a:ext>
            </a:extLst>
          </p:cNvPr>
          <p:cNvPicPr>
            <a:picLocks noChangeAspect="1"/>
          </p:cNvPicPr>
          <p:nvPr/>
        </p:nvPicPr>
        <p:blipFill rotWithShape="1">
          <a:blip r:embed="rId3">
            <a:extLst>
              <a:ext uri="{28A0092B-C50C-407E-A947-70E740481C1C}">
                <a14:useLocalDpi xmlns:a14="http://schemas.microsoft.com/office/drawing/2010/main" val="0"/>
              </a:ext>
            </a:extLst>
          </a:blip>
          <a:srcRect b="26515"/>
          <a:stretch/>
        </p:blipFill>
        <p:spPr>
          <a:xfrm>
            <a:off x="4343401" y="4419600"/>
            <a:ext cx="5615497" cy="2438400"/>
          </a:xfrm>
          <a:prstGeom prst="rect">
            <a:avLst/>
          </a:prstGeom>
        </p:spPr>
      </p:pic>
    </p:spTree>
    <p:extLst>
      <p:ext uri="{BB962C8B-B14F-4D97-AF65-F5344CB8AC3E}">
        <p14:creationId xmlns:p14="http://schemas.microsoft.com/office/powerpoint/2010/main" val="29210729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CEA44-A454-4D0B-97E9-445734040021}"/>
              </a:ext>
            </a:extLst>
          </p:cNvPr>
          <p:cNvSpPr>
            <a:spLocks noGrp="1"/>
          </p:cNvSpPr>
          <p:nvPr>
            <p:ph type="title"/>
          </p:nvPr>
        </p:nvSpPr>
        <p:spPr/>
        <p:txBody>
          <a:bodyPr/>
          <a:lstStyle/>
          <a:p>
            <a:r>
              <a:rPr lang="en-US" dirty="0"/>
              <a:t>Construction Worker Guidance from CDC</a:t>
            </a:r>
          </a:p>
        </p:txBody>
      </p:sp>
      <p:sp>
        <p:nvSpPr>
          <p:cNvPr id="3" name="Content Placeholder 2">
            <a:extLst>
              <a:ext uri="{FF2B5EF4-FFF2-40B4-BE49-F238E27FC236}">
                <a16:creationId xmlns:a16="http://schemas.microsoft.com/office/drawing/2014/main" id="{4A7177E1-377F-485E-8535-215579C5919A}"/>
              </a:ext>
            </a:extLst>
          </p:cNvPr>
          <p:cNvSpPr>
            <a:spLocks noGrp="1"/>
          </p:cNvSpPr>
          <p:nvPr>
            <p:ph idx="1"/>
          </p:nvPr>
        </p:nvSpPr>
        <p:spPr/>
        <p:txBody>
          <a:bodyPr/>
          <a:lstStyle/>
          <a:p>
            <a:r>
              <a:rPr lang="en-US" dirty="0"/>
              <a:t>Maintain at least 6 feet distance at all times from others</a:t>
            </a:r>
          </a:p>
          <a:p>
            <a:r>
              <a:rPr lang="en-US" dirty="0"/>
              <a:t>Wear cloth face coverings</a:t>
            </a:r>
          </a:p>
          <a:p>
            <a:r>
              <a:rPr lang="en-US" dirty="0"/>
              <a:t>Limit tool sharing; disinfect in between shared uses</a:t>
            </a:r>
          </a:p>
          <a:p>
            <a:r>
              <a:rPr lang="en-US" dirty="0"/>
              <a:t>Employers must provide handwashing/hand hygiene  for workers</a:t>
            </a:r>
          </a:p>
          <a:p>
            <a:r>
              <a:rPr lang="en-US" dirty="0"/>
              <a:t>Employers must implement specific policies to protect those at higher risk of severe illness</a:t>
            </a:r>
          </a:p>
          <a:p>
            <a:r>
              <a:rPr lang="en-US" dirty="0"/>
              <a:t>Train employees  about the COVID-19 procedures (29 CFR 1926 Subpart E)</a:t>
            </a:r>
          </a:p>
          <a:p>
            <a:r>
              <a:rPr lang="en-US" dirty="0"/>
              <a:t>Follow CDC steps for exposures to COVID-19 and symptomatic workers</a:t>
            </a:r>
          </a:p>
          <a:p>
            <a:r>
              <a:rPr lang="en-US" dirty="0"/>
              <a:t>Consult the local health department if a worker develops COVID-19 symptoms</a:t>
            </a:r>
          </a:p>
          <a:p>
            <a:r>
              <a:rPr lang="en-US" dirty="0"/>
              <a:t>Report workplace acquired illness as required by OSHA/ADOSH</a:t>
            </a:r>
          </a:p>
        </p:txBody>
      </p:sp>
      <p:sp>
        <p:nvSpPr>
          <p:cNvPr id="4" name="Slide Number Placeholder 3">
            <a:extLst>
              <a:ext uri="{FF2B5EF4-FFF2-40B4-BE49-F238E27FC236}">
                <a16:creationId xmlns:a16="http://schemas.microsoft.com/office/drawing/2014/main" id="{4BBE0964-50E5-4134-963D-8147FC3AC4F4}"/>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69</a:t>
            </a:fld>
            <a:endParaRPr lang="en-US" altLang="en-US" dirty="0">
              <a:solidFill>
                <a:srgbClr val="000000"/>
              </a:solidFill>
            </a:endParaRPr>
          </a:p>
        </p:txBody>
      </p:sp>
      <p:pic>
        <p:nvPicPr>
          <p:cNvPr id="5" name="Content Placeholder 6" descr="A close up of a sign&#10;&#10;Description automatically generated">
            <a:extLst>
              <a:ext uri="{FF2B5EF4-FFF2-40B4-BE49-F238E27FC236}">
                <a16:creationId xmlns:a16="http://schemas.microsoft.com/office/drawing/2014/main" id="{3BA41859-FCDA-401D-9DAE-6F28D93BCC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0127672" y="5973852"/>
            <a:ext cx="1248849" cy="731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Online Media 5" title="New Jersey Portable Sink Dual Handwash Station">
            <a:hlinkClick r:id="" action="ppaction://media"/>
            <a:extLst>
              <a:ext uri="{FF2B5EF4-FFF2-40B4-BE49-F238E27FC236}">
                <a16:creationId xmlns:a16="http://schemas.microsoft.com/office/drawing/2014/main" id="{36D538C3-A086-43A3-A6BC-E395186669D9}"/>
              </a:ext>
            </a:extLst>
          </p:cNvPr>
          <p:cNvPicPr>
            <a:picLocks noRot="1" noChangeAspect="1"/>
          </p:cNvPicPr>
          <p:nvPr>
            <a:videoFile r:link="rId1"/>
          </p:nvPr>
        </p:nvPicPr>
        <p:blipFill>
          <a:blip r:embed="rId5"/>
          <a:stretch>
            <a:fillRect/>
          </a:stretch>
        </p:blipFill>
        <p:spPr>
          <a:xfrm>
            <a:off x="9642824" y="2516121"/>
            <a:ext cx="2218544" cy="1247931"/>
          </a:xfrm>
          <a:prstGeom prst="rect">
            <a:avLst/>
          </a:prstGeom>
        </p:spPr>
      </p:pic>
    </p:spTree>
    <p:extLst>
      <p:ext uri="{BB962C8B-B14F-4D97-AF65-F5344CB8AC3E}">
        <p14:creationId xmlns:p14="http://schemas.microsoft.com/office/powerpoint/2010/main" val="102893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1BBC7A8-7CBB-41FD-82AC-BB350FC6D31F}"/>
              </a:ext>
            </a:extLst>
          </p:cNvPr>
          <p:cNvSpPr>
            <a:spLocks noGrp="1"/>
          </p:cNvSpPr>
          <p:nvPr>
            <p:ph type="title"/>
          </p:nvPr>
        </p:nvSpPr>
        <p:spPr>
          <a:xfrm>
            <a:off x="2209800" y="2590801"/>
            <a:ext cx="7772400" cy="1362075"/>
          </a:xfrm>
        </p:spPr>
        <p:txBody>
          <a:bodyPr/>
          <a:lstStyle/>
          <a:p>
            <a:r>
              <a:rPr lang="en-US" altLang="en-US" dirty="0">
                <a:ea typeface="ＭＳ Ｐゴシック" panose="020B0600070205080204" pitchFamily="34" charset="-128"/>
              </a:rPr>
              <a:t>Module 1: </a:t>
            </a:r>
            <a:br>
              <a:rPr lang="en-US" altLang="en-US" dirty="0">
                <a:ea typeface="ＭＳ Ｐゴシック" panose="020B0600070205080204" pitchFamily="34" charset="-128"/>
              </a:rPr>
            </a:br>
            <a:r>
              <a:rPr lang="en-US" altLang="en-US" dirty="0">
                <a:ea typeface="ＭＳ Ｐゴシック" panose="020B0600070205080204" pitchFamily="34" charset="-128"/>
              </a:rPr>
              <a:t>COVID-19 Basics</a:t>
            </a:r>
          </a:p>
        </p:txBody>
      </p:sp>
      <p:sp>
        <p:nvSpPr>
          <p:cNvPr id="2" name="Slide Number Placeholder 1">
            <a:extLst>
              <a:ext uri="{FF2B5EF4-FFF2-40B4-BE49-F238E27FC236}">
                <a16:creationId xmlns:a16="http://schemas.microsoft.com/office/drawing/2014/main" id="{36EAC556-1FBF-4751-B300-795AEA1C266C}"/>
              </a:ext>
            </a:extLst>
          </p:cNvPr>
          <p:cNvSpPr>
            <a:spLocks noGrp="1"/>
          </p:cNvSpPr>
          <p:nvPr>
            <p:ph type="sldNum" sz="quarter" idx="10"/>
          </p:nvPr>
        </p:nvSpPr>
        <p:spPr/>
        <p:txBody>
          <a:bodyPr/>
          <a:lstStyle/>
          <a:p>
            <a:pPr fontAlgn="base">
              <a:spcAft>
                <a:spcPct val="0"/>
              </a:spcAft>
            </a:pPr>
            <a:fld id="{0E834B45-6E73-43A0-B9C8-FCE158605DCB}" type="slidenum">
              <a:rPr lang="en-US" altLang="en-US">
                <a:solidFill>
                  <a:srgbClr val="000000"/>
                </a:solidFill>
                <a:latin typeface="Arial" charset="0"/>
                <a:ea typeface="ＭＳ Ｐゴシック" pitchFamily="48" charset="-128"/>
              </a:rPr>
              <a:pPr fontAlgn="base">
                <a:spcAft>
                  <a:spcPct val="0"/>
                </a:spcAft>
              </a:pPr>
              <a:t>7</a:t>
            </a:fld>
            <a:endParaRPr lang="en-US" altLang="en-US" dirty="0">
              <a:solidFill>
                <a:srgbClr val="000000"/>
              </a:solidFill>
              <a:latin typeface="Arial" charset="0"/>
              <a:ea typeface="ＭＳ Ｐゴシック" pitchFamily="48" charset="-128"/>
            </a:endParaRPr>
          </a:p>
        </p:txBody>
      </p:sp>
      <p:pic>
        <p:nvPicPr>
          <p:cNvPr id="27651" name="Content Placeholder 4" descr="Man in full PPE examining eggs">
            <a:extLst>
              <a:ext uri="{FF2B5EF4-FFF2-40B4-BE49-F238E27FC236}">
                <a16:creationId xmlns:a16="http://schemas.microsoft.com/office/drawing/2014/main" id="{690FA618-BBE5-4E0A-8A31-F809C22E8B9E}"/>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30637" r="31517"/>
          <a:stretch/>
        </p:blipFill>
        <p:spPr>
          <a:xfrm>
            <a:off x="7391400" y="1743075"/>
            <a:ext cx="3276600" cy="4419600"/>
          </a:xfr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7DB94-6A2E-4DB8-9315-35563594C8E8}"/>
              </a:ext>
            </a:extLst>
          </p:cNvPr>
          <p:cNvSpPr>
            <a:spLocks noGrp="1"/>
          </p:cNvSpPr>
          <p:nvPr>
            <p:ph type="title"/>
          </p:nvPr>
        </p:nvSpPr>
        <p:spPr>
          <a:xfrm>
            <a:off x="304800" y="1143000"/>
            <a:ext cx="11582400" cy="561109"/>
          </a:xfrm>
        </p:spPr>
        <p:txBody>
          <a:bodyPr/>
          <a:lstStyle/>
          <a:p>
            <a:r>
              <a:rPr lang="en-US" dirty="0"/>
              <a:t>Tribal Community Resources</a:t>
            </a:r>
          </a:p>
        </p:txBody>
      </p:sp>
      <p:sp>
        <p:nvSpPr>
          <p:cNvPr id="3" name="Content Placeholder 2">
            <a:extLst>
              <a:ext uri="{FF2B5EF4-FFF2-40B4-BE49-F238E27FC236}">
                <a16:creationId xmlns:a16="http://schemas.microsoft.com/office/drawing/2014/main" id="{396CE1F3-8909-4504-ADB1-CE718B85D0B2}"/>
              </a:ext>
            </a:extLst>
          </p:cNvPr>
          <p:cNvSpPr>
            <a:spLocks noGrp="1"/>
          </p:cNvSpPr>
          <p:nvPr>
            <p:ph idx="1"/>
          </p:nvPr>
        </p:nvSpPr>
        <p:spPr>
          <a:xfrm>
            <a:off x="304800" y="1652155"/>
            <a:ext cx="11582400" cy="5105400"/>
          </a:xfrm>
        </p:spPr>
        <p:txBody>
          <a:bodyPr/>
          <a:lstStyle/>
          <a:p>
            <a:r>
              <a:rPr lang="en-US" dirty="0"/>
              <a:t>Some tribal communities may be at higher risk due to disparities in access to primary care, food insecurity, multigenerational households, access to running water, access to electricity and more.</a:t>
            </a:r>
          </a:p>
          <a:p>
            <a:r>
              <a:rPr lang="en-US" dirty="0"/>
              <a:t>Guidance on COVID-19 prevention at workplaces and home published by federal, state and local health agencies is applicable. OSHA standards apply on all tribal lands and are enforced by OSHA not ADOSH in Arizona.</a:t>
            </a:r>
          </a:p>
          <a:p>
            <a:r>
              <a:rPr lang="en-US" dirty="0"/>
              <a:t>Community level pandemic information may be accessed on the tribal community’s website.</a:t>
            </a:r>
          </a:p>
          <a:p>
            <a:r>
              <a:rPr lang="en-US" dirty="0"/>
              <a:t>Additional resources for tribal communities published by CDC may be accessed at: </a:t>
            </a:r>
            <a:r>
              <a:rPr lang="en-US" dirty="0">
                <a:hlinkClick r:id="rId5"/>
              </a:rPr>
              <a:t>https://www.cdc.gov/coronavirus/2019-ncov/community/tribal/index.html</a:t>
            </a:r>
            <a:endParaRPr lang="en-US" dirty="0"/>
          </a:p>
          <a:p>
            <a:r>
              <a:rPr lang="en-US" dirty="0"/>
              <a:t>Video: </a:t>
            </a:r>
          </a:p>
        </p:txBody>
      </p:sp>
      <p:sp>
        <p:nvSpPr>
          <p:cNvPr id="4" name="Slide Number Placeholder 3">
            <a:extLst>
              <a:ext uri="{FF2B5EF4-FFF2-40B4-BE49-F238E27FC236}">
                <a16:creationId xmlns:a16="http://schemas.microsoft.com/office/drawing/2014/main" id="{BF13DBAB-C863-4055-823F-9445EA49BB40}"/>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70</a:t>
            </a:fld>
            <a:endParaRPr lang="en-US" altLang="en-US" dirty="0">
              <a:solidFill>
                <a:srgbClr val="000000"/>
              </a:solidFill>
            </a:endParaRPr>
          </a:p>
        </p:txBody>
      </p:sp>
      <p:pic>
        <p:nvPicPr>
          <p:cNvPr id="5" name="317070_WesStudiCOVID-PSA_30-sec">
            <a:hlinkClick r:id="" action="ppaction://media"/>
            <a:extLst>
              <a:ext uri="{FF2B5EF4-FFF2-40B4-BE49-F238E27FC236}">
                <a16:creationId xmlns:a16="http://schemas.microsoft.com/office/drawing/2014/main" id="{E2ECC7A3-B3B9-42EF-9BB7-3F7FBDB9409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755185" y="5836228"/>
            <a:ext cx="1637915" cy="921327"/>
          </a:xfrm>
          <a:prstGeom prst="rect">
            <a:avLst/>
          </a:prstGeom>
        </p:spPr>
      </p:pic>
    </p:spTree>
    <p:extLst>
      <p:ext uri="{BB962C8B-B14F-4D97-AF65-F5344CB8AC3E}">
        <p14:creationId xmlns:p14="http://schemas.microsoft.com/office/powerpoint/2010/main" val="498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2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94F5-5C7C-4900-912E-9F70E9056DD6}"/>
              </a:ext>
            </a:extLst>
          </p:cNvPr>
          <p:cNvSpPr>
            <a:spLocks noGrp="1"/>
          </p:cNvSpPr>
          <p:nvPr>
            <p:ph type="title"/>
          </p:nvPr>
        </p:nvSpPr>
        <p:spPr/>
        <p:txBody>
          <a:bodyPr/>
          <a:lstStyle/>
          <a:p>
            <a:r>
              <a:rPr lang="en-US" dirty="0"/>
              <a:t>Continuity of Operations (COOP)</a:t>
            </a:r>
          </a:p>
        </p:txBody>
      </p:sp>
      <p:sp>
        <p:nvSpPr>
          <p:cNvPr id="3" name="Content Placeholder 2">
            <a:extLst>
              <a:ext uri="{FF2B5EF4-FFF2-40B4-BE49-F238E27FC236}">
                <a16:creationId xmlns:a16="http://schemas.microsoft.com/office/drawing/2014/main" id="{DC3EA57F-FF07-4284-B521-307ADC9A7E38}"/>
              </a:ext>
            </a:extLst>
          </p:cNvPr>
          <p:cNvSpPr>
            <a:spLocks noGrp="1"/>
          </p:cNvSpPr>
          <p:nvPr>
            <p:ph idx="1"/>
          </p:nvPr>
        </p:nvSpPr>
        <p:spPr/>
        <p:txBody>
          <a:bodyPr/>
          <a:lstStyle/>
          <a:p>
            <a:r>
              <a:rPr lang="en-US" dirty="0"/>
              <a:t>All businesses and agencies should have a strategy to overcome potential disruptions to operations for:</a:t>
            </a:r>
          </a:p>
          <a:p>
            <a:pPr lvl="1"/>
            <a:r>
              <a:rPr lang="en-US" dirty="0"/>
              <a:t>maintaining critical utilities and infrastructure; </a:t>
            </a:r>
          </a:p>
          <a:p>
            <a:pPr lvl="1"/>
            <a:r>
              <a:rPr lang="en-US" dirty="0"/>
              <a:t>rostering personnel with authority and knowledge of functions;</a:t>
            </a:r>
          </a:p>
          <a:p>
            <a:pPr lvl="1"/>
            <a:r>
              <a:rPr lang="en-US" dirty="0"/>
              <a:t>policies that enable employees to work remotely;</a:t>
            </a:r>
          </a:p>
          <a:p>
            <a:pPr lvl="1"/>
            <a:r>
              <a:rPr lang="en-US" dirty="0"/>
              <a:t>communications with employees and customers, including during disruptions to usual services;</a:t>
            </a:r>
          </a:p>
          <a:p>
            <a:pPr lvl="1"/>
            <a:r>
              <a:rPr lang="en-US" dirty="0"/>
              <a:t>stockpiling supplies or developing multiple suppliers in the event of a supply chain disruption.</a:t>
            </a:r>
          </a:p>
          <a:p>
            <a:pPr lvl="1"/>
            <a:endParaRPr lang="en-US" dirty="0"/>
          </a:p>
        </p:txBody>
      </p:sp>
      <p:sp>
        <p:nvSpPr>
          <p:cNvPr id="4" name="Slide Number Placeholder 3">
            <a:extLst>
              <a:ext uri="{FF2B5EF4-FFF2-40B4-BE49-F238E27FC236}">
                <a16:creationId xmlns:a16="http://schemas.microsoft.com/office/drawing/2014/main" id="{923BE65E-6B91-4B95-B9D7-A0352FBEAEBF}"/>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71</a:t>
            </a:fld>
            <a:endParaRPr lang="en-US" altLang="en-US" dirty="0">
              <a:solidFill>
                <a:srgbClr val="000000"/>
              </a:solidFill>
              <a:latin typeface="Arial" charset="0"/>
              <a:ea typeface="ＭＳ Ｐゴシック" pitchFamily="48" charset="-128"/>
            </a:endParaRPr>
          </a:p>
        </p:txBody>
      </p:sp>
      <p:pic>
        <p:nvPicPr>
          <p:cNvPr id="6" name="Picture 5" descr="A picture containing building, orange, sitting, table&#10;&#10;Description automatically generated">
            <a:extLst>
              <a:ext uri="{FF2B5EF4-FFF2-40B4-BE49-F238E27FC236}">
                <a16:creationId xmlns:a16="http://schemas.microsoft.com/office/drawing/2014/main" id="{5E9CAF21-B4D9-4AF9-8896-BC13FB671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0708" y="5218908"/>
            <a:ext cx="2230583" cy="1486692"/>
          </a:xfrm>
          <a:prstGeom prst="rect">
            <a:avLst/>
          </a:prstGeom>
        </p:spPr>
      </p:pic>
    </p:spTree>
    <p:extLst>
      <p:ext uri="{BB962C8B-B14F-4D97-AF65-F5344CB8AC3E}">
        <p14:creationId xmlns:p14="http://schemas.microsoft.com/office/powerpoint/2010/main" val="8276082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C4B226-9779-4390-AF81-632FB6522F44}"/>
              </a:ext>
            </a:extLst>
          </p:cNvPr>
          <p:cNvPicPr>
            <a:picLocks noChangeAspect="1"/>
          </p:cNvPicPr>
          <p:nvPr/>
        </p:nvPicPr>
        <p:blipFill>
          <a:blip r:embed="rId3"/>
          <a:stretch>
            <a:fillRect/>
          </a:stretch>
        </p:blipFill>
        <p:spPr>
          <a:xfrm>
            <a:off x="631665" y="414670"/>
            <a:ext cx="10925926" cy="6027146"/>
          </a:xfrm>
          <a:prstGeom prst="rect">
            <a:avLst/>
          </a:prstGeom>
        </p:spPr>
      </p:pic>
    </p:spTree>
    <p:extLst>
      <p:ext uri="{BB962C8B-B14F-4D97-AF65-F5344CB8AC3E}">
        <p14:creationId xmlns:p14="http://schemas.microsoft.com/office/powerpoint/2010/main" val="33021989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28E5FC-7C5D-43B5-AA49-2ACFF09094EB}"/>
              </a:ext>
            </a:extLst>
          </p:cNvPr>
          <p:cNvPicPr>
            <a:picLocks noChangeAspect="1"/>
          </p:cNvPicPr>
          <p:nvPr/>
        </p:nvPicPr>
        <p:blipFill>
          <a:blip r:embed="rId3"/>
          <a:stretch>
            <a:fillRect/>
          </a:stretch>
        </p:blipFill>
        <p:spPr>
          <a:xfrm>
            <a:off x="1541721" y="87350"/>
            <a:ext cx="8832080" cy="6683299"/>
          </a:xfrm>
          <a:prstGeom prst="rect">
            <a:avLst/>
          </a:prstGeom>
        </p:spPr>
      </p:pic>
    </p:spTree>
    <p:extLst>
      <p:ext uri="{BB962C8B-B14F-4D97-AF65-F5344CB8AC3E}">
        <p14:creationId xmlns:p14="http://schemas.microsoft.com/office/powerpoint/2010/main" val="36910311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15600" y="-5095"/>
            <a:ext cx="11360799" cy="633840"/>
          </a:xfrm>
          <a:prstGeom prst="rect">
            <a:avLst/>
          </a:prstGeom>
          <a:noFill/>
          <a:ln>
            <a:noFill/>
          </a:ln>
        </p:spPr>
        <p:txBody>
          <a:bodyPr spcFirstLastPara="1" wrap="square" lIns="121900" tIns="121900" rIns="121900" bIns="121900" anchor="t" anchorCtr="0">
            <a:noAutofit/>
          </a:bodyPr>
          <a:lstStyle/>
          <a:p>
            <a:pPr>
              <a:buSzPts val="700"/>
            </a:pPr>
            <a:r>
              <a:rPr lang="en-US" dirty="0">
                <a:highlight>
                  <a:srgbClr val="FFC000"/>
                </a:highlight>
              </a:rPr>
              <a:t>Applicable OSHA Standards</a:t>
            </a:r>
            <a:endParaRPr dirty="0"/>
          </a:p>
        </p:txBody>
      </p:sp>
      <p:sp>
        <p:nvSpPr>
          <p:cNvPr id="185" name="Google Shape;185;p46"/>
          <p:cNvSpPr txBox="1">
            <a:spLocks noGrp="1"/>
          </p:cNvSpPr>
          <p:nvPr>
            <p:ph type="body" idx="1"/>
          </p:nvPr>
        </p:nvSpPr>
        <p:spPr>
          <a:xfrm>
            <a:off x="284786" y="578617"/>
            <a:ext cx="11360799" cy="6151221"/>
          </a:xfrm>
          <a:prstGeom prst="rect">
            <a:avLst/>
          </a:prstGeom>
          <a:noFill/>
          <a:ln>
            <a:noFill/>
          </a:ln>
        </p:spPr>
        <p:txBody>
          <a:bodyPr spcFirstLastPara="1" wrap="square" lIns="121900" tIns="121900" rIns="121900" bIns="121900" anchor="t" anchorCtr="0">
            <a:noAutofit/>
          </a:bodyPr>
          <a:lstStyle/>
          <a:p>
            <a:pPr indent="-457189">
              <a:buClr>
                <a:schemeClr val="dk1"/>
              </a:buClr>
              <a:buSzPts val="1800"/>
              <a:buFont typeface="Arial"/>
              <a:buChar char="●"/>
            </a:pPr>
            <a:r>
              <a:rPr lang="en-US" sz="2000" dirty="0">
                <a:solidFill>
                  <a:schemeClr val="dk1"/>
                </a:solidFill>
              </a:rPr>
              <a:t>General Duty Clause: OSHA Section 5(a)(1)</a:t>
            </a:r>
            <a:r>
              <a:rPr lang="en" sz="2000" dirty="0">
                <a:solidFill>
                  <a:schemeClr val="dk1"/>
                </a:solidFill>
              </a:rPr>
              <a:t> </a:t>
            </a:r>
            <a:endParaRPr sz="2000" dirty="0"/>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 1904 </a:t>
            </a:r>
            <a:r>
              <a:rPr lang="en-US" sz="2000" dirty="0">
                <a:solidFill>
                  <a:schemeClr val="dk1"/>
                </a:solidFill>
              </a:rPr>
              <a:t>Recording and Reporting Occupational Injuries and Illnesses </a:t>
            </a:r>
            <a:r>
              <a:rPr lang="en" sz="2000" dirty="0">
                <a:solidFill>
                  <a:schemeClr val="dk1"/>
                </a:solidFill>
              </a:rPr>
              <a:t> </a:t>
            </a:r>
            <a:endParaRPr sz="2000" dirty="0"/>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1910  </a:t>
            </a:r>
            <a:r>
              <a:rPr lang="en-US" sz="2000" dirty="0">
                <a:solidFill>
                  <a:schemeClr val="dk1"/>
                </a:solidFill>
              </a:rPr>
              <a:t>Subpart I Personal Protective Equipment</a:t>
            </a:r>
            <a:r>
              <a:rPr lang="en-US" altLang="en-US" sz="2000" dirty="0">
                <a:solidFill>
                  <a:schemeClr val="dk1"/>
                </a:solidFill>
              </a:rPr>
              <a:t> </a:t>
            </a:r>
            <a:br>
              <a:rPr lang="en-US" altLang="en-US" sz="2000" dirty="0">
                <a:solidFill>
                  <a:schemeClr val="dk1"/>
                </a:solidFill>
              </a:rPr>
            </a:br>
            <a:r>
              <a:rPr lang="en-US" altLang="en-US" sz="2000" dirty="0">
                <a:solidFill>
                  <a:schemeClr val="dk1"/>
                </a:solidFill>
              </a:rPr>
              <a:t>	All PPE</a:t>
            </a:r>
            <a:br>
              <a:rPr lang="en-US" altLang="en-US" sz="2000" dirty="0">
                <a:solidFill>
                  <a:schemeClr val="dk1"/>
                </a:solidFill>
              </a:rPr>
            </a:br>
            <a:r>
              <a:rPr lang="en-US" altLang="en-US" sz="2000" dirty="0">
                <a:solidFill>
                  <a:schemeClr val="dk1"/>
                </a:solidFill>
              </a:rPr>
              <a:t>	Eye and Face Protection</a:t>
            </a:r>
            <a:br>
              <a:rPr lang="en-US" altLang="en-US" sz="2000" dirty="0">
                <a:solidFill>
                  <a:schemeClr val="dk1"/>
                </a:solidFill>
              </a:rPr>
            </a:br>
            <a:r>
              <a:rPr lang="en-US" altLang="en-US" sz="2000" dirty="0">
                <a:solidFill>
                  <a:schemeClr val="dk1"/>
                </a:solidFill>
              </a:rPr>
              <a:t>	Respiratory Protection</a:t>
            </a:r>
            <a:br>
              <a:rPr lang="en-US" altLang="en-US" sz="2000" dirty="0">
                <a:solidFill>
                  <a:schemeClr val="dk1"/>
                </a:solidFill>
              </a:rPr>
            </a:br>
            <a:r>
              <a:rPr lang="en-US" altLang="en-US" sz="2000" dirty="0">
                <a:solidFill>
                  <a:schemeClr val="dk1"/>
                </a:solidFill>
              </a:rPr>
              <a:t>	Hand protection</a:t>
            </a: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1910.141 </a:t>
            </a:r>
            <a:r>
              <a:rPr lang="en-US" sz="2000" dirty="0">
                <a:solidFill>
                  <a:schemeClr val="dk1"/>
                </a:solidFill>
              </a:rPr>
              <a:t>Sanitation</a:t>
            </a:r>
          </a:p>
          <a:p>
            <a:pPr indent="-457189">
              <a:spcBef>
                <a:spcPts val="2133"/>
              </a:spcBef>
              <a:buClr>
                <a:schemeClr val="dk1"/>
              </a:buClr>
              <a:buSzPts val="1800"/>
              <a:buFont typeface="Arial"/>
              <a:buChar char="●"/>
            </a:pPr>
            <a:r>
              <a:rPr lang="en-US" sz="2000" dirty="0">
                <a:solidFill>
                  <a:schemeClr val="dk1"/>
                </a:solidFill>
              </a:rPr>
              <a:t> </a:t>
            </a:r>
            <a:r>
              <a:rPr lang="en" sz="2000" dirty="0">
                <a:solidFill>
                  <a:schemeClr val="dk1"/>
                </a:solidFill>
              </a:rPr>
              <a:t>29 </a:t>
            </a:r>
            <a:r>
              <a:rPr lang="en-US" sz="2000" dirty="0">
                <a:solidFill>
                  <a:schemeClr val="dk1"/>
                </a:solidFill>
              </a:rPr>
              <a:t>CFR § 1910.145 Accident Prevention Signs and Tags</a:t>
            </a: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 1020 Access to Employee Exposure and Medical Records</a:t>
            </a: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a:t>
            </a:r>
            <a:r>
              <a:rPr lang="en" sz="2000" dirty="0">
                <a:solidFill>
                  <a:schemeClr val="dk1"/>
                </a:solidFill>
              </a:rPr>
              <a:t>  1910.1200 </a:t>
            </a:r>
            <a:r>
              <a:rPr lang="en-US" sz="2000" dirty="0">
                <a:solidFill>
                  <a:schemeClr val="dk1"/>
                </a:solidFill>
              </a:rPr>
              <a:t>Hazard Communication</a:t>
            </a:r>
          </a:p>
          <a:p>
            <a:pPr indent="-457189">
              <a:spcBef>
                <a:spcPts val="2133"/>
              </a:spcBef>
              <a:buClr>
                <a:schemeClr val="dk1"/>
              </a:buClr>
              <a:buSzPts val="1800"/>
              <a:buFont typeface="Arial"/>
              <a:buChar char="●"/>
            </a:pPr>
            <a:r>
              <a:rPr lang="en" sz="2000" dirty="0">
                <a:solidFill>
                  <a:schemeClr val="dk1"/>
                </a:solidFill>
              </a:rPr>
              <a:t>29 </a:t>
            </a:r>
            <a:r>
              <a:rPr lang="en-US" sz="2000" dirty="0">
                <a:solidFill>
                  <a:schemeClr val="dk1"/>
                </a:solidFill>
              </a:rPr>
              <a:t>CFR § 1910.1030 Bloodborne Pathogens; only for specific job tasks</a:t>
            </a:r>
            <a:endParaRPr sz="2000" dirty="0">
              <a:solidFill>
                <a:schemeClr val="dk1"/>
              </a:solidFill>
            </a:endParaRPr>
          </a:p>
          <a:p>
            <a:pPr marL="0" indent="0">
              <a:spcBef>
                <a:spcPts val="2133"/>
              </a:spcBef>
              <a:buSzPts val="350"/>
            </a:pPr>
            <a:endParaRPr dirty="0"/>
          </a:p>
        </p:txBody>
      </p:sp>
    </p:spTree>
    <p:extLst>
      <p:ext uri="{BB962C8B-B14F-4D97-AF65-F5344CB8AC3E}">
        <p14:creationId xmlns:p14="http://schemas.microsoft.com/office/powerpoint/2010/main" val="26722613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03030-FE4E-4FB5-9FF8-9476F12658EE}"/>
              </a:ext>
            </a:extLst>
          </p:cNvPr>
          <p:cNvSpPr>
            <a:spLocks noGrp="1"/>
          </p:cNvSpPr>
          <p:nvPr>
            <p:ph type="title"/>
          </p:nvPr>
        </p:nvSpPr>
        <p:spPr/>
        <p:txBody>
          <a:bodyPr/>
          <a:lstStyle/>
          <a:p>
            <a:r>
              <a:rPr lang="en-US" dirty="0"/>
              <a:t>Are these safeguards adequate?</a:t>
            </a:r>
          </a:p>
        </p:txBody>
      </p:sp>
      <p:pic>
        <p:nvPicPr>
          <p:cNvPr id="7" name="Content Placeholder 6" descr="Healthcare worker wearing fast mask, and face shield">
            <a:extLst>
              <a:ext uri="{FF2B5EF4-FFF2-40B4-BE49-F238E27FC236}">
                <a16:creationId xmlns:a16="http://schemas.microsoft.com/office/drawing/2014/main" id="{26462B5E-B9F8-4E0C-8141-EEFEEA1CF6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823545" y="2057400"/>
            <a:ext cx="3840480" cy="4800600"/>
          </a:xfrm>
        </p:spPr>
      </p:pic>
      <p:pic>
        <p:nvPicPr>
          <p:cNvPr id="9" name="Content Placeholder 8" descr="Person wearing a cloth mask">
            <a:extLst>
              <a:ext uri="{FF2B5EF4-FFF2-40B4-BE49-F238E27FC236}">
                <a16:creationId xmlns:a16="http://schemas.microsoft.com/office/drawing/2014/main" id="{3B0913E0-51B6-4119-A4A8-7069AA0F69E1}"/>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007977" y="2060028"/>
            <a:ext cx="3598479" cy="4797973"/>
          </a:xfrm>
        </p:spPr>
      </p:pic>
      <p:sp>
        <p:nvSpPr>
          <p:cNvPr id="5" name="Slide Number Placeholder 4">
            <a:extLst>
              <a:ext uri="{FF2B5EF4-FFF2-40B4-BE49-F238E27FC236}">
                <a16:creationId xmlns:a16="http://schemas.microsoft.com/office/drawing/2014/main" id="{49894553-BF38-43AA-A8F3-B3A83A3015A5}"/>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44431DD-724F-4159-B395-C12D4FF15CA8}" type="slidenum">
              <a:rPr kumimoji="0" lang="en-US" altLang="en-US" sz="1400" b="0" i="0" u="none" strike="noStrike" kern="1200" cap="none" spc="0" normalizeH="0" baseline="0" noProof="0">
                <a:ln>
                  <a:noFill/>
                </a:ln>
                <a:solidFill>
                  <a:srgbClr val="000000"/>
                </a:solidFill>
                <a:effectLst/>
                <a:uLnTx/>
                <a:uFillTx/>
                <a:latin typeface="Arial" charset="0"/>
                <a:ea typeface="ＭＳ Ｐゴシック" pitchFamily="48"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75</a:t>
            </a:fld>
            <a:endParaRPr kumimoji="0" lang="en-US" altLang="en-US" sz="1400" b="0" i="0" u="none" strike="noStrike" kern="1200" cap="none" spc="0" normalizeH="0" baseline="0" noProof="0" dirty="0">
              <a:ln>
                <a:noFill/>
              </a:ln>
              <a:solidFill>
                <a:srgbClr val="000000"/>
              </a:solidFill>
              <a:effectLst/>
              <a:uLnTx/>
              <a:uFillTx/>
              <a:latin typeface="Arial" charset="0"/>
              <a:ea typeface="ＭＳ Ｐゴシック" pitchFamily="48" charset="-128"/>
              <a:cs typeface="+mn-cs"/>
            </a:endParaRPr>
          </a:p>
        </p:txBody>
      </p:sp>
    </p:spTree>
    <p:extLst>
      <p:ext uri="{BB962C8B-B14F-4D97-AF65-F5344CB8AC3E}">
        <p14:creationId xmlns:p14="http://schemas.microsoft.com/office/powerpoint/2010/main" val="17172976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3D691-FC2F-4241-82F5-D9F08DD9D544}"/>
              </a:ext>
            </a:extLst>
          </p:cNvPr>
          <p:cNvSpPr>
            <a:spLocks noGrp="1"/>
          </p:cNvSpPr>
          <p:nvPr>
            <p:ph type="title"/>
          </p:nvPr>
        </p:nvSpPr>
        <p:spPr/>
        <p:txBody>
          <a:bodyPr/>
          <a:lstStyle/>
          <a:p>
            <a:r>
              <a:rPr lang="en-US" dirty="0"/>
              <a:t>Are these safeguards adequate?</a:t>
            </a:r>
          </a:p>
        </p:txBody>
      </p:sp>
      <p:pic>
        <p:nvPicPr>
          <p:cNvPr id="11" name="Content Placeholder 10" descr="Signs on the floor at a grocery story to where people should stand">
            <a:extLst>
              <a:ext uri="{FF2B5EF4-FFF2-40B4-BE49-F238E27FC236}">
                <a16:creationId xmlns:a16="http://schemas.microsoft.com/office/drawing/2014/main" id="{6E4AE39C-A492-47C2-A62B-7348A8067400}"/>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r="3572"/>
          <a:stretch/>
        </p:blipFill>
        <p:spPr>
          <a:xfrm rot="5400000">
            <a:off x="1295400" y="2590800"/>
            <a:ext cx="4800600" cy="3733800"/>
          </a:xfrm>
        </p:spPr>
      </p:pic>
      <p:pic>
        <p:nvPicPr>
          <p:cNvPr id="7" name="Content Placeholder 6" descr="Plexi glass to separate the cashier and customer">
            <a:extLst>
              <a:ext uri="{FF2B5EF4-FFF2-40B4-BE49-F238E27FC236}">
                <a16:creationId xmlns:a16="http://schemas.microsoft.com/office/drawing/2014/main" id="{02DE93ED-4CF4-49CC-BAA6-B56DA5739E8E}"/>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rot="5400000">
            <a:off x="5416550" y="2660650"/>
            <a:ext cx="4826000" cy="3619500"/>
          </a:xfrm>
        </p:spPr>
      </p:pic>
      <p:sp>
        <p:nvSpPr>
          <p:cNvPr id="4" name="Slide Number Placeholder 3">
            <a:extLst>
              <a:ext uri="{FF2B5EF4-FFF2-40B4-BE49-F238E27FC236}">
                <a16:creationId xmlns:a16="http://schemas.microsoft.com/office/drawing/2014/main" id="{B0D9994E-12D2-4B71-A56F-83E1061F8F4D}"/>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a:solidFill>
                  <a:srgbClr val="000000"/>
                </a:solidFill>
                <a:latin typeface="Arial" charset="0"/>
                <a:ea typeface="ＭＳ Ｐゴシック" pitchFamily="48" charset="-128"/>
              </a:rPr>
              <a:pPr fontAlgn="base">
                <a:spcAft>
                  <a:spcPct val="0"/>
                </a:spcAft>
                <a:defRPr/>
              </a:pPr>
              <a:t>76</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6715949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B5990-45ED-4E03-98F2-512B2125A623}"/>
              </a:ext>
            </a:extLst>
          </p:cNvPr>
          <p:cNvSpPr>
            <a:spLocks noGrp="1"/>
          </p:cNvSpPr>
          <p:nvPr>
            <p:ph type="title"/>
          </p:nvPr>
        </p:nvSpPr>
        <p:spPr/>
        <p:txBody>
          <a:bodyPr/>
          <a:lstStyle/>
          <a:p>
            <a:r>
              <a:rPr lang="en-US" dirty="0"/>
              <a:t>Are these safeguards adequate?</a:t>
            </a:r>
          </a:p>
        </p:txBody>
      </p:sp>
      <p:pic>
        <p:nvPicPr>
          <p:cNvPr id="10" name="Content Placeholder 9" descr="Taxi driver wearing face mask and gloves">
            <a:extLst>
              <a:ext uri="{FF2B5EF4-FFF2-40B4-BE49-F238E27FC236}">
                <a16:creationId xmlns:a16="http://schemas.microsoft.com/office/drawing/2014/main" id="{C090AACD-B133-4783-A2CA-D3F5B30FE949}"/>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8715" r="8490"/>
          <a:stretch/>
        </p:blipFill>
        <p:spPr>
          <a:xfrm>
            <a:off x="1828800" y="2065283"/>
            <a:ext cx="4343400" cy="3497317"/>
          </a:xfrm>
        </p:spPr>
      </p:pic>
      <p:pic>
        <p:nvPicPr>
          <p:cNvPr id="12" name="Content Placeholder 11" descr="Delivery person wearing a fast mask and gloves opening door">
            <a:extLst>
              <a:ext uri="{FF2B5EF4-FFF2-40B4-BE49-F238E27FC236}">
                <a16:creationId xmlns:a16="http://schemas.microsoft.com/office/drawing/2014/main" id="{F068B2B9-4EC7-423C-8E34-159725FC6A7D}"/>
              </a:ext>
            </a:extLst>
          </p:cNvPr>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10145" r="20290"/>
          <a:stretch/>
        </p:blipFill>
        <p:spPr>
          <a:xfrm>
            <a:off x="6400800" y="2078421"/>
            <a:ext cx="3657600" cy="3505200"/>
          </a:xfrm>
        </p:spPr>
      </p:pic>
      <p:sp>
        <p:nvSpPr>
          <p:cNvPr id="5" name="Slide Number Placeholder 4">
            <a:extLst>
              <a:ext uri="{FF2B5EF4-FFF2-40B4-BE49-F238E27FC236}">
                <a16:creationId xmlns:a16="http://schemas.microsoft.com/office/drawing/2014/main" id="{35E9D28E-BF33-4B5C-B8F9-FC95952186AF}"/>
              </a:ext>
            </a:extLst>
          </p:cNvPr>
          <p:cNvSpPr>
            <a:spLocks noGrp="1"/>
          </p:cNvSpPr>
          <p:nvPr>
            <p:ph type="sldNum" sz="quarter" idx="10"/>
          </p:nvPr>
        </p:nvSpPr>
        <p:spPr/>
        <p:txBody>
          <a:bodyPr/>
          <a:lstStyle/>
          <a:p>
            <a:pPr fontAlgn="base">
              <a:spcAft>
                <a:spcPct val="0"/>
              </a:spcAft>
              <a:defRPr/>
            </a:pPr>
            <a:fld id="{644431DD-724F-4159-B395-C12D4FF15CA8}" type="slidenum">
              <a:rPr lang="en-US" altLang="en-US">
                <a:solidFill>
                  <a:srgbClr val="000000"/>
                </a:solidFill>
                <a:latin typeface="Arial" charset="0"/>
                <a:ea typeface="ＭＳ Ｐゴシック" pitchFamily="48" charset="-128"/>
              </a:rPr>
              <a:pPr fontAlgn="base">
                <a:spcAft>
                  <a:spcPct val="0"/>
                </a:spcAft>
                <a:defRPr/>
              </a:pPr>
              <a:t>77</a:t>
            </a:fld>
            <a:endParaRPr lang="en-US" altLang="en-US" dirty="0">
              <a:solidFill>
                <a:srgbClr val="000000"/>
              </a:solidFill>
              <a:latin typeface="Arial" charset="0"/>
              <a:ea typeface="ＭＳ Ｐゴシック" pitchFamily="48" charset="-128"/>
            </a:endParaRPr>
          </a:p>
        </p:txBody>
      </p:sp>
    </p:spTree>
    <p:extLst>
      <p:ext uri="{BB962C8B-B14F-4D97-AF65-F5344CB8AC3E}">
        <p14:creationId xmlns:p14="http://schemas.microsoft.com/office/powerpoint/2010/main" val="9067348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CF583-E257-4B1D-8DCE-D9558913CF47}"/>
              </a:ext>
            </a:extLst>
          </p:cNvPr>
          <p:cNvSpPr>
            <a:spLocks noGrp="1"/>
          </p:cNvSpPr>
          <p:nvPr>
            <p:ph type="title"/>
          </p:nvPr>
        </p:nvSpPr>
        <p:spPr/>
        <p:txBody>
          <a:bodyPr/>
          <a:lstStyle/>
          <a:p>
            <a:r>
              <a:rPr lang="en-US" dirty="0"/>
              <a:t>In conclusion</a:t>
            </a:r>
          </a:p>
        </p:txBody>
      </p:sp>
      <p:sp>
        <p:nvSpPr>
          <p:cNvPr id="3" name="Content Placeholder 2">
            <a:extLst>
              <a:ext uri="{FF2B5EF4-FFF2-40B4-BE49-F238E27FC236}">
                <a16:creationId xmlns:a16="http://schemas.microsoft.com/office/drawing/2014/main" id="{52072921-0203-44D7-ACFB-337CC702B970}"/>
              </a:ext>
            </a:extLst>
          </p:cNvPr>
          <p:cNvSpPr>
            <a:spLocks noGrp="1"/>
          </p:cNvSpPr>
          <p:nvPr>
            <p:ph idx="1"/>
          </p:nvPr>
        </p:nvSpPr>
        <p:spPr/>
        <p:txBody>
          <a:bodyPr/>
          <a:lstStyle/>
          <a:p>
            <a:r>
              <a:rPr lang="en-US" dirty="0"/>
              <a:t>Thank you for attending today’s program. We hope you benefit from an increased awareness of the methods that can be used to protect yourself and your co-workers from the COVID-19 virus. Please share these materials with co-workers, supervisors, and organizational leaders. </a:t>
            </a:r>
          </a:p>
        </p:txBody>
      </p:sp>
      <p:sp>
        <p:nvSpPr>
          <p:cNvPr id="4" name="Slide Number Placeholder 3">
            <a:extLst>
              <a:ext uri="{FF2B5EF4-FFF2-40B4-BE49-F238E27FC236}">
                <a16:creationId xmlns:a16="http://schemas.microsoft.com/office/drawing/2014/main" id="{E7DCCA74-2941-46E8-9273-6B910E63261F}"/>
              </a:ext>
            </a:extLst>
          </p:cNvPr>
          <p:cNvSpPr>
            <a:spLocks noGrp="1"/>
          </p:cNvSpPr>
          <p:nvPr>
            <p:ph type="sldNum" sz="quarter" idx="10"/>
          </p:nvPr>
        </p:nvSpPr>
        <p:spPr/>
        <p:txBody>
          <a:bodyPr/>
          <a:lstStyle/>
          <a:p>
            <a:pPr lvl="0"/>
            <a:fld id="{E4D25CCA-84D6-4E84-B1C7-B334DD86A6AB}" type="slidenum">
              <a:rPr lang="en-US" altLang="en-US" noProof="0" smtClean="0"/>
              <a:pPr lvl="0"/>
              <a:t>78</a:t>
            </a:fld>
            <a:endParaRPr lang="en-US" altLang="en-US" noProof="0" dirty="0"/>
          </a:p>
        </p:txBody>
      </p:sp>
    </p:spTree>
    <p:extLst>
      <p:ext uri="{BB962C8B-B14F-4D97-AF65-F5344CB8AC3E}">
        <p14:creationId xmlns:p14="http://schemas.microsoft.com/office/powerpoint/2010/main" val="22553581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650E2A42-968D-4F38-B8F8-FDFF18FAD936}"/>
              </a:ext>
            </a:extLst>
          </p:cNvPr>
          <p:cNvSpPr>
            <a:spLocks noGrp="1"/>
          </p:cNvSpPr>
          <p:nvPr>
            <p:ph type="title"/>
          </p:nvPr>
        </p:nvSpPr>
        <p:spPr>
          <a:xfrm>
            <a:off x="304800" y="1143000"/>
            <a:ext cx="11582400" cy="685800"/>
          </a:xfrm>
        </p:spPr>
        <p:txBody>
          <a:bodyPr/>
          <a:lstStyle/>
          <a:p>
            <a:r>
              <a:rPr lang="en-US" altLang="en-US" dirty="0"/>
              <a:t>For more information</a:t>
            </a:r>
          </a:p>
        </p:txBody>
      </p:sp>
      <p:sp>
        <p:nvSpPr>
          <p:cNvPr id="117763" name="Content Placeholder 2">
            <a:extLst>
              <a:ext uri="{FF2B5EF4-FFF2-40B4-BE49-F238E27FC236}">
                <a16:creationId xmlns:a16="http://schemas.microsoft.com/office/drawing/2014/main" id="{653C72DA-3143-4053-A6C6-AA5CD264C09F}"/>
              </a:ext>
            </a:extLst>
          </p:cNvPr>
          <p:cNvSpPr>
            <a:spLocks noGrp="1"/>
          </p:cNvSpPr>
          <p:nvPr>
            <p:ph idx="1"/>
          </p:nvPr>
        </p:nvSpPr>
        <p:spPr>
          <a:xfrm>
            <a:off x="304800" y="1706526"/>
            <a:ext cx="11582400" cy="4999074"/>
          </a:xfrm>
        </p:spPr>
        <p:txBody>
          <a:bodyPr/>
          <a:lstStyle/>
          <a:p>
            <a:r>
              <a:rPr lang="en-US" altLang="en-US" sz="2300" dirty="0"/>
              <a:t>Centers for Disease Control and Prevention (CDC)</a:t>
            </a:r>
            <a:br>
              <a:rPr lang="en-US" altLang="en-US" sz="2300" dirty="0"/>
            </a:br>
            <a:r>
              <a:rPr lang="en-US" altLang="en-US" sz="2300" dirty="0">
                <a:hlinkClick r:id="rId5"/>
              </a:rPr>
              <a:t>http://www</a:t>
            </a:r>
            <a:r>
              <a:rPr lang="en-US" altLang="en-US" sz="2300" dirty="0">
                <a:hlinkClick r:id="rId6"/>
              </a:rPr>
              <a:t>.cdc.gov</a:t>
            </a:r>
            <a:endParaRPr lang="en-US" altLang="en-US" sz="2300" dirty="0"/>
          </a:p>
          <a:p>
            <a:r>
              <a:rPr lang="en-US" altLang="en-US" sz="2300" dirty="0"/>
              <a:t>Occupational Safety and Health Administration (OSHA)</a:t>
            </a:r>
            <a:br>
              <a:rPr lang="en-US" altLang="en-US" sz="2300" dirty="0"/>
            </a:br>
            <a:r>
              <a:rPr lang="en-US" altLang="en-US" sz="2300" dirty="0">
                <a:hlinkClick r:id="rId5"/>
              </a:rPr>
              <a:t>http://www</a:t>
            </a:r>
            <a:r>
              <a:rPr lang="en-US" altLang="en-US" sz="2300" dirty="0">
                <a:hlinkClick r:id="rId7"/>
              </a:rPr>
              <a:t>.osha.gov</a:t>
            </a:r>
            <a:endParaRPr lang="en-US" altLang="en-US" sz="2300" dirty="0"/>
          </a:p>
          <a:p>
            <a:r>
              <a:rPr lang="en-US" altLang="en-US" sz="2300" dirty="0"/>
              <a:t>World Health Organization (WHO)</a:t>
            </a:r>
            <a:br>
              <a:rPr lang="en-US" altLang="en-US" sz="2300" dirty="0"/>
            </a:br>
            <a:r>
              <a:rPr lang="en-US" altLang="en-US" sz="2300" dirty="0">
                <a:hlinkClick r:id="rId8"/>
              </a:rPr>
              <a:t>http://www.who.int/en/</a:t>
            </a:r>
            <a:endParaRPr lang="en-US" altLang="en-US" sz="2300" dirty="0"/>
          </a:p>
          <a:p>
            <a:r>
              <a:rPr lang="en-US" altLang="en-US" sz="2300" dirty="0"/>
              <a:t>National Institute for Occupational Safety and Health (NIOSH)</a:t>
            </a:r>
            <a:br>
              <a:rPr lang="en-US" altLang="en-US" sz="2300" dirty="0"/>
            </a:br>
            <a:r>
              <a:rPr lang="en-US" altLang="en-US" sz="2300" dirty="0">
                <a:hlinkClick r:id="rId9"/>
              </a:rPr>
              <a:t>http://www.cdc.gov/NIOSH/</a:t>
            </a:r>
            <a:endParaRPr lang="en-US" altLang="en-US" sz="2300" dirty="0"/>
          </a:p>
          <a:p>
            <a:r>
              <a:rPr lang="en-US" altLang="en-US" sz="2300" dirty="0"/>
              <a:t>NIEHS Worker Training Program</a:t>
            </a:r>
            <a:br>
              <a:rPr lang="en-US" altLang="en-US" sz="2300" dirty="0"/>
            </a:br>
            <a:r>
              <a:rPr lang="en-US" altLang="en-US" sz="2300" dirty="0">
                <a:hlinkClick r:id="rId10"/>
              </a:rPr>
              <a:t>https://tools.niehs.nih.gov/wetp/index.cfm?id=2554</a:t>
            </a:r>
            <a:endParaRPr lang="en-US" altLang="en-US" sz="2300" dirty="0"/>
          </a:p>
          <a:p>
            <a:r>
              <a:rPr lang="en-US" altLang="en-US" sz="2300" dirty="0"/>
              <a:t>Return to work checklist</a:t>
            </a:r>
            <a:br>
              <a:rPr lang="en-US" altLang="en-US" sz="2300" dirty="0"/>
            </a:br>
            <a:r>
              <a:rPr lang="en-US" sz="2000" dirty="0">
                <a:hlinkClick r:id="rId11"/>
              </a:rPr>
              <a:t>file:///E:/Grants/COVID-19/NIEHS%20files/Return%20to%20work%20workplace_covid_19_checklist_051120_508.pdf</a:t>
            </a:r>
            <a:endParaRPr lang="en-US" altLang="en-US" sz="2300" dirty="0"/>
          </a:p>
        </p:txBody>
      </p:sp>
      <p:sp>
        <p:nvSpPr>
          <p:cNvPr id="2" name="Slide Number Placeholder 1">
            <a:extLst>
              <a:ext uri="{FF2B5EF4-FFF2-40B4-BE49-F238E27FC236}">
                <a16:creationId xmlns:a16="http://schemas.microsoft.com/office/drawing/2014/main" id="{20D70231-A059-4B87-B683-F3539AB860CD}"/>
              </a:ext>
            </a:extLst>
          </p:cNvPr>
          <p:cNvSpPr>
            <a:spLocks noGrp="1"/>
          </p:cNvSpPr>
          <p:nvPr>
            <p:ph type="sldNum" sz="quarter" idx="10"/>
          </p:nvPr>
        </p:nvSpPr>
        <p:spPr/>
        <p:txBody>
          <a:bodyPr/>
          <a:lstStyle/>
          <a:p>
            <a:fld id="{E4D25CCA-84D6-4E84-B1C7-B334DD86A6AB}" type="slidenum">
              <a:rPr lang="en-US" altLang="en-US" smtClean="0"/>
              <a:pPr/>
              <a:t>79</a:t>
            </a:fld>
            <a:endParaRPr lang="en-US" altLang="en-US" dirty="0"/>
          </a:p>
        </p:txBody>
      </p:sp>
      <p:pic>
        <p:nvPicPr>
          <p:cNvPr id="3" name="coronavirus_animation32s-white-4k">
            <a:hlinkClick r:id="" action="ppaction://media"/>
            <a:extLst>
              <a:ext uri="{FF2B5EF4-FFF2-40B4-BE49-F238E27FC236}">
                <a16:creationId xmlns:a16="http://schemas.microsoft.com/office/drawing/2014/main" id="{1A1AF19A-C839-47BA-A472-595F1ED79683}"/>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7798394" y="1264388"/>
            <a:ext cx="4234118" cy="23816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20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404AF5F4-CCD6-4D68-936A-54E736A3FBB8}"/>
              </a:ext>
            </a:extLst>
          </p:cNvPr>
          <p:cNvSpPr>
            <a:spLocks noGrp="1"/>
          </p:cNvSpPr>
          <p:nvPr>
            <p:ph type="title"/>
          </p:nvPr>
        </p:nvSpPr>
        <p:spPr/>
        <p:txBody>
          <a:bodyPr/>
          <a:lstStyle/>
          <a:p>
            <a:r>
              <a:rPr lang="en-US" altLang="en-US" dirty="0">
                <a:ea typeface="ＭＳ Ｐゴシック" panose="020B0600070205080204" pitchFamily="34" charset="-128"/>
              </a:rPr>
              <a:t>What is SARS-CoV-2? </a:t>
            </a:r>
          </a:p>
        </p:txBody>
      </p:sp>
      <p:pic>
        <p:nvPicPr>
          <p:cNvPr id="4" name="Content Placeholder 3" descr="SARS-COV-2 virus">
            <a:extLst>
              <a:ext uri="{FF2B5EF4-FFF2-40B4-BE49-F238E27FC236}">
                <a16:creationId xmlns:a16="http://schemas.microsoft.com/office/drawing/2014/main" id="{49215772-4544-4A0F-8DB6-044D7C358C37}"/>
              </a:ext>
            </a:extLst>
          </p:cNvPr>
          <p:cNvPicPr>
            <a:picLocks noGrp="1" noChangeAspect="1"/>
          </p:cNvPicPr>
          <p:nvPr>
            <p:ph sz="half" idx="1"/>
          </p:nvPr>
        </p:nvPicPr>
        <p:blipFill rotWithShape="1">
          <a:blip r:embed="rId3"/>
          <a:srcRect l="14989"/>
          <a:stretch/>
        </p:blipFill>
        <p:spPr>
          <a:xfrm>
            <a:off x="2057400" y="2438401"/>
            <a:ext cx="3276600" cy="2838675"/>
          </a:xfrm>
          <a:prstGeom prst="rect">
            <a:avLst/>
          </a:prstGeom>
        </p:spPr>
      </p:pic>
      <p:sp>
        <p:nvSpPr>
          <p:cNvPr id="29699" name="Content Placeholder 3">
            <a:extLst>
              <a:ext uri="{FF2B5EF4-FFF2-40B4-BE49-F238E27FC236}">
                <a16:creationId xmlns:a16="http://schemas.microsoft.com/office/drawing/2014/main" id="{3D5B2636-EF71-4589-BD0A-37F754E6DFB9}"/>
              </a:ext>
            </a:extLst>
          </p:cNvPr>
          <p:cNvSpPr>
            <a:spLocks noGrp="1"/>
          </p:cNvSpPr>
          <p:nvPr>
            <p:ph sz="half" idx="2"/>
          </p:nvPr>
        </p:nvSpPr>
        <p:spPr>
          <a:xfrm>
            <a:off x="5486400" y="1905000"/>
            <a:ext cx="4953000" cy="4191000"/>
          </a:xfrm>
        </p:spPr>
        <p:txBody>
          <a:bodyPr/>
          <a:lstStyle/>
          <a:p>
            <a:pPr marL="0" indent="0">
              <a:buNone/>
            </a:pPr>
            <a:r>
              <a:rPr lang="en-US" altLang="en-US" sz="2400" dirty="0">
                <a:ea typeface="ＭＳ Ｐゴシック" panose="020B0600070205080204" pitchFamily="34" charset="-128"/>
              </a:rPr>
              <a:t>SARS-CoV-2 is the virus that causes coronavirus disease 2019 (COVID-19)</a:t>
            </a:r>
          </a:p>
          <a:p>
            <a:r>
              <a:rPr lang="en-US" altLang="en-US" sz="2400" dirty="0">
                <a:ea typeface="ＭＳ Ｐゴシック" panose="020B0600070205080204" pitchFamily="34" charset="-128"/>
              </a:rPr>
              <a:t>SARS = severe acute respiratory distress syndrome</a:t>
            </a:r>
          </a:p>
          <a:p>
            <a:r>
              <a:rPr lang="en-US" altLang="en-US" sz="2400" dirty="0">
                <a:ea typeface="ＭＳ Ｐゴシック" panose="020B0600070205080204" pitchFamily="34" charset="-128"/>
              </a:rPr>
              <a:t>Spreads easily person-to-person</a:t>
            </a:r>
          </a:p>
          <a:p>
            <a:r>
              <a:rPr lang="en-US" altLang="en-US" sz="2400" dirty="0">
                <a:ea typeface="ＭＳ Ｐゴシック" panose="020B0600070205080204" pitchFamily="34" charset="-128"/>
              </a:rPr>
              <a:t>Little if any pre-exposure immunity in humans</a:t>
            </a:r>
          </a:p>
          <a:p>
            <a:pPr marL="0" indent="0">
              <a:buNone/>
            </a:pPr>
            <a:endParaRPr lang="en-US" altLang="en-US" sz="1600" dirty="0">
              <a:ea typeface="ＭＳ Ｐゴシック" panose="020B0600070205080204" pitchFamily="34" charset="-128"/>
            </a:endParaRPr>
          </a:p>
          <a:p>
            <a:pPr marL="0" indent="0">
              <a:buNone/>
            </a:pPr>
            <a:r>
              <a:rPr lang="en-US" altLang="en-US" sz="1600" dirty="0">
                <a:ea typeface="ＭＳ Ｐゴシック" panose="020B0600070205080204" pitchFamily="34" charset="-128"/>
              </a:rPr>
              <a:t>Detailed information: </a:t>
            </a:r>
            <a:r>
              <a:rPr lang="en-US" altLang="en-US" sz="1600" dirty="0">
                <a:ea typeface="ＭＳ Ｐゴシック" panose="020B0600070205080204" pitchFamily="34" charset="-128"/>
                <a:hlinkClick r:id="rId4"/>
              </a:rPr>
              <a:t>https://www.cdc.gov/coronavirus/2019-ncov/index.html</a:t>
            </a:r>
            <a:endParaRPr lang="en-US" altLang="en-US" sz="16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D819DB24-EF0A-4E1F-8193-D46792EC49BE}"/>
              </a:ext>
            </a:extLst>
          </p:cNvPr>
          <p:cNvSpPr>
            <a:spLocks noGrp="1"/>
          </p:cNvSpPr>
          <p:nvPr>
            <p:ph type="sldNum" sz="quarter" idx="10"/>
          </p:nvPr>
        </p:nvSpPr>
        <p:spPr/>
        <p:txBody>
          <a:bodyPr/>
          <a:lstStyle/>
          <a:p>
            <a:pPr fontAlgn="base">
              <a:spcAft>
                <a:spcPct val="0"/>
              </a:spcAft>
            </a:pPr>
            <a:fld id="{644431DD-724F-4159-B395-C12D4FF15CA8}" type="slidenum">
              <a:rPr lang="en-US" altLang="en-US">
                <a:solidFill>
                  <a:srgbClr val="000000"/>
                </a:solidFill>
                <a:latin typeface="Arial" charset="0"/>
                <a:ea typeface="ＭＳ Ｐゴシック" pitchFamily="48" charset="-128"/>
              </a:rPr>
              <a:pPr fontAlgn="base">
                <a:spcAft>
                  <a:spcPct val="0"/>
                </a:spcAft>
              </a:pPr>
              <a:t>8</a:t>
            </a:fld>
            <a:endParaRPr lang="en-US" altLang="en-US" dirty="0">
              <a:solidFill>
                <a:srgbClr val="000000"/>
              </a:solidFill>
              <a:latin typeface="Arial" charset="0"/>
              <a:ea typeface="ＭＳ Ｐゴシック" pitchFamily="48" charset="-128"/>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E759-941A-4566-B7B3-DC9349A9AF14}"/>
              </a:ext>
            </a:extLst>
          </p:cNvPr>
          <p:cNvSpPr>
            <a:spLocks noGrp="1"/>
          </p:cNvSpPr>
          <p:nvPr>
            <p:ph type="title"/>
          </p:nvPr>
        </p:nvSpPr>
        <p:spPr>
          <a:xfrm>
            <a:off x="304800" y="1143000"/>
            <a:ext cx="11582400" cy="561109"/>
          </a:xfrm>
        </p:spPr>
        <p:txBody>
          <a:bodyPr/>
          <a:lstStyle/>
          <a:p>
            <a:r>
              <a:rPr lang="en-US" dirty="0"/>
              <a:t>For more information</a:t>
            </a:r>
          </a:p>
        </p:txBody>
      </p:sp>
      <p:sp>
        <p:nvSpPr>
          <p:cNvPr id="3" name="Content Placeholder 2">
            <a:extLst>
              <a:ext uri="{FF2B5EF4-FFF2-40B4-BE49-F238E27FC236}">
                <a16:creationId xmlns:a16="http://schemas.microsoft.com/office/drawing/2014/main" id="{CB672408-FBE5-409D-B150-19C546FBDE5E}"/>
              </a:ext>
            </a:extLst>
          </p:cNvPr>
          <p:cNvSpPr>
            <a:spLocks noGrp="1"/>
          </p:cNvSpPr>
          <p:nvPr>
            <p:ph idx="1"/>
          </p:nvPr>
        </p:nvSpPr>
        <p:spPr>
          <a:xfrm>
            <a:off x="304800" y="1704108"/>
            <a:ext cx="11582400" cy="5001491"/>
          </a:xfrm>
        </p:spPr>
        <p:txBody>
          <a:bodyPr/>
          <a:lstStyle/>
          <a:p>
            <a:r>
              <a:rPr lang="en-US" dirty="0"/>
              <a:t>U.S. Food and Drug Administration</a:t>
            </a:r>
            <a:br>
              <a:rPr lang="en-US" dirty="0"/>
            </a:br>
            <a:r>
              <a:rPr lang="en-US" sz="1400" u="sng" dirty="0">
                <a:hlinkClick r:id="rId2"/>
              </a:rPr>
              <a:t>https://www.fda.gov/food/food-safety-during-emergencies/best-practices-retail-food-stores-restaurants-and-food-pick-updelivery-services-during-covid-19</a:t>
            </a:r>
            <a:endParaRPr lang="en-US" sz="1400" dirty="0"/>
          </a:p>
          <a:p>
            <a:r>
              <a:rPr lang="en-US" dirty="0"/>
              <a:t>Arizona Department of Health Services</a:t>
            </a:r>
            <a:br>
              <a:rPr lang="en-US" dirty="0"/>
            </a:br>
            <a:r>
              <a:rPr lang="en-US" sz="1400" dirty="0">
                <a:hlinkClick r:id="rId3"/>
              </a:rPr>
              <a:t>https://www.azdhs.gov/preparedness/epidemiology-disease-control/infectious-disease-epidemiology/index.php#novel-coronavirus-home</a:t>
            </a:r>
            <a:endParaRPr lang="en-US" sz="1400" dirty="0"/>
          </a:p>
          <a:p>
            <a:r>
              <a:rPr lang="en-US" dirty="0"/>
              <a:t>Arizona Division of Occupational Safety and Health</a:t>
            </a:r>
            <a:br>
              <a:rPr lang="en-US" dirty="0"/>
            </a:br>
            <a:r>
              <a:rPr lang="en-US" sz="1400" dirty="0">
                <a:hlinkClick r:id="rId4"/>
              </a:rPr>
              <a:t>https://www.azica.gov/divisions/adosh</a:t>
            </a:r>
            <a:endParaRPr lang="en-US" sz="1400" dirty="0"/>
          </a:p>
          <a:p>
            <a:r>
              <a:rPr lang="en-US" dirty="0"/>
              <a:t>Arizona  Chapter Association of General Contractors</a:t>
            </a:r>
            <a:br>
              <a:rPr lang="en-US" dirty="0"/>
            </a:br>
            <a:r>
              <a:rPr lang="en-US" sz="1400" dirty="0">
                <a:hlinkClick r:id="rId5"/>
              </a:rPr>
              <a:t>https://www.azagc.org/</a:t>
            </a:r>
            <a:endParaRPr lang="en-US" sz="1400" dirty="0"/>
          </a:p>
          <a:p>
            <a:r>
              <a:rPr lang="en-US" dirty="0"/>
              <a:t>Arizona Public Health Association</a:t>
            </a:r>
            <a:br>
              <a:rPr lang="en-US" dirty="0"/>
            </a:br>
            <a:r>
              <a:rPr lang="en-US" sz="1400" dirty="0">
                <a:hlinkClick r:id="rId6"/>
              </a:rPr>
              <a:t>http://www.azpha.org/</a:t>
            </a:r>
            <a:endParaRPr lang="en-US" sz="1400" dirty="0"/>
          </a:p>
          <a:p>
            <a:r>
              <a:rPr lang="en-US" dirty="0"/>
              <a:t>Inter Tribal Council of Arizona</a:t>
            </a:r>
            <a:br>
              <a:rPr lang="en-US" dirty="0"/>
            </a:br>
            <a:r>
              <a:rPr lang="en-US" sz="1400" dirty="0">
                <a:hlinkClick r:id="rId7"/>
              </a:rPr>
              <a:t>https://itcaonline.com/</a:t>
            </a:r>
            <a:endParaRPr lang="en-US" sz="1400" dirty="0"/>
          </a:p>
          <a:p>
            <a:r>
              <a:rPr lang="en-US" dirty="0"/>
              <a:t>Arizona State University Environmental Health and Safety</a:t>
            </a:r>
          </a:p>
          <a:p>
            <a:r>
              <a:rPr lang="en-US" sz="1400" u="sng" dirty="0">
                <a:hlinkClick r:id="rId8"/>
              </a:rPr>
              <a:t>https://cfo.asu.edu/biosafety-program</a:t>
            </a:r>
            <a:endParaRPr lang="en-US" sz="1400" dirty="0"/>
          </a:p>
          <a:p>
            <a:endParaRPr lang="en-US" sz="1400" dirty="0"/>
          </a:p>
          <a:p>
            <a:endParaRPr lang="en-US" dirty="0"/>
          </a:p>
        </p:txBody>
      </p:sp>
      <p:sp>
        <p:nvSpPr>
          <p:cNvPr id="4" name="Slide Number Placeholder 3">
            <a:extLst>
              <a:ext uri="{FF2B5EF4-FFF2-40B4-BE49-F238E27FC236}">
                <a16:creationId xmlns:a16="http://schemas.microsoft.com/office/drawing/2014/main" id="{67E95208-7C59-46AD-8993-DE4F434350B4}"/>
              </a:ext>
            </a:extLst>
          </p:cNvPr>
          <p:cNvSpPr>
            <a:spLocks noGrp="1"/>
          </p:cNvSpPr>
          <p:nvPr>
            <p:ph type="sldNum" sz="quarter" idx="10"/>
          </p:nvPr>
        </p:nvSpPr>
        <p:spPr/>
        <p:txBody>
          <a:bodyPr/>
          <a:lstStyle/>
          <a:p>
            <a:pPr fontAlgn="base">
              <a:spcAft>
                <a:spcPct val="0"/>
              </a:spcAft>
              <a:defRPr/>
            </a:pPr>
            <a:fld id="{E4D25CCA-84D6-4E84-B1C7-B334DD86A6AB}" type="slidenum">
              <a:rPr lang="en-US" altLang="en-US" smtClean="0">
                <a:solidFill>
                  <a:srgbClr val="000000"/>
                </a:solidFill>
              </a:rPr>
              <a:pPr fontAlgn="base">
                <a:spcAft>
                  <a:spcPct val="0"/>
                </a:spcAft>
                <a:defRPr/>
              </a:pPr>
              <a:t>80</a:t>
            </a:fld>
            <a:endParaRPr lang="en-US" altLang="en-US" dirty="0">
              <a:solidFill>
                <a:srgbClr val="000000"/>
              </a:solidFill>
            </a:endParaRPr>
          </a:p>
        </p:txBody>
      </p:sp>
    </p:spTree>
    <p:extLst>
      <p:ext uri="{BB962C8B-B14F-4D97-AF65-F5344CB8AC3E}">
        <p14:creationId xmlns:p14="http://schemas.microsoft.com/office/powerpoint/2010/main" val="8072214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53"/>
          <p:cNvSpPr txBox="1">
            <a:spLocks noGrp="1"/>
          </p:cNvSpPr>
          <p:nvPr>
            <p:ph type="title"/>
          </p:nvPr>
        </p:nvSpPr>
        <p:spPr>
          <a:xfrm>
            <a:off x="415601" y="593367"/>
            <a:ext cx="11360799" cy="763599"/>
          </a:xfrm>
          <a:prstGeom prst="rect">
            <a:avLst/>
          </a:prstGeom>
          <a:noFill/>
          <a:ln>
            <a:noFill/>
          </a:ln>
        </p:spPr>
        <p:txBody>
          <a:bodyPr spcFirstLastPara="1" wrap="square" lIns="121900" tIns="121900" rIns="121900" bIns="121900" anchor="t" anchorCtr="0">
            <a:noAutofit/>
          </a:bodyPr>
          <a:lstStyle/>
          <a:p>
            <a:pPr>
              <a:buSzPts val="700"/>
            </a:pPr>
            <a:r>
              <a:rPr lang="en-US" dirty="0">
                <a:solidFill>
                  <a:srgbClr val="FFFFFF"/>
                </a:solidFill>
                <a:highlight>
                  <a:srgbClr val="000000"/>
                </a:highlight>
              </a:rPr>
              <a:t>Thank you!</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1657DA-3C09-40C3-BEBE-143CEAE31B5A}"/>
              </a:ext>
            </a:extLst>
          </p:cNvPr>
          <p:cNvSpPr>
            <a:spLocks noGrp="1"/>
          </p:cNvSpPr>
          <p:nvPr>
            <p:ph type="sldNum" sz="quarter" idx="10"/>
          </p:nvPr>
        </p:nvSpPr>
        <p:spPr/>
        <p:txBody>
          <a:bodyPr/>
          <a:lstStyle/>
          <a:p>
            <a:pPr fontAlgn="base">
              <a:spcAft>
                <a:spcPct val="0"/>
              </a:spcAft>
            </a:pPr>
            <a:fld id="{644431DD-724F-4159-B395-C12D4FF15CA8}" type="slidenum">
              <a:rPr lang="en-US" altLang="en-US">
                <a:solidFill>
                  <a:srgbClr val="000000"/>
                </a:solidFill>
                <a:latin typeface="Arial" charset="0"/>
                <a:ea typeface="ＭＳ Ｐゴシック" pitchFamily="48" charset="-128"/>
              </a:rPr>
              <a:pPr fontAlgn="base">
                <a:spcAft>
                  <a:spcPct val="0"/>
                </a:spcAft>
              </a:pPr>
              <a:t>9</a:t>
            </a:fld>
            <a:endParaRPr lang="en-US" altLang="en-US" dirty="0">
              <a:solidFill>
                <a:srgbClr val="000000"/>
              </a:solidFill>
              <a:latin typeface="Arial" charset="0"/>
              <a:ea typeface="ＭＳ Ｐゴシック" pitchFamily="48" charset="-128"/>
            </a:endParaRPr>
          </a:p>
        </p:txBody>
      </p:sp>
      <p:pic>
        <p:nvPicPr>
          <p:cNvPr id="31748" name="Content Placeholder 5" descr="Man sneezing and the spray of his sneeze">
            <a:extLst>
              <a:ext uri="{FF2B5EF4-FFF2-40B4-BE49-F238E27FC236}">
                <a16:creationId xmlns:a16="http://schemas.microsoft.com/office/drawing/2014/main" id="{A9A29DB1-7267-4938-A0F1-B45BBDC8DDFA}"/>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5143" b="18190"/>
          <a:stretch/>
        </p:blipFill>
        <p:spPr>
          <a:xfrm>
            <a:off x="1756410" y="4038600"/>
            <a:ext cx="3505200" cy="2438400"/>
          </a:xfrm>
        </p:spPr>
      </p:pic>
      <p:sp>
        <p:nvSpPr>
          <p:cNvPr id="31747" name="Content Placeholder 10">
            <a:extLst>
              <a:ext uri="{FF2B5EF4-FFF2-40B4-BE49-F238E27FC236}">
                <a16:creationId xmlns:a16="http://schemas.microsoft.com/office/drawing/2014/main" id="{72ABC0CA-EE15-4933-AB67-6D11BD9631E0}"/>
              </a:ext>
            </a:extLst>
          </p:cNvPr>
          <p:cNvSpPr>
            <a:spLocks noGrp="1"/>
          </p:cNvSpPr>
          <p:nvPr>
            <p:ph sz="half" idx="2"/>
          </p:nvPr>
        </p:nvSpPr>
        <p:spPr>
          <a:xfrm>
            <a:off x="5334001" y="1828800"/>
            <a:ext cx="4999383" cy="3962400"/>
          </a:xfrm>
        </p:spPr>
        <p:txBody>
          <a:bodyPr/>
          <a:lstStyle/>
          <a:p>
            <a:r>
              <a:rPr lang="en-US" altLang="en-US" sz="2200" b="1" u="sng" dirty="0">
                <a:ea typeface="ＭＳ Ｐゴシック" panose="020B0600070205080204" pitchFamily="34" charset="-128"/>
              </a:rPr>
              <a:t>Droplet</a:t>
            </a:r>
            <a:r>
              <a:rPr lang="en-US" altLang="en-US" sz="2200" dirty="0">
                <a:ea typeface="ＭＳ Ｐゴシック" panose="020B0600070205080204" pitchFamily="34" charset="-128"/>
              </a:rPr>
              <a:t> - respiratory secretions from coughing or sneezing landing on mucosal surfaces (nose, mouth, and eyes)</a:t>
            </a:r>
          </a:p>
          <a:p>
            <a:pPr lvl="1"/>
            <a:r>
              <a:rPr lang="en-US" altLang="en-US" sz="2200" b="1" u="sng" dirty="0">
                <a:ea typeface="ＭＳ Ｐゴシック" panose="020B0600070205080204" pitchFamily="34" charset="-128"/>
              </a:rPr>
              <a:t>Aerosol</a:t>
            </a:r>
            <a:r>
              <a:rPr lang="en-US" altLang="en-US" sz="2200" b="1" dirty="0">
                <a:ea typeface="ＭＳ Ｐゴシック" panose="020B0600070205080204" pitchFamily="34" charset="-128"/>
              </a:rPr>
              <a:t> - </a:t>
            </a:r>
            <a:r>
              <a:rPr lang="en-US" altLang="en-US" sz="2200" dirty="0">
                <a:ea typeface="ＭＳ Ｐゴシック" panose="020B0600070205080204" pitchFamily="34" charset="-128"/>
              </a:rPr>
              <a:t>a very small solid particle or liquid droplet suspended in air </a:t>
            </a:r>
          </a:p>
          <a:p>
            <a:r>
              <a:rPr lang="en-US" altLang="en-US" sz="2200" b="1" u="sng" dirty="0">
                <a:ea typeface="ＭＳ Ｐゴシック" panose="020B0600070205080204" pitchFamily="34" charset="-128"/>
              </a:rPr>
              <a:t>Contact</a:t>
            </a:r>
            <a:r>
              <a:rPr lang="en-US" altLang="en-US" sz="2200" dirty="0">
                <a:ea typeface="ＭＳ Ｐゴシック" panose="020B0600070205080204" pitchFamily="34" charset="-128"/>
              </a:rPr>
              <a:t> -Touching something with SARS-2 virus on it and then touching mouth, nose or eyes</a:t>
            </a:r>
          </a:p>
          <a:p>
            <a:r>
              <a:rPr lang="en-US" altLang="en-US" sz="2200" b="1" u="sng" dirty="0">
                <a:ea typeface="ＭＳ Ｐゴシック" panose="020B0600070205080204" pitchFamily="34" charset="-128"/>
              </a:rPr>
              <a:t>Other possible routes</a:t>
            </a:r>
            <a:r>
              <a:rPr lang="en-US" altLang="en-US" sz="2200" dirty="0">
                <a:ea typeface="ＭＳ Ｐゴシック" panose="020B0600070205080204" pitchFamily="34" charset="-128"/>
              </a:rPr>
              <a:t>: Through fecal matter</a:t>
            </a:r>
          </a:p>
        </p:txBody>
      </p:sp>
      <p:sp>
        <p:nvSpPr>
          <p:cNvPr id="3" name="TextBox 2">
            <a:extLst>
              <a:ext uri="{FF2B5EF4-FFF2-40B4-BE49-F238E27FC236}">
                <a16:creationId xmlns:a16="http://schemas.microsoft.com/office/drawing/2014/main" id="{E7B26333-4D17-469A-92F5-7359F886ACC1}"/>
              </a:ext>
            </a:extLst>
          </p:cNvPr>
          <p:cNvSpPr txBox="1"/>
          <p:nvPr/>
        </p:nvSpPr>
        <p:spPr>
          <a:xfrm>
            <a:off x="1981200" y="1752600"/>
            <a:ext cx="3314700" cy="2308324"/>
          </a:xfrm>
          <a:prstGeom prst="rect">
            <a:avLst/>
          </a:prstGeom>
          <a:noFill/>
        </p:spPr>
        <p:txBody>
          <a:bodyPr wrap="square" rtlCol="0">
            <a:spAutoFit/>
          </a:bodyPr>
          <a:lstStyle/>
          <a:p>
            <a:pPr fontAlgn="base">
              <a:spcBef>
                <a:spcPct val="20000"/>
              </a:spcBef>
              <a:spcAft>
                <a:spcPct val="0"/>
              </a:spcAft>
            </a:pPr>
            <a:r>
              <a:rPr lang="en-US" altLang="en-US" sz="2400" dirty="0">
                <a:solidFill>
                  <a:srgbClr val="000000"/>
                </a:solidFill>
                <a:latin typeface="Arial" charset="0"/>
                <a:ea typeface="ＭＳ Ｐゴシック" pitchFamily="48" charset="-128"/>
              </a:rPr>
              <a:t>COVID-19 is spread from person to person mainly through coughing, sneezing, and possibly talking and breathing. </a:t>
            </a:r>
            <a:endParaRPr lang="en-US" sz="2400" dirty="0">
              <a:solidFill>
                <a:srgbClr val="000000"/>
              </a:solidFill>
              <a:latin typeface="Arial" charset="0"/>
              <a:ea typeface="ＭＳ Ｐゴシック" pitchFamily="48" charset="-128"/>
            </a:endParaRPr>
          </a:p>
        </p:txBody>
      </p:sp>
      <p:sp>
        <p:nvSpPr>
          <p:cNvPr id="31746" name="Title 1">
            <a:extLst>
              <a:ext uri="{FF2B5EF4-FFF2-40B4-BE49-F238E27FC236}">
                <a16:creationId xmlns:a16="http://schemas.microsoft.com/office/drawing/2014/main" id="{E4BF4A50-DD50-44E1-BAA4-6944760AFD44}"/>
              </a:ext>
            </a:extLst>
          </p:cNvPr>
          <p:cNvSpPr>
            <a:spLocks noGrp="1"/>
          </p:cNvSpPr>
          <p:nvPr>
            <p:ph type="title"/>
          </p:nvPr>
        </p:nvSpPr>
        <p:spPr>
          <a:xfrm>
            <a:off x="1858617" y="959632"/>
            <a:ext cx="7696200" cy="1143000"/>
          </a:xfrm>
        </p:spPr>
        <p:txBody>
          <a:bodyPr/>
          <a:lstStyle/>
          <a:p>
            <a:r>
              <a:rPr lang="en-US" altLang="en-US" dirty="0">
                <a:ea typeface="ＭＳ Ｐゴシック" panose="020B0600070205080204" pitchFamily="34" charset="-128"/>
              </a:rPr>
              <a:t>Transmission</a:t>
            </a:r>
          </a:p>
        </p:txBody>
      </p:sp>
    </p:spTree>
  </p:cSld>
  <p:clrMapOvr>
    <a:masterClrMapping/>
  </p:clrMapOvr>
</p:sld>
</file>

<file path=ppt/theme/theme1.xml><?xml version="1.0" encoding="utf-8"?>
<a:theme xmlns:a="http://schemas.openxmlformats.org/drawingml/2006/main" name="ASU Template">
  <a:themeElements>
    <a:clrScheme name="ASU Pallet">
      <a:dk1>
        <a:srgbClr val="000000"/>
      </a:dk1>
      <a:lt1>
        <a:srgbClr val="FFFFFF"/>
      </a:lt1>
      <a:dk2>
        <a:srgbClr val="951D40"/>
      </a:dk2>
      <a:lt2>
        <a:srgbClr val="5C6670"/>
      </a:lt2>
      <a:accent1>
        <a:srgbClr val="FFC627"/>
      </a:accent1>
      <a:accent2>
        <a:srgbClr val="951D40"/>
      </a:accent2>
      <a:accent3>
        <a:srgbClr val="78BE20"/>
      </a:accent3>
      <a:accent4>
        <a:srgbClr val="FF7F32"/>
      </a:accent4>
      <a:accent5>
        <a:srgbClr val="00A3E0"/>
      </a:accent5>
      <a:accent6>
        <a:srgbClr val="000000"/>
      </a:accent6>
      <a:hlink>
        <a:srgbClr val="951D40"/>
      </a:hlink>
      <a:folHlink>
        <a:srgbClr val="5C66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I-template">
  <a:themeElements>
    <a:clrScheme name="Custom 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70C0"/>
      </a:hlink>
      <a:folHlink>
        <a:srgbClr val="44969F"/>
      </a:folHlink>
    </a:clrScheme>
    <a:fontScheme name="AI-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AI-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AI-template">
  <a:themeElements>
    <a:clrScheme name="Custom 1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I-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altLang="en-US" sz="20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AI-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4706</TotalTime>
  <Words>12976</Words>
  <Application>Microsoft Office PowerPoint</Application>
  <PresentationFormat>Widescreen</PresentationFormat>
  <Paragraphs>1172</Paragraphs>
  <Slides>81</Slides>
  <Notes>67</Notes>
  <HiddenSlides>0</HiddenSlides>
  <MMClips>4</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81</vt:i4>
      </vt:variant>
    </vt:vector>
  </HeadingPairs>
  <TitlesOfParts>
    <vt:vector size="87" baseType="lpstr">
      <vt:lpstr>Arial</vt:lpstr>
      <vt:lpstr>Calibri</vt:lpstr>
      <vt:lpstr>ASU Template</vt:lpstr>
      <vt:lpstr>1_AI-template</vt:lpstr>
      <vt:lpstr>Office Theme</vt:lpstr>
      <vt:lpstr>2_AI-template</vt:lpstr>
      <vt:lpstr>COVID-19 Workplace Safety Training</vt:lpstr>
      <vt:lpstr>Disclaimer and acknowledgements</vt:lpstr>
      <vt:lpstr>PowerPoint Presentation</vt:lpstr>
      <vt:lpstr>Goal:  </vt:lpstr>
      <vt:lpstr>Contents</vt:lpstr>
      <vt:lpstr>Employer and worker responsibilities</vt:lpstr>
      <vt:lpstr>Module 1:  COVID-19 Basics</vt:lpstr>
      <vt:lpstr>What is SARS-CoV-2? </vt:lpstr>
      <vt:lpstr>Transmission</vt:lpstr>
      <vt:lpstr>Transmission</vt:lpstr>
      <vt:lpstr>Incubation period</vt:lpstr>
      <vt:lpstr>COVID-19 can cause mild to severe symptoms</vt:lpstr>
      <vt:lpstr>Severe symptoms – emergency warning signs for COVID-19</vt:lpstr>
      <vt:lpstr>Increased risk of severe illness</vt:lpstr>
      <vt:lpstr>Treatment and vaccines</vt:lpstr>
      <vt:lpstr>Review: What is Wrong with this Picture?</vt:lpstr>
      <vt:lpstr>Module 2:  Assessing the Potential for Exposure to COVID-19 in the Workplace</vt:lpstr>
      <vt:lpstr>OSHA requires employers to conduct a hazard assessment</vt:lpstr>
      <vt:lpstr>Key exposure factors in the workplace</vt:lpstr>
      <vt:lpstr>High potential for exposure</vt:lpstr>
      <vt:lpstr>High potential for exposure</vt:lpstr>
      <vt:lpstr>Medium potential for exposure</vt:lpstr>
      <vt:lpstr>Low potential for exposure</vt:lpstr>
      <vt:lpstr>Review</vt:lpstr>
      <vt:lpstr>Module 3: Methods to Prevent COVID-19  in the Workplace and OSHA standards   </vt:lpstr>
      <vt:lpstr>Key steps for preparing for and managing epidemics in the workplace</vt:lpstr>
      <vt:lpstr>Consider the impact on workers </vt:lpstr>
      <vt:lpstr>Basic hygiene and social distancing</vt:lpstr>
      <vt:lpstr>STOP shaking hands!</vt:lpstr>
      <vt:lpstr>Prevention in all work settings</vt:lpstr>
      <vt:lpstr>Five steps to proper handwashing</vt:lpstr>
      <vt:lpstr>Hand washing steps</vt:lpstr>
      <vt:lpstr>Decontamination</vt:lpstr>
      <vt:lpstr>OSHA Hazard Communication standard</vt:lpstr>
      <vt:lpstr>COVID-19 workplace plan: Key elements:</vt:lpstr>
      <vt:lpstr>Protecting workers</vt:lpstr>
      <vt:lpstr>Engineering controls</vt:lpstr>
      <vt:lpstr>What are examples of engineering controls for COVID-19?</vt:lpstr>
      <vt:lpstr>Administrative controls and work practices to reduce exposure</vt:lpstr>
      <vt:lpstr>Additional administrative controls</vt:lpstr>
      <vt:lpstr>Adjust employer policies to reduce exposures</vt:lpstr>
      <vt:lpstr>Identify choke points</vt:lpstr>
      <vt:lpstr>OSHA PPE standard</vt:lpstr>
      <vt:lpstr>Respirators</vt:lpstr>
      <vt:lpstr>Respiratory protection standard</vt:lpstr>
      <vt:lpstr>Respirators (continued)</vt:lpstr>
      <vt:lpstr>Respirators (continued)</vt:lpstr>
      <vt:lpstr>What about CDC’s recommendation to wear cloth face coverings in public settings?</vt:lpstr>
      <vt:lpstr>Dr. Jerome Adams, Surgeon General</vt:lpstr>
      <vt:lpstr>COVID-19 care kits</vt:lpstr>
      <vt:lpstr>Donning and doffing PPE</vt:lpstr>
      <vt:lpstr>Donning and doffing of PPE</vt:lpstr>
      <vt:lpstr>Donning a surgical mask</vt:lpstr>
      <vt:lpstr>Doffing a surgical mask</vt:lpstr>
      <vt:lpstr>Reusing a surgical mask</vt:lpstr>
      <vt:lpstr>Demonstration of surgical mask and cloth  face cover donning and doffing procedures</vt:lpstr>
      <vt:lpstr>Procedures for donning safety glasses</vt:lpstr>
      <vt:lpstr>Procedures for doffing safety glasses</vt:lpstr>
      <vt:lpstr>Demonstration of safety glasses  donning and doffing procedures</vt:lpstr>
      <vt:lpstr>Procedures for donning gloves</vt:lpstr>
      <vt:lpstr>Procedures for doffing gloves</vt:lpstr>
      <vt:lpstr>Demonstration of gloves donning  and doffing procedures</vt:lpstr>
      <vt:lpstr>Training and drills</vt:lpstr>
      <vt:lpstr>Interim Guidance for Employers with Workers at High Risk</vt:lpstr>
      <vt:lpstr>CDC Guidance for workers exposed to suspect CV-19</vt:lpstr>
      <vt:lpstr>What if a worker tests positive and does not have symptoms?</vt:lpstr>
      <vt:lpstr>Critical Infrastructure Workers Who May Have Had Exposure to a Person with Suspected or Confirmed CV-19</vt:lpstr>
      <vt:lpstr>Alternative: apply CDC’s general home isolation guidelines to worker exposures</vt:lpstr>
      <vt:lpstr>Construction Worker Guidance from CDC</vt:lpstr>
      <vt:lpstr>Tribal Community Resources</vt:lpstr>
      <vt:lpstr>Continuity of Operations (COOP)</vt:lpstr>
      <vt:lpstr>PowerPoint Presentation</vt:lpstr>
      <vt:lpstr>PowerPoint Presentation</vt:lpstr>
      <vt:lpstr>Applicable OSHA Standards</vt:lpstr>
      <vt:lpstr>Are these safeguards adequate?</vt:lpstr>
      <vt:lpstr>Are these safeguards adequate?</vt:lpstr>
      <vt:lpstr>Are these safeguards adequate?</vt:lpstr>
      <vt:lpstr>In conclusion</vt:lpstr>
      <vt:lpstr>For more information</vt:lpstr>
      <vt:lpstr>For more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Workplace Safety Training</dc:title>
  <dc:creator>Albert Brown (ETM)</dc:creator>
  <cp:lastModifiedBy>Albert Brown (ETM)</cp:lastModifiedBy>
  <cp:revision>31</cp:revision>
  <cp:lastPrinted>2020-06-15T07:01:34Z</cp:lastPrinted>
  <dcterms:created xsi:type="dcterms:W3CDTF">2020-05-24T03:38:49Z</dcterms:created>
  <dcterms:modified xsi:type="dcterms:W3CDTF">2020-07-02T22:55:51Z</dcterms:modified>
</cp:coreProperties>
</file>