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32.jpg" ContentType="image/jpg"/>
  <Override PartName="/ppt/notesSlides/notesSlide37.xml" ContentType="application/vnd.openxmlformats-officedocument.presentationml.notesSlide+xml"/>
  <Override PartName="/ppt/media/image33.jpg" ContentType="image/jpg"/>
  <Override PartName="/ppt/media/image34.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35.jpg" ContentType="image/jpg"/>
  <Override PartName="/ppt/notesSlides/notesSlide41.xml" ContentType="application/vnd.openxmlformats-officedocument.presentationml.notesSlide+xml"/>
  <Override PartName="/ppt/media/image36.jpg" ContentType="image/jpg"/>
  <Override PartName="/ppt/notesSlides/notesSlide42.xml" ContentType="application/vnd.openxmlformats-officedocument.presentationml.notesSlide+xml"/>
  <Override PartName="/ppt/media/image37.jpg" ContentType="image/jpg"/>
  <Override PartName="/ppt/media/image38.jpg" ContentType="image/jpg"/>
  <Override PartName="/ppt/media/image39.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44.jpg" ContentType="image/jp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8" r:id="rId3"/>
    <p:sldMasterId id="2147483704" r:id="rId4"/>
  </p:sldMasterIdLst>
  <p:notesMasterIdLst>
    <p:notesMasterId r:id="rId74"/>
  </p:notesMasterIdLst>
  <p:sldIdLst>
    <p:sldId id="257" r:id="rId5"/>
    <p:sldId id="730" r:id="rId6"/>
    <p:sldId id="275" r:id="rId7"/>
    <p:sldId id="258" r:id="rId8"/>
    <p:sldId id="690" r:id="rId9"/>
    <p:sldId id="733" r:id="rId10"/>
    <p:sldId id="735" r:id="rId11"/>
    <p:sldId id="737" r:id="rId12"/>
    <p:sldId id="731" r:id="rId13"/>
    <p:sldId id="738" r:id="rId14"/>
    <p:sldId id="739" r:id="rId15"/>
    <p:sldId id="740" r:id="rId16"/>
    <p:sldId id="741" r:id="rId17"/>
    <p:sldId id="742" r:id="rId18"/>
    <p:sldId id="743" r:id="rId19"/>
    <p:sldId id="260" r:id="rId20"/>
    <p:sldId id="700" r:id="rId21"/>
    <p:sldId id="701" r:id="rId22"/>
    <p:sldId id="702" r:id="rId23"/>
    <p:sldId id="703" r:id="rId24"/>
    <p:sldId id="704" r:id="rId25"/>
    <p:sldId id="705" r:id="rId26"/>
    <p:sldId id="706" r:id="rId27"/>
    <p:sldId id="707" r:id="rId28"/>
    <p:sldId id="708" r:id="rId29"/>
    <p:sldId id="745" r:id="rId30"/>
    <p:sldId id="746" r:id="rId31"/>
    <p:sldId id="747" r:id="rId32"/>
    <p:sldId id="748" r:id="rId33"/>
    <p:sldId id="749" r:id="rId34"/>
    <p:sldId id="750" r:id="rId35"/>
    <p:sldId id="752" r:id="rId36"/>
    <p:sldId id="753" r:id="rId37"/>
    <p:sldId id="710" r:id="rId38"/>
    <p:sldId id="754" r:id="rId39"/>
    <p:sldId id="755" r:id="rId40"/>
    <p:sldId id="709" r:id="rId41"/>
    <p:sldId id="712" r:id="rId42"/>
    <p:sldId id="685" r:id="rId43"/>
    <p:sldId id="295" r:id="rId44"/>
    <p:sldId id="296" r:id="rId45"/>
    <p:sldId id="297" r:id="rId46"/>
    <p:sldId id="717" r:id="rId47"/>
    <p:sldId id="718" r:id="rId48"/>
    <p:sldId id="300" r:id="rId49"/>
    <p:sldId id="720" r:id="rId50"/>
    <p:sldId id="302" r:id="rId51"/>
    <p:sldId id="303" r:id="rId52"/>
    <p:sldId id="723" r:id="rId53"/>
    <p:sldId id="756" r:id="rId54"/>
    <p:sldId id="757" r:id="rId55"/>
    <p:sldId id="759" r:id="rId56"/>
    <p:sldId id="684" r:id="rId57"/>
    <p:sldId id="761" r:id="rId58"/>
    <p:sldId id="762" r:id="rId59"/>
    <p:sldId id="687" r:id="rId60"/>
    <p:sldId id="769" r:id="rId61"/>
    <p:sldId id="689" r:id="rId62"/>
    <p:sldId id="727" r:id="rId63"/>
    <p:sldId id="728" r:id="rId64"/>
    <p:sldId id="724" r:id="rId65"/>
    <p:sldId id="725" r:id="rId66"/>
    <p:sldId id="726" r:id="rId67"/>
    <p:sldId id="763" r:id="rId68"/>
    <p:sldId id="765" r:id="rId69"/>
    <p:sldId id="766" r:id="rId70"/>
    <p:sldId id="767" r:id="rId71"/>
    <p:sldId id="768" r:id="rId72"/>
    <p:sldId id="27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Rosen" initials="JR" lastIdx="56" clrIdx="0">
    <p:extLst>
      <p:ext uri="{19B8F6BF-5375-455C-9EA6-DF929625EA0E}">
        <p15:presenceInfo xmlns:p15="http://schemas.microsoft.com/office/powerpoint/2012/main" userId="375e2a6e0c247b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5906" autoAdjust="0"/>
  </p:normalViewPr>
  <p:slideViewPr>
    <p:cSldViewPr snapToGrid="0">
      <p:cViewPr varScale="1">
        <p:scale>
          <a:sx n="34" d="100"/>
          <a:sy n="34" d="100"/>
        </p:scale>
        <p:origin x="1852" y="32"/>
      </p:cViewPr>
      <p:guideLst/>
    </p:cSldViewPr>
  </p:slideViewPr>
  <p:notesTextViewPr>
    <p:cViewPr>
      <p:scale>
        <a:sx n="1" d="1"/>
        <a:sy n="1" d="1"/>
      </p:scale>
      <p:origin x="0" y="0"/>
    </p:cViewPr>
  </p:notesTextViewPr>
  <p:sorterViewPr>
    <p:cViewPr>
      <p:scale>
        <a:sx n="75" d="100"/>
        <a:sy n="75" d="100"/>
      </p:scale>
      <p:origin x="0" y="-84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A8180-9FF5-4A84-AE67-F2D70D1A9F76}"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25071-C87A-4D5A-BED1-8E4AE45B35DA}" type="slidenum">
              <a:rPr lang="en-US" smtClean="0"/>
              <a:t>‹#›</a:t>
            </a:fld>
            <a:endParaRPr lang="en-US"/>
          </a:p>
        </p:txBody>
      </p:sp>
    </p:spTree>
    <p:extLst>
      <p:ext uri="{BB962C8B-B14F-4D97-AF65-F5344CB8AC3E}">
        <p14:creationId xmlns:p14="http://schemas.microsoft.com/office/powerpoint/2010/main" val="242773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rxiv.org/content/10.1101/2020.03.05.20030502v1.full.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medrxiv.org/content/10.1101/2020.03.07.20032052v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jm.org/doi/pdf/10.1056/NEJMoa2002032?articleTools=tru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coronavirus/2019-ncov/prevent-getting-sick/social-distancing.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dc.gov/coronavirus/2019-ncov/daily-life-coping/visitors.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coronavirus/2019-ncov/daily-life-coping/checklist-household-ready.html?CDC_AA_refVal=https://www.cdc.gov/coronavirus/2019-ncov/community/home/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c.gov/coronavirus/2019-ncov/daily-life-coping/at-home.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zdhs.gov/preparedness/epidemiology-disease-control/infectious-disease-epidemiology/index.php#novel-coronavirus-what-everyone-need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coronavirus/2019-ncov/daily-life-coping/essential-goods-service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beejIQmI0MY"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youtube.com/watch?v=of73FN086E8&amp;feature=youtu.be" TargetMode="External"/><Relationship Id="rId4" Type="http://schemas.openxmlformats.org/officeDocument/2006/relationships/hyperlink" Target="https://youtu.be/xueBYfElFEg"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dc.gov/coronavirus/2019-ncov/prevent-getting-sick/cloth-face-cover.html"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science.sciencemag.org/content/early/2020/06/08/science.abc6197" TargetMode="External"/><Relationship Id="rId4" Type="http://schemas.openxmlformats.org/officeDocument/2006/relationships/hyperlink" Target="https://www.sciencedirect.com/science/article/pii/S2468042720300117?via%3Dihub"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coronavirus/2019-ncov/prevent-getting-sick/how-to-make-cloth-face-covering.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aih.jhu.edu/news/covid19"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cdc.gov/coronavirus/2019-ncov/daily-life-coping/living-in-close-quarters.html" TargetMode="External"/><Relationship Id="rId4" Type="http://schemas.openxmlformats.org/officeDocument/2006/relationships/hyperlink" Target="https://www.cdc.gov/coronavirus/2019-https:/www.cdc.gov/coronavirus/2019-ncov/daily-life-coping/shared-housing/index.html/daily-life-coping/shared-housing/index.htm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aho.org/disasters/index.php?option=com_docman&amp;view=download&amp;category_slug=tools&amp;alias=543-pandinflu-leadershipduring-tool-16&amp;Itemid=1179&amp;lang=e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whitehouse.gov/openingameric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coronavirus/2019-ncov/daily-life-coping/activities.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azdhs.gov/preparedness/epidemiology-disease-control/infectious-disease-epidemiology/index.php#novel-coronavirus-what-everyone-needs"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coronavirus/2019-ncov/daily-life-coping/caring-for-children.html" TargetMode="External"/><Relationship Id="rId7" Type="http://schemas.openxmlformats.org/officeDocument/2006/relationships/hyperlink" Target="https://www.azdhs.gov/preparedness/epidemiology-disease-control/infectious-disease-epidemiology/index.php#novel-coronavirus-faqs"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cdc.gov/coronavirus/2019-ncov/animals/pets-other-animals.html" TargetMode="External"/><Relationship Id="rId5" Type="http://schemas.openxmlformats.org/officeDocument/2006/relationships/hyperlink" Target="https://www.cdc.gov/coronavirus/2019-ncov/daily-life-coping/children/mis-c.html" TargetMode="External"/><Relationship Id="rId4" Type="http://schemas.openxmlformats.org/officeDocument/2006/relationships/hyperlink" Target="https://www.cdc.gov/coronavirus/2019-ncov/daily-life-coping/children/protect-children.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da.gov/emergency-preparedness-and-response/coronavirus-disease-2019-covid-19/coronavirus-disease-2019-covid-19-frequently-asked-question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fda.gov/food/food-safety-during-emergencies/best-practices-re-opening-retail-food-establishments-during-covid-19-pandemic"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cdc.gov/coronavirus/2019-ncov/if-you-are-sick/end-home-isolation.html" TargetMode="External"/><Relationship Id="rId4" Type="http://schemas.openxmlformats.org/officeDocument/2006/relationships/hyperlink" Target="https://www.cdc.gov/coronavirus/2019-ncov/symptoms-testing/symptoms.html"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cdc.gov/coronavirus/2019-ncov/symptoms-testing/symptoms.html"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7" Type="http://schemas.openxmlformats.org/officeDocument/2006/relationships/hyperlink" Target="https://www.cdc.gov/coronavirus/2019-ncov/symptoms-testing/symptoms.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cdc.gov/coronavirus/2019-ncov/if-you-are-sick/index.html?CDC_AA_refVal=https://www.cdc.gov/coronavirus/2019-ncov/hcp/guidance-prevent-spread.html" TargetMode="External"/><Relationship Id="rId5" Type="http://schemas.openxmlformats.org/officeDocument/2006/relationships/hyperlink" Target="https://www.cdc.gov/coronavirus/2019-ncov/daily-life-coping/living-in-close-quarters.html" TargetMode="External"/><Relationship Id="rId4" Type="http://schemas.openxmlformats.org/officeDocument/2006/relationships/hyperlink" Target="https://www.cdc.gov/coronavirus/2019-https:/www.cdc.gov/coronavirus/2019-ncov/daily-life-coping/shared-housing/index.html/daily-life-coping/shared-housing/index.html"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ience.sciencemag.org/content/early/2020/06/02/science.abc6197.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Instructor notes: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noProof="0" dirty="0"/>
              <a:t>Notas para el instructor: </a:t>
            </a:r>
          </a:p>
          <a:p>
            <a:endParaRPr lang="es-ES" noProof="0" dirty="0"/>
          </a:p>
          <a:p>
            <a:r>
              <a:rPr lang="es-ES" noProof="0" dirty="0"/>
              <a:t>La</a:t>
            </a:r>
            <a:r>
              <a:rPr lang="es-ES" baseline="0" noProof="0" dirty="0"/>
              <a:t> mayoría de los estimados del periodo de incubación para el COVID</a:t>
            </a:r>
            <a:r>
              <a:rPr lang="es-ES" noProof="0" dirty="0"/>
              <a:t>-19 fluctúan</a:t>
            </a:r>
            <a:r>
              <a:rPr lang="es-ES" baseline="0" noProof="0" dirty="0"/>
              <a:t> de </a:t>
            </a:r>
            <a:r>
              <a:rPr lang="es-ES" noProof="0" dirty="0"/>
              <a:t>1</a:t>
            </a:r>
            <a:r>
              <a:rPr lang="es-ES" baseline="0" noProof="0" dirty="0"/>
              <a:t> a </a:t>
            </a:r>
            <a:r>
              <a:rPr lang="es-ES" noProof="0" dirty="0"/>
              <a:t>14 días, normalmente</a:t>
            </a:r>
            <a:r>
              <a:rPr lang="es-ES" baseline="0" noProof="0" dirty="0"/>
              <a:t> </a:t>
            </a:r>
            <a:r>
              <a:rPr lang="es-ES" noProof="0" dirty="0"/>
              <a:t>alrededor de cinco días. El</a:t>
            </a:r>
            <a:r>
              <a:rPr lang="es-ES" baseline="0" noProof="0" dirty="0"/>
              <a:t> </a:t>
            </a:r>
            <a:r>
              <a:rPr lang="es-ES" noProof="0" dirty="0"/>
              <a:t>“período de incubación” significa el tiempo</a:t>
            </a:r>
            <a:r>
              <a:rPr lang="es-ES" baseline="0" noProof="0" dirty="0"/>
              <a:t> entre contraer el virus y comenzar a tener síntomas de la enfermedad. </a:t>
            </a:r>
            <a:endParaRPr lang="es-ES" noProof="0" dirty="0"/>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Este periodo </a:t>
            </a:r>
            <a:r>
              <a:rPr lang="es-ES" altLang="en-US" baseline="0" noProof="0" dirty="0">
                <a:latin typeface="Arial" panose="020B0604020202020204" pitchFamily="34" charset="0"/>
                <a:ea typeface="ＭＳ Ｐゴシック" panose="020B0600070205080204" pitchFamily="34" charset="-128"/>
              </a:rPr>
              <a:t>puede ser más largo en algunas personas, especialmente para los niños y personas con sistemas inmunitarios debilitados y en personas infectadas con el nuevo virus </a:t>
            </a:r>
            <a:r>
              <a:rPr lang="es-ES" altLang="en-US" noProof="0" dirty="0">
                <a:latin typeface="Arial" panose="020B0604020202020204" pitchFamily="34" charset="0"/>
                <a:ea typeface="ＭＳ Ｐゴシック" panose="020B0600070205080204" pitchFamily="34" charset="-128"/>
              </a:rPr>
              <a:t>COVID-19.</a:t>
            </a:r>
          </a:p>
          <a:p>
            <a:endParaRPr lang="en-US" altLang="en-US"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Un estudio de Johns Hopkins estimó el periodo</a:t>
            </a:r>
            <a:r>
              <a:rPr lang="es-ES" altLang="en-US" baseline="0" noProof="0" dirty="0">
                <a:latin typeface="Arial" panose="020B0604020202020204" pitchFamily="34" charset="0"/>
                <a:ea typeface="ＭＳ Ｐゴシック" panose="020B0600070205080204" pitchFamily="34" charset="-128"/>
              </a:rPr>
              <a:t> de incubación medio en </a:t>
            </a:r>
            <a:r>
              <a:rPr lang="es-ES" altLang="en-US" noProof="0" dirty="0">
                <a:latin typeface="Arial" panose="020B0604020202020204" pitchFamily="34" charset="0"/>
                <a:ea typeface="ＭＳ Ｐゴシック" panose="020B0600070205080204" pitchFamily="34" charset="-128"/>
              </a:rPr>
              <a:t>5.1 días (</a:t>
            </a:r>
            <a:r>
              <a:rPr lang="es-ES" noProof="0" dirty="0"/>
              <a:t>(intervalo de confianza</a:t>
            </a:r>
            <a:r>
              <a:rPr lang="es-ES" baseline="0" noProof="0" dirty="0"/>
              <a:t> del </a:t>
            </a:r>
            <a:r>
              <a:rPr lang="es-ES" noProof="0" dirty="0"/>
              <a:t>95% [IC]), 4.5 a 5.8 días). Ellos encontraron</a:t>
            </a:r>
            <a:r>
              <a:rPr lang="es-ES" baseline="0" noProof="0" dirty="0"/>
              <a:t> que el </a:t>
            </a:r>
            <a:r>
              <a:rPr lang="es-ES" noProof="0" dirty="0"/>
              <a:t>97.5% de los pacientes que tienen síntomas los tienen en</a:t>
            </a:r>
            <a:r>
              <a:rPr lang="es-ES" baseline="0" noProof="0" dirty="0"/>
              <a:t> el periodo de los 11.5 días de la infección </a:t>
            </a:r>
            <a:r>
              <a:rPr lang="es-ES" noProof="0" dirty="0"/>
              <a:t>(IC, 8.2 a 15.6 días). https://annals.org/aim/fullarticle/2762808/incubation-period-coronavirus-disease-2019-covid-19-from-publicly-reported</a:t>
            </a:r>
            <a:endParaRPr lang="es-ES" altLang="en-US" noProof="0" dirty="0">
              <a:latin typeface="Arial" panose="020B0604020202020204" pitchFamily="34" charset="0"/>
              <a:ea typeface="ＭＳ Ｐゴシック" panose="020B0600070205080204" pitchFamily="34" charset="-128"/>
            </a:endParaRPr>
          </a:p>
          <a:p>
            <a:endParaRPr lang="es-ES" altLang="en-US" noProof="0" dirty="0">
              <a:latin typeface="Arial" panose="020B0604020202020204" pitchFamily="34" charset="0"/>
              <a:ea typeface="ＭＳ Ｐゴシック" panose="020B0600070205080204" pitchFamily="34" charset="-128"/>
            </a:endParaRPr>
          </a:p>
          <a:p>
            <a:r>
              <a:rPr lang="es-ES" b="1" noProof="0" dirty="0"/>
              <a:t>¿Puede alguien propagar el virus</a:t>
            </a:r>
            <a:r>
              <a:rPr lang="es-ES" b="1" baseline="0" noProof="0" dirty="0"/>
              <a:t> sin sentirse enfermo?</a:t>
            </a:r>
            <a:endParaRPr lang="es-ES" b="1" noProof="0" dirty="0"/>
          </a:p>
          <a:p>
            <a:r>
              <a:rPr lang="es-ES" noProof="0" dirty="0"/>
              <a:t>Se cree que las personas son más contagiosas cuando son más sintomáticas (cuando están más enfermas).</a:t>
            </a:r>
          </a:p>
          <a:p>
            <a:r>
              <a:rPr lang="es-ES" noProof="0" dirty="0"/>
              <a:t>Podría</a:t>
            </a:r>
            <a:r>
              <a:rPr lang="es-ES" baseline="0" noProof="0" dirty="0"/>
              <a:t> ser posible algo de propagación antes de que la gente muestre síntomas; ha habido informes de que esto ocurre con este nuevo coronavirus, pero no se cree que sea la forma principal de propagación del virus.</a:t>
            </a:r>
            <a:endParaRPr lang="es-ES" noProof="0" dirty="0"/>
          </a:p>
          <a:p>
            <a:r>
              <a:rPr lang="es-ES" altLang="en-US" noProof="0" dirty="0">
                <a:latin typeface="Arial" panose="020B0604020202020204" pitchFamily="34" charset="0"/>
                <a:ea typeface="ＭＳ Ｐゴシック" panose="020B0600070205080204" pitchFamily="34" charset="-128"/>
              </a:rPr>
              <a:t>CDC: https://www.cdc.gov/coronavirus/2019-ncov/about/transmission.html </a:t>
            </a:r>
          </a:p>
          <a:p>
            <a:endParaRPr lang="es-ES" altLang="en-US" noProof="0" dirty="0">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noProof="0" dirty="0">
                <a:solidFill>
                  <a:srgbClr val="1E4649"/>
                </a:solidFill>
                <a:effectLst/>
                <a:latin typeface="Arial" pitchFamily="-112" charset="0"/>
                <a:ea typeface="ＭＳ Ｐゴシック" charset="0"/>
                <a:cs typeface="ＭＳ Ｐゴシック" charset="0"/>
              </a:rPr>
              <a:t>Artículo en </a:t>
            </a:r>
            <a:r>
              <a:rPr lang="es-ES" sz="1200" kern="1200" noProof="0" dirty="0" err="1">
                <a:solidFill>
                  <a:srgbClr val="1E4649"/>
                </a:solidFill>
                <a:effectLst/>
                <a:latin typeface="Arial" pitchFamily="-112" charset="0"/>
                <a:ea typeface="ＭＳ Ｐゴシック" charset="0"/>
                <a:cs typeface="ＭＳ Ｐゴシック" charset="0"/>
              </a:rPr>
              <a:t>medRxiv</a:t>
            </a:r>
            <a:r>
              <a:rPr lang="es-ES" sz="1200" kern="1200" noProof="0" dirty="0">
                <a:solidFill>
                  <a:srgbClr val="1E4649"/>
                </a:solidFill>
                <a:effectLst/>
                <a:latin typeface="Arial" pitchFamily="-112"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noProof="0" dirty="0">
                <a:solidFill>
                  <a:srgbClr val="1E4649"/>
                </a:solidFill>
                <a:effectLst/>
                <a:latin typeface="Arial" pitchFamily="-112" charset="0"/>
                <a:ea typeface="ＭＳ Ｐゴシック" charset="0"/>
                <a:cs typeface="ＭＳ Ｐゴシック" charset="0"/>
              </a:rPr>
              <a:t>El COVID-19 puede</a:t>
            </a:r>
            <a:r>
              <a:rPr lang="es-ES" sz="1200" kern="1200" baseline="0" noProof="0" dirty="0">
                <a:solidFill>
                  <a:srgbClr val="1E4649"/>
                </a:solidFill>
                <a:effectLst/>
                <a:latin typeface="Arial" pitchFamily="-112" charset="0"/>
                <a:ea typeface="ＭＳ Ｐゴシック" charset="0"/>
                <a:cs typeface="ＭＳ Ｐゴシック" charset="0"/>
              </a:rPr>
              <a:t> propagarse antes de causar síntomas, cuando produce síntomas como los del resfrío común, y hasta 12 días después de la recuperación, según un </a:t>
            </a:r>
            <a:r>
              <a:rPr lang="es-ES" sz="1200" u="sng" kern="1200" noProof="0" dirty="0">
                <a:solidFill>
                  <a:srgbClr val="1E4649"/>
                </a:solidFill>
                <a:effectLst/>
                <a:latin typeface="Arial" pitchFamily="-112" charset="0"/>
                <a:ea typeface="ＭＳ Ｐゴシック" charset="0"/>
                <a:cs typeface="ＭＳ Ｐゴシック" charset="0"/>
                <a:hlinkClick r:id="rId3"/>
              </a:rPr>
              <a:t>análisis virológico </a:t>
            </a:r>
            <a:r>
              <a:rPr lang="es-ES" sz="1200" u="none" kern="1200" noProof="0" dirty="0">
                <a:solidFill>
                  <a:srgbClr val="1E4649"/>
                </a:solidFill>
                <a:effectLst/>
                <a:latin typeface="Arial" pitchFamily="-112" charset="0"/>
                <a:ea typeface="ＭＳ Ｐゴシック" charset="0"/>
                <a:cs typeface="ＭＳ Ｐゴシック" charset="0"/>
              </a:rPr>
              <a:t>de</a:t>
            </a:r>
            <a:r>
              <a:rPr lang="es-ES" sz="1200" u="none" kern="1200" baseline="0" noProof="0" dirty="0">
                <a:solidFill>
                  <a:srgbClr val="1E4649"/>
                </a:solidFill>
                <a:effectLst/>
                <a:latin typeface="Arial" pitchFamily="-112" charset="0"/>
                <a:ea typeface="ＭＳ Ｐゴシック" charset="0"/>
                <a:cs typeface="ＭＳ Ｐゴシック" charset="0"/>
              </a:rPr>
              <a:t> nueve pacientes infectados publicado en el servidor de preimpresión </a:t>
            </a:r>
            <a:r>
              <a:rPr lang="es-ES" sz="1200" kern="1200" noProof="0" dirty="0" err="1">
                <a:solidFill>
                  <a:srgbClr val="1E4649"/>
                </a:solidFill>
                <a:effectLst/>
                <a:latin typeface="Arial" pitchFamily="-112" charset="0"/>
                <a:ea typeface="ＭＳ Ｐゴシック" charset="0"/>
                <a:cs typeface="ＭＳ Ｐゴシック" charset="0"/>
              </a:rPr>
              <a:t>medRxiv</a:t>
            </a:r>
            <a:r>
              <a:rPr lang="es-ES" sz="1200" kern="1200" noProof="0" dirty="0">
                <a:solidFill>
                  <a:srgbClr val="1E4649"/>
                </a:solidFill>
                <a:effectLst/>
                <a:latin typeface="Arial" pitchFamily="-112" charset="0"/>
                <a:ea typeface="ＭＳ Ｐゴシック" charset="0"/>
                <a:cs typeface="ＭＳ Ｐゴシック" charset="0"/>
              </a:rPr>
              <a:t>. </a:t>
            </a:r>
            <a:r>
              <a:rPr lang="es-ES" noProof="0" dirty="0">
                <a:hlinkClick r:id="rId4"/>
              </a:rPr>
              <a:t>https://www.medrxiv.org/content/10.1101/2020.03.07.20032052v1</a:t>
            </a: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noProof="0" dirty="0"/>
              <a:t>Dirigido por investigadores en Alemania, el estudio virológico,</a:t>
            </a:r>
            <a:r>
              <a:rPr lang="es-ES" baseline="0" noProof="0" dirty="0"/>
              <a:t> que todavía no ha sido evaluado por pares expertos, encontró que el nuevo coronavirus rápidamente comienza a producir cargas virales altas, se reproduce eficientemente y crece bien en las vías respiratorias superiores </a:t>
            </a:r>
            <a:r>
              <a:rPr lang="es-ES" noProof="0" dirty="0"/>
              <a:t>(nariz, boca, cavidad nasal y garganta).</a:t>
            </a: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r>
              <a:rPr lang="es-ES" altLang="en-US" noProof="0" dirty="0">
                <a:latin typeface="Arial" panose="020B0604020202020204" pitchFamily="34" charset="0"/>
                <a:ea typeface="ＭＳ Ｐゴシック" panose="020B0600070205080204" pitchFamily="34" charset="-128"/>
              </a:rPr>
              <a:t>https://www.medrxiv.org/content/10.1101/2020.03.05.20030502v1.full.pdf </a:t>
            </a:r>
          </a:p>
          <a:p>
            <a:r>
              <a:rPr lang="es-ES" altLang="en-US" noProof="0" dirty="0">
                <a:latin typeface="Arial" panose="020B0604020202020204" pitchFamily="34" charset="0"/>
                <a:ea typeface="ＭＳ Ｐゴシック" panose="020B0600070205080204" pitchFamily="34" charset="-128"/>
              </a:rPr>
              <a:t>http://www.cidrap.umn.edu/news-perspective/2020/03/study-highlights-ease-spread-covid-19-viruses </a:t>
            </a:r>
          </a:p>
          <a:p>
            <a:endParaRPr lang="es-ES" altLang="en-US" noProof="0" dirty="0">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altLang="en-US" noProof="0" dirty="0">
                <a:latin typeface="Arial" panose="020B0604020202020204" pitchFamily="34" charset="0"/>
                <a:ea typeface="ＭＳ Ｐゴシック" panose="020B0600070205080204" pitchFamily="34" charset="-128"/>
              </a:rPr>
              <a:t>Artículo en JAMA: </a:t>
            </a:r>
            <a:r>
              <a:rPr lang="es-ES" b="0" i="1" noProof="0" dirty="0"/>
              <a:t>Air, Surface </a:t>
            </a:r>
            <a:r>
              <a:rPr lang="es-ES" b="0" i="1" noProof="0" dirty="0" err="1"/>
              <a:t>Environmental</a:t>
            </a:r>
            <a:r>
              <a:rPr lang="es-ES" b="0" i="1" noProof="0" dirty="0"/>
              <a:t>, and Personal </a:t>
            </a:r>
            <a:r>
              <a:rPr lang="es-ES" b="0" i="1" noProof="0" dirty="0" err="1"/>
              <a:t>Protective</a:t>
            </a:r>
            <a:r>
              <a:rPr lang="es-ES" b="0" i="1" noProof="0" dirty="0"/>
              <a:t> </a:t>
            </a:r>
            <a:r>
              <a:rPr lang="es-ES" b="0" i="1" noProof="0" dirty="0" err="1"/>
              <a:t>Equipment</a:t>
            </a:r>
            <a:r>
              <a:rPr lang="es-ES" b="0" i="1" noProof="0" dirty="0"/>
              <a:t> </a:t>
            </a:r>
            <a:r>
              <a:rPr lang="es-ES" b="0" i="1" noProof="0" dirty="0" err="1"/>
              <a:t>Contamination</a:t>
            </a:r>
            <a:r>
              <a:rPr lang="es-ES" b="0" i="1" noProof="0" dirty="0"/>
              <a:t> </a:t>
            </a:r>
            <a:r>
              <a:rPr lang="es-ES" b="0" i="1" noProof="0" dirty="0" err="1"/>
              <a:t>by</a:t>
            </a:r>
            <a:r>
              <a:rPr lang="es-ES" b="0" i="1" noProof="0" dirty="0"/>
              <a:t> </a:t>
            </a:r>
            <a:r>
              <a:rPr lang="es-ES" b="0" i="1" noProof="0" dirty="0" err="1"/>
              <a:t>Severe</a:t>
            </a:r>
            <a:r>
              <a:rPr lang="es-ES" b="0" i="1" noProof="0" dirty="0"/>
              <a:t> </a:t>
            </a:r>
            <a:r>
              <a:rPr lang="es-ES" b="0" i="1" noProof="0" dirty="0" err="1"/>
              <a:t>Acute</a:t>
            </a:r>
            <a:r>
              <a:rPr lang="es-ES" b="0" i="1" noProof="0" dirty="0"/>
              <a:t> </a:t>
            </a:r>
            <a:r>
              <a:rPr lang="es-ES" b="0" i="1" noProof="0" dirty="0" err="1"/>
              <a:t>Respiratory</a:t>
            </a:r>
            <a:r>
              <a:rPr lang="es-ES" b="0" i="1" noProof="0" dirty="0"/>
              <a:t> </a:t>
            </a:r>
            <a:r>
              <a:rPr lang="es-ES" b="0" i="1" noProof="0" dirty="0" err="1"/>
              <a:t>Syndrome</a:t>
            </a:r>
            <a:r>
              <a:rPr lang="es-ES" b="0" i="1" noProof="0" dirty="0"/>
              <a:t> Coronavirus 2 (SARS-CoV-2) </a:t>
            </a:r>
            <a:r>
              <a:rPr lang="es-ES" b="0" i="1" noProof="0" dirty="0" err="1"/>
              <a:t>From</a:t>
            </a:r>
            <a:r>
              <a:rPr lang="es-ES" b="0" i="1" noProof="0" dirty="0"/>
              <a:t> a </a:t>
            </a:r>
            <a:r>
              <a:rPr lang="es-ES" b="0" i="1" noProof="0" dirty="0" err="1"/>
              <a:t>Symptomatic</a:t>
            </a:r>
            <a:r>
              <a:rPr lang="es-ES" b="0" i="1" noProof="0" dirty="0"/>
              <a:t> </a:t>
            </a:r>
            <a:r>
              <a:rPr lang="es-ES" b="0" i="1" noProof="0" dirty="0" err="1"/>
              <a:t>Patient</a:t>
            </a:r>
            <a:endParaRPr lang="es-ES" b="0" i="1" noProof="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b="1" noProof="0" dirty="0"/>
          </a:p>
          <a:p>
            <a:r>
              <a:rPr lang="es-ES" altLang="en-US" noProof="0" dirty="0">
                <a:latin typeface="Arial" panose="020B0604020202020204" pitchFamily="34" charset="0"/>
                <a:ea typeface="ＭＳ Ｐゴシック" panose="020B0600070205080204" pitchFamily="34" charset="-128"/>
              </a:rPr>
              <a:t>Cita: </a:t>
            </a:r>
            <a:r>
              <a:rPr lang="es-ES" noProof="0" dirty="0" err="1"/>
              <a:t>Ong</a:t>
            </a:r>
            <a:r>
              <a:rPr lang="es-ES" noProof="0" dirty="0"/>
              <a:t> SWX, Tan YK, </a:t>
            </a:r>
            <a:r>
              <a:rPr lang="es-ES" noProof="0" dirty="0" err="1"/>
              <a:t>Chia</a:t>
            </a:r>
            <a:r>
              <a:rPr lang="es-ES" noProof="0" dirty="0"/>
              <a:t> PY, et al. </a:t>
            </a:r>
            <a:r>
              <a:rPr lang="es-ES" i="1" noProof="0" dirty="0"/>
              <a:t>Air, Surface </a:t>
            </a:r>
            <a:r>
              <a:rPr lang="es-ES" i="1" noProof="0" dirty="0" err="1"/>
              <a:t>Environmental</a:t>
            </a:r>
            <a:r>
              <a:rPr lang="es-ES" i="1" noProof="0" dirty="0"/>
              <a:t>, and Personal </a:t>
            </a:r>
            <a:r>
              <a:rPr lang="es-ES" i="1" noProof="0" dirty="0" err="1"/>
              <a:t>Protective</a:t>
            </a:r>
            <a:r>
              <a:rPr lang="es-ES" i="1" noProof="0" dirty="0"/>
              <a:t> </a:t>
            </a:r>
            <a:r>
              <a:rPr lang="es-ES" i="1" noProof="0" dirty="0" err="1"/>
              <a:t>Equipment</a:t>
            </a:r>
            <a:r>
              <a:rPr lang="es-ES" i="1" noProof="0" dirty="0"/>
              <a:t> </a:t>
            </a:r>
            <a:r>
              <a:rPr lang="es-ES" i="1" noProof="0" dirty="0" err="1"/>
              <a:t>Contamination</a:t>
            </a:r>
            <a:r>
              <a:rPr lang="es-ES" i="1" noProof="0" dirty="0"/>
              <a:t> </a:t>
            </a:r>
            <a:r>
              <a:rPr lang="es-ES" i="1" noProof="0" dirty="0" err="1"/>
              <a:t>by</a:t>
            </a:r>
            <a:r>
              <a:rPr lang="es-ES" i="1" noProof="0" dirty="0"/>
              <a:t> </a:t>
            </a:r>
            <a:r>
              <a:rPr lang="es-ES" i="1" noProof="0" dirty="0" err="1"/>
              <a:t>Severe</a:t>
            </a:r>
            <a:r>
              <a:rPr lang="es-ES" i="1" noProof="0" dirty="0"/>
              <a:t> </a:t>
            </a:r>
            <a:r>
              <a:rPr lang="es-ES" i="1" noProof="0" dirty="0" err="1"/>
              <a:t>Acute</a:t>
            </a:r>
            <a:r>
              <a:rPr lang="es-ES" i="1" noProof="0" dirty="0"/>
              <a:t> </a:t>
            </a:r>
            <a:r>
              <a:rPr lang="es-ES" i="1" noProof="0" dirty="0" err="1"/>
              <a:t>Respiratory</a:t>
            </a:r>
            <a:r>
              <a:rPr lang="es-ES" i="1" noProof="0" dirty="0"/>
              <a:t> </a:t>
            </a:r>
            <a:r>
              <a:rPr lang="es-ES" i="1" noProof="0" dirty="0" err="1"/>
              <a:t>Syndrome</a:t>
            </a:r>
            <a:r>
              <a:rPr lang="es-ES" i="1" noProof="0" dirty="0"/>
              <a:t> Coronavirus 2 (SARS-CoV-2) </a:t>
            </a:r>
            <a:r>
              <a:rPr lang="es-ES" i="1" noProof="0" dirty="0" err="1"/>
              <a:t>From</a:t>
            </a:r>
            <a:r>
              <a:rPr lang="es-ES" i="1" noProof="0" dirty="0"/>
              <a:t> a </a:t>
            </a:r>
            <a:r>
              <a:rPr lang="es-ES" i="1" noProof="0" dirty="0" err="1"/>
              <a:t>Symptomatic</a:t>
            </a:r>
            <a:r>
              <a:rPr lang="es-ES" i="1" noProof="0" dirty="0"/>
              <a:t> </a:t>
            </a:r>
            <a:r>
              <a:rPr lang="es-ES" i="1" noProof="0" dirty="0" err="1"/>
              <a:t>Patient</a:t>
            </a:r>
            <a:r>
              <a:rPr lang="es-ES" noProof="0" dirty="0"/>
              <a:t>. </a:t>
            </a:r>
            <a:r>
              <a:rPr lang="es-ES" i="0" noProof="0" dirty="0"/>
              <a:t>JAMA</a:t>
            </a:r>
            <a:r>
              <a:rPr lang="es-ES" i="1" noProof="0" dirty="0"/>
              <a:t>.</a:t>
            </a:r>
            <a:r>
              <a:rPr lang="es-ES" noProof="0" dirty="0"/>
              <a:t> Publicado en línea</a:t>
            </a:r>
            <a:r>
              <a:rPr lang="es-ES" baseline="0" noProof="0" dirty="0"/>
              <a:t> el 4 de marzo de </a:t>
            </a:r>
            <a:r>
              <a:rPr lang="es-ES" noProof="0" dirty="0"/>
              <a:t>2020. doi:10.1001/jama.2020.3227</a:t>
            </a:r>
            <a:endParaRPr lang="es-ES" altLang="en-US" noProof="0"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50904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8046360-0194-43A9-BE99-E4AD05FB30E8}"/>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F19D73C-3B73-4036-956E-83A11BF30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dirty="0"/>
              <a:t>Notas para </a:t>
            </a:r>
            <a:r>
              <a:rPr lang="en-US" altLang="en-US" b="1" dirty="0"/>
              <a:t>el instructor: </a:t>
            </a:r>
          </a:p>
          <a:p>
            <a:endParaRPr lang="en-US" dirty="0"/>
          </a:p>
          <a:p>
            <a:r>
              <a:rPr lang="es-ES" noProof="0" dirty="0"/>
              <a:t>Los síntomas pueden</a:t>
            </a:r>
            <a:r>
              <a:rPr lang="es-ES" baseline="0" noProof="0" dirty="0"/>
              <a:t> aparecer de 2 a 14 días después de la exposición.</a:t>
            </a:r>
            <a:r>
              <a:rPr lang="es-ES" b="0" noProof="0" dirty="0"/>
              <a:t> </a:t>
            </a:r>
          </a:p>
          <a:p>
            <a:endParaRPr lang="es-ES" b="0" noProof="0" dirty="0"/>
          </a:p>
          <a:p>
            <a:r>
              <a:rPr lang="es-ES" b="0" noProof="0" dirty="0"/>
              <a:t>Informes de China han documentado que la mayoría de las personas experimenta una enfermedad leve cuando se infectan con el SARS CoV-2. Sin embargo, el mismo informe documentó que el 16% de los casos tuvo una enfermedad</a:t>
            </a:r>
            <a:r>
              <a:rPr lang="es-ES" b="0" baseline="0" noProof="0" dirty="0"/>
              <a:t> grave y cerca del </a:t>
            </a:r>
            <a:r>
              <a:rPr lang="es-ES" b="0" noProof="0" dirty="0"/>
              <a:t>2.5% resultó</a:t>
            </a:r>
            <a:r>
              <a:rPr lang="es-ES" b="0" baseline="0" noProof="0" dirty="0"/>
              <a:t> en fallecimiento.</a:t>
            </a:r>
            <a:endParaRPr lang="es-ES" b="0" noProof="0" dirty="0"/>
          </a:p>
          <a:p>
            <a:endParaRPr lang="es-ES" b="0"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1" kern="1200" noProof="0" dirty="0" err="1">
                <a:solidFill>
                  <a:schemeClr val="tx1"/>
                </a:solidFill>
                <a:effectLst/>
                <a:latin typeface="Arial" charset="0"/>
                <a:ea typeface="ＭＳ Ｐゴシック" pitchFamily="48" charset="-128"/>
                <a:cs typeface="+mn-cs"/>
              </a:rPr>
              <a:t>Clinical</a:t>
            </a:r>
            <a:r>
              <a:rPr lang="es-ES" sz="1200" b="0" i="1" kern="1200" noProof="0" dirty="0">
                <a:solidFill>
                  <a:schemeClr val="tx1"/>
                </a:solidFill>
                <a:effectLst/>
                <a:latin typeface="Arial" charset="0"/>
                <a:ea typeface="ＭＳ Ｐゴシック" pitchFamily="48" charset="-128"/>
                <a:cs typeface="+mn-cs"/>
              </a:rPr>
              <a:t> </a:t>
            </a:r>
            <a:r>
              <a:rPr lang="es-ES" sz="1200" b="0" i="1" kern="1200" noProof="0" dirty="0" err="1">
                <a:solidFill>
                  <a:schemeClr val="tx1"/>
                </a:solidFill>
                <a:effectLst/>
                <a:latin typeface="Arial" charset="0"/>
                <a:ea typeface="ＭＳ Ｐゴシック" pitchFamily="48" charset="-128"/>
                <a:cs typeface="+mn-cs"/>
              </a:rPr>
              <a:t>Characteristics</a:t>
            </a:r>
            <a:r>
              <a:rPr lang="es-ES" sz="1200" b="0" i="1" kern="1200" noProof="0" dirty="0">
                <a:solidFill>
                  <a:schemeClr val="tx1"/>
                </a:solidFill>
                <a:effectLst/>
                <a:latin typeface="Arial" charset="0"/>
                <a:ea typeface="ＭＳ Ｐゴシック" pitchFamily="48" charset="-128"/>
                <a:cs typeface="+mn-cs"/>
              </a:rPr>
              <a:t> </a:t>
            </a:r>
            <a:r>
              <a:rPr lang="es-ES" sz="1200" b="0" i="1" kern="1200" noProof="0" dirty="0" err="1">
                <a:solidFill>
                  <a:schemeClr val="tx1"/>
                </a:solidFill>
                <a:effectLst/>
                <a:latin typeface="Arial" charset="0"/>
                <a:ea typeface="ＭＳ Ｐゴシック" pitchFamily="48" charset="-128"/>
                <a:cs typeface="+mn-cs"/>
              </a:rPr>
              <a:t>of</a:t>
            </a:r>
            <a:r>
              <a:rPr lang="es-ES" sz="1200" b="0" i="1" kern="1200" noProof="0" dirty="0">
                <a:solidFill>
                  <a:schemeClr val="tx1"/>
                </a:solidFill>
                <a:effectLst/>
                <a:latin typeface="Arial" charset="0"/>
                <a:ea typeface="ＭＳ Ｐゴシック" pitchFamily="48" charset="-128"/>
                <a:cs typeface="+mn-cs"/>
              </a:rPr>
              <a:t> Coronavirus </a:t>
            </a:r>
            <a:r>
              <a:rPr lang="es-ES" sz="1200" b="0" i="1" kern="1200" noProof="0" dirty="0" err="1">
                <a:solidFill>
                  <a:schemeClr val="tx1"/>
                </a:solidFill>
                <a:effectLst/>
                <a:latin typeface="Arial" charset="0"/>
                <a:ea typeface="ＭＳ Ｐゴシック" pitchFamily="48" charset="-128"/>
                <a:cs typeface="+mn-cs"/>
              </a:rPr>
              <a:t>Disease</a:t>
            </a:r>
            <a:r>
              <a:rPr lang="es-ES" sz="1200" b="0" i="1" kern="1200" noProof="0" dirty="0">
                <a:solidFill>
                  <a:schemeClr val="tx1"/>
                </a:solidFill>
                <a:effectLst/>
                <a:latin typeface="Arial" charset="0"/>
                <a:ea typeface="ＭＳ Ｐゴシック" pitchFamily="48" charset="-128"/>
                <a:cs typeface="+mn-cs"/>
              </a:rPr>
              <a:t> 2019 in China</a:t>
            </a:r>
            <a:r>
              <a:rPr lang="es-ES" sz="1200" b="0" i="0" kern="1200" noProof="0" dirty="0">
                <a:solidFill>
                  <a:schemeClr val="tx1"/>
                </a:solidFill>
                <a:effectLst/>
                <a:latin typeface="Arial" charset="0"/>
                <a:ea typeface="ＭＳ Ｐゴシック" pitchFamily="48" charset="-128"/>
                <a:cs typeface="+mn-cs"/>
              </a:rPr>
              <a:t>, NEJM, 28 de febrero de 2020 </a:t>
            </a:r>
            <a:r>
              <a:rPr lang="es-ES" noProof="0" dirty="0">
                <a:hlinkClick r:id="rId3"/>
              </a:rPr>
              <a:t>https://www.nejm.org/doi/pdf/10.1056/NEJMoa2002032?articleTools=true</a:t>
            </a:r>
            <a:endParaRPr lang="es-ES" sz="1200" b="0" i="0" kern="1200" noProof="0" dirty="0">
              <a:solidFill>
                <a:schemeClr val="tx1"/>
              </a:solidFill>
              <a:effectLst/>
              <a:latin typeface="Arial" charset="0"/>
              <a:ea typeface="ＭＳ Ｐゴシック" pitchFamily="48" charset="-128"/>
              <a:cs typeface="+mn-cs"/>
            </a:endParaRPr>
          </a:p>
          <a:p>
            <a:endParaRPr lang="en-US" b="0" dirty="0"/>
          </a:p>
          <a:p>
            <a:endParaRPr lang="en-US" altLang="en-US" b="1"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4820" name="Slide Number Placeholder 3">
            <a:extLst>
              <a:ext uri="{FF2B5EF4-FFF2-40B4-BE49-F238E27FC236}">
                <a16:creationId xmlns:a16="http://schemas.microsoft.com/office/drawing/2014/main" id="{41A6B1B0-E63B-4DAF-852F-8E261BB5C3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1EFBF281-73D9-496E-A9AC-C98A4EE1C50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21" name="Date Placeholder 4">
            <a:extLst>
              <a:ext uri="{FF2B5EF4-FFF2-40B4-BE49-F238E27FC236}">
                <a16:creationId xmlns:a16="http://schemas.microsoft.com/office/drawing/2014/main" id="{1660BDE8-C956-4794-8249-F8DE8BE6932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9-25-09</a:t>
            </a:r>
          </a:p>
        </p:txBody>
      </p:sp>
      <p:sp>
        <p:nvSpPr>
          <p:cNvPr id="34822" name="Header Placeholder 5">
            <a:extLst>
              <a:ext uri="{FF2B5EF4-FFF2-40B4-BE49-F238E27FC236}">
                <a16:creationId xmlns:a16="http://schemas.microsoft.com/office/drawing/2014/main" id="{22FA666B-310D-43B4-91EC-2564D216DD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
        <p:nvSpPr>
          <p:cNvPr id="34823" name="Footer Placeholder 6">
            <a:extLst>
              <a:ext uri="{FF2B5EF4-FFF2-40B4-BE49-F238E27FC236}">
                <a16:creationId xmlns:a16="http://schemas.microsoft.com/office/drawing/2014/main" id="{02221FAA-15EB-4878-99D2-128B9F718A4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Tree>
    <p:extLst>
      <p:ext uri="{BB962C8B-B14F-4D97-AF65-F5344CB8AC3E}">
        <p14:creationId xmlns:p14="http://schemas.microsoft.com/office/powerpoint/2010/main" val="333276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b="1" dirty="0"/>
              <a:t>Notas para </a:t>
            </a:r>
            <a:r>
              <a:rPr lang="en-US" b="1" dirty="0"/>
              <a:t>el instructor:</a:t>
            </a:r>
          </a:p>
          <a:p>
            <a:endParaRPr lang="en-US" b="1" dirty="0"/>
          </a:p>
          <a:p>
            <a:r>
              <a:rPr lang="es-ES" b="0" noProof="0" dirty="0"/>
              <a:t>Fuente:</a:t>
            </a:r>
            <a:r>
              <a:rPr lang="es-ES" b="1" noProof="0" dirty="0"/>
              <a:t> </a:t>
            </a:r>
            <a:r>
              <a:rPr lang="es-ES" noProof="0" dirty="0">
                <a:hlinkClick r:id="rId3"/>
              </a:rPr>
              <a:t>https://www.cdc.gov/coronavirus/2019-ncov/symptoms-testing/symptoms.html</a:t>
            </a:r>
            <a:endParaRPr lang="es-ES" b="1" noProof="0" dirty="0"/>
          </a:p>
          <a:p>
            <a:endParaRPr lang="es-ES" b="1"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noProof="0" dirty="0"/>
              <a:t>Esta lista de síntomas graves no es </a:t>
            </a:r>
            <a:r>
              <a:rPr lang="es-ES" baseline="0" noProof="0" dirty="0"/>
              <a:t>completa. Consulte a su proveedor de atención médica por cualquier otro síntoma que sea grave o preocupante.</a:t>
            </a:r>
            <a:endParaRPr lang="es-ES" noProof="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noProof="0" dirty="0"/>
              <a:t>La razón para no</a:t>
            </a:r>
            <a:r>
              <a:rPr lang="es-ES" baseline="0" noProof="0" dirty="0"/>
              <a:t> acudir a las salas de emergencia, hospitales y médicos de familia es evitar contagiar a otros con el </a:t>
            </a:r>
            <a:r>
              <a:rPr lang="es-ES" noProof="0" dirty="0"/>
              <a:t>SARS CoV-2. Para la</a:t>
            </a:r>
            <a:r>
              <a:rPr lang="es-ES" baseline="0" noProof="0" dirty="0"/>
              <a:t> mayoría de la personas sanas la enfermedad será leve, y uno puede recuperarse en casa tomando muchos líquidos y usando medicinas de venta libre. Usted también debe aislarse de las otras personas en el hogar y practicar buena higiene personal y ambiental.</a:t>
            </a:r>
            <a:endParaRPr lang="es-ES" noProof="0" dirty="0"/>
          </a:p>
          <a:p>
            <a:endParaRPr lang="en-US" b="1" dirty="0"/>
          </a:p>
        </p:txBody>
      </p:sp>
      <p:sp>
        <p:nvSpPr>
          <p:cNvPr id="4" name="Slide Number Placeholder 3"/>
          <p:cNvSpPr>
            <a:spLocks noGrp="1"/>
          </p:cNvSpPr>
          <p:nvPr>
            <p:ph type="sldNum" sz="quarter" idx="5"/>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7778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05119E7-BE96-4F66-BB77-1E5564FAE25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DCDD8612-B488-4174-8664-69833F117E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dirty="0"/>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Como es el caso de la gripe estacional, ciertas condiciones parecen poner a algunas personas en mayor riesgo de complicaciones asociadas con COVID-19. Estas condiciones subyacentes se enumeran anteriormente.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https://www.cdc.gov/coronavirus/2019-ncov/specific-groups/high-risk-complications.html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La información preliminar de China, donde COVID-19 comenzó, muestra que algunas personas tienen un mayor riesgo de enfermarse gravemente por esta enfermedad. Esto incluye: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Adultos mayores y personas que tienen afecciones médicas crónicas graves como: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Cardiopatía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Diabetes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Enfermedad pulmonar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La nueva información de los CDC indica que algunos niños han desarrollado un síndrome inflamatorio multisistémico y que los niños con afecciones médicas subyacentes y necesidades especiales de atención médica pueden estar en riesgo de contraer una enfermedad grave. Hay mucho más que aprender sobre cómo la enfermedad afecta a los niños.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Ver: https://www.cdc.gov/coronavirus/2019-ncov/faq.html#COVID-19-and-Children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Si tiene un mayor riesgo de enfermedad grave por COVID-19, es muy importante que tome medidas para reducir su riesgo de enfermarse con la enfermedad.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NOTA: Las tasas de infección pueden estar sesgadas para las personas mayores porque identificamos más fácilmente las infecciones con enfermedades graves.</a:t>
            </a:r>
            <a:endParaRPr lang="en-US" altLang="en-US" b="0" dirty="0">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65C306C5-8347-4456-8B08-FADCF56B7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A7AD443-AA9B-4103-8053-8D695BB63EB3}" type="slidenum">
              <a:rPr lang="en-US" altLang="en-US" sz="1200" baseline="0"/>
              <a:pPr/>
              <a:t>13</a:t>
            </a:fld>
            <a:endParaRPr lang="en-US" altLang="en-US" sz="1200" baseline="0" dirty="0"/>
          </a:p>
        </p:txBody>
      </p:sp>
      <p:sp>
        <p:nvSpPr>
          <p:cNvPr id="36869" name="Date Placeholder 4">
            <a:extLst>
              <a:ext uri="{FF2B5EF4-FFF2-40B4-BE49-F238E27FC236}">
                <a16:creationId xmlns:a16="http://schemas.microsoft.com/office/drawing/2014/main" id="{2518283E-57E9-4881-A385-50ED09A350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36870" name="Header Placeholder 5">
            <a:extLst>
              <a:ext uri="{FF2B5EF4-FFF2-40B4-BE49-F238E27FC236}">
                <a16:creationId xmlns:a16="http://schemas.microsoft.com/office/drawing/2014/main" id="{74C02DA0-A21F-45DD-AF6F-FE73871BF6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36871" name="Footer Placeholder 6">
            <a:extLst>
              <a:ext uri="{FF2B5EF4-FFF2-40B4-BE49-F238E27FC236}">
                <a16:creationId xmlns:a16="http://schemas.microsoft.com/office/drawing/2014/main" id="{43F8F4D4-2092-4859-9F4B-B9752B94527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391193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746AC8E-93DC-428A-8D0D-069E14FF966F}"/>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AE266AAE-D924-4C1A-99E7-336102BB2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NI" altLang="en-US" b="1" noProof="0" dirty="0">
                <a:latin typeface="Arial" panose="020B0604020202020204" pitchFamily="34" charset="0"/>
                <a:ea typeface="ＭＳ Ｐゴシック" panose="020B0600070205080204" pitchFamily="34" charset="-128"/>
              </a:rPr>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Las directrices</a:t>
            </a:r>
            <a:r>
              <a:rPr lang="es-NI" altLang="en-US" baseline="0" noProof="0" dirty="0">
                <a:latin typeface="Arial" panose="020B0604020202020204" pitchFamily="34" charset="0"/>
                <a:ea typeface="ＭＳ Ｐゴシック" panose="020B0600070205080204" pitchFamily="34" charset="-128"/>
              </a:rPr>
              <a:t> médicas aconsejan a las personas con síntomas leves de la enfermedad que se queden en casa a menos que sea una emergencia. Para reducir el riesgo de adquirir o propagar la enfermedad, quédese en casa si se siente enfermo, incluso aunque sus síntomas sean leves. No vaya al trabajo, a la escuela o a lugares públicos, y evite el transporte público. Los síntomas de fiebre deben tratarse y para prevenir la deshidratación y los dolores corporales. Llame a su proveedor de servicios de salud si desarrolla una fiebre alta, tiene dificultad para respirar y otros síntomas graves.</a:t>
            </a:r>
            <a:r>
              <a:rPr lang="es-NI" altLang="en-US" noProof="0" dirty="0">
                <a:latin typeface="Arial" panose="020B0604020202020204" pitchFamily="34" charset="0"/>
                <a:ea typeface="ＭＳ Ｐゴシック" panose="020B0600070205080204" pitchFamily="34" charset="-128"/>
              </a:rPr>
              <a:t> https://www.cdc.gov/coronavirus/2019-ncov/if-you-are-sick/steps-when-sick.html</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Si</a:t>
            </a:r>
            <a:r>
              <a:rPr lang="es-NI" altLang="en-US" baseline="0" noProof="0" dirty="0">
                <a:latin typeface="Arial" panose="020B0604020202020204" pitchFamily="34" charset="0"/>
                <a:ea typeface="ＭＳ Ｐゴシック" panose="020B0600070205080204" pitchFamily="34" charset="-128"/>
              </a:rPr>
              <a:t> sus síntomas son graves o siente que necesita atención médica, llame por teléfono antes de acudir al consultorio de un médico, a un centro de atención de urgencias o a una sala de emergencia. Describa sus síntomas por teléfono. </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Aunque</a:t>
            </a:r>
            <a:r>
              <a:rPr lang="es-NI" altLang="en-US" baseline="0" noProof="0" dirty="0">
                <a:latin typeface="Arial" panose="020B0604020202020204" pitchFamily="34" charset="0"/>
                <a:ea typeface="ＭＳ Ｐゴシック" panose="020B0600070205080204" pitchFamily="34" charset="-128"/>
              </a:rPr>
              <a:t> una vacuna es una parte medular del esfuerzo para prevenir infecciones y enfermedades, no existe un tratamiento antiviral específico recomendado para COVID</a:t>
            </a:r>
            <a:r>
              <a:rPr lang="es-NI" noProof="0" dirty="0"/>
              <a:t>-19. La gente con COVID-19 debe recibir tratamiento de apoyo para ayudar a aliviar</a:t>
            </a:r>
            <a:r>
              <a:rPr lang="es-NI" baseline="0" noProof="0" dirty="0"/>
              <a:t> los síntomas. Para los casos graves, el tratamiento debe incluir suplemento de oxígeno y cuidado dirigido a sostener las funciones de los órganos vitales, según sea necesario.</a:t>
            </a:r>
            <a:endParaRPr lang="es-NI" noProof="0" dirty="0"/>
          </a:p>
          <a:p>
            <a:endParaRPr lang="es-NI" sz="1200" b="0" i="0" u="none" strike="noStrike" kern="1200" baseline="0" noProof="0" dirty="0">
              <a:solidFill>
                <a:schemeClr val="tx1"/>
              </a:solidFill>
              <a:latin typeface="Arial" charset="0"/>
              <a:ea typeface="ＭＳ Ｐゴシック" pitchFamily="48" charset="-128"/>
              <a:cs typeface="+mn-cs"/>
            </a:endParaRPr>
          </a:p>
          <a:p>
            <a:r>
              <a:rPr lang="es-NI" altLang="en-US" noProof="0" dirty="0">
                <a:latin typeface="Arial" panose="020B0604020202020204" pitchFamily="34" charset="0"/>
                <a:ea typeface="ＭＳ Ｐゴシック" panose="020B0600070205080204" pitchFamily="34" charset="-128"/>
              </a:rPr>
              <a:t>Desafortunadamente, los virus como el coronavirus, aparecen y comienzan a propagarse antes de que exista una vacuna disponible. Con un virus nuevo, en este</a:t>
            </a:r>
            <a:r>
              <a:rPr lang="es-NI" altLang="en-US" baseline="0" noProof="0" dirty="0">
                <a:latin typeface="Arial" panose="020B0604020202020204" pitchFamily="34" charset="0"/>
                <a:ea typeface="ＭＳ Ｐゴシック" panose="020B0600070205080204" pitchFamily="34" charset="-128"/>
              </a:rPr>
              <a:t> caso el </a:t>
            </a:r>
            <a:r>
              <a:rPr lang="es-NI" noProof="0" dirty="0"/>
              <a:t>SARS-CoV-2</a:t>
            </a:r>
            <a:r>
              <a:rPr lang="es-NI" altLang="en-US" noProof="0" dirty="0">
                <a:latin typeface="Arial" panose="020B0604020202020204" pitchFamily="34" charset="0"/>
                <a:ea typeface="ＭＳ Ｐゴシック" panose="020B0600070205080204" pitchFamily="34" charset="-128"/>
              </a:rPr>
              <a:t>, la población tiene poca o ninguna inmunidad ante</a:t>
            </a:r>
            <a:r>
              <a:rPr lang="es-NI" altLang="en-US" baseline="0" noProof="0" dirty="0">
                <a:latin typeface="Arial" panose="020B0604020202020204" pitchFamily="34" charset="0"/>
                <a:ea typeface="ＭＳ Ｐゴシック" panose="020B0600070205080204" pitchFamily="34" charset="-128"/>
              </a:rPr>
              <a:t> el virus.</a:t>
            </a:r>
            <a:r>
              <a:rPr lang="es-NI" altLang="en-US" noProof="0" dirty="0">
                <a:latin typeface="Arial" panose="020B0604020202020204" pitchFamily="34" charset="0"/>
                <a:ea typeface="ＭＳ Ｐゴシック" panose="020B0600070205080204" pitchFamily="34" charset="-128"/>
              </a:rPr>
              <a:t> </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Incluso</a:t>
            </a:r>
            <a:r>
              <a:rPr lang="es-NI" altLang="en-US" baseline="0" noProof="0" dirty="0">
                <a:latin typeface="Arial" panose="020B0604020202020204" pitchFamily="34" charset="0"/>
                <a:ea typeface="ＭＳ Ｐゴシック" panose="020B0600070205080204" pitchFamily="34" charset="-128"/>
              </a:rPr>
              <a:t> cuando haya una vacuna, algunas personas no se vacunarán. Las vacunas se prueban para asegurar que son seguras y eficaces para la mayoría de las personas. Sin embargo, las vacunas normalmente pueden tener efectos secundarios y plantear riesgos de salud importantes para las personas vulnerables. Otras personas que consideran que no corren el riesgo de reacciones graves podrían decidir no recibir la vacuna por motivos diversos.</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También existe la posibilidad de que el virus</a:t>
            </a:r>
            <a:r>
              <a:rPr lang="es-NI" altLang="en-US" baseline="0" noProof="0" dirty="0">
                <a:latin typeface="Arial" panose="020B0604020202020204" pitchFamily="34" charset="0"/>
                <a:ea typeface="ＭＳ Ｐゴシック" panose="020B0600070205080204" pitchFamily="34" charset="-128"/>
              </a:rPr>
              <a:t> </a:t>
            </a:r>
            <a:r>
              <a:rPr lang="es-NI" altLang="en-US" noProof="0" dirty="0">
                <a:latin typeface="Arial" panose="020B0604020202020204" pitchFamily="34" charset="0"/>
                <a:ea typeface="ＭＳ Ｐゴシック" panose="020B0600070205080204" pitchFamily="34" charset="-128"/>
              </a:rPr>
              <a:t>SARS-CoV-2 pueda mutar, o cambiar con el tiempo, lo que</a:t>
            </a:r>
            <a:r>
              <a:rPr lang="es-NI" altLang="en-US" baseline="0" noProof="0" dirty="0">
                <a:latin typeface="Arial" panose="020B0604020202020204" pitchFamily="34" charset="0"/>
                <a:ea typeface="ＭＳ Ｐゴシック" panose="020B0600070205080204" pitchFamily="34" charset="-128"/>
              </a:rPr>
              <a:t> podría reducir la capacidad de la vacuna para prevenir la infección.</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Actualmente</a:t>
            </a:r>
            <a:r>
              <a:rPr lang="es-NI" altLang="en-US" baseline="0" noProof="0" dirty="0">
                <a:latin typeface="Arial" panose="020B0604020202020204" pitchFamily="34" charset="0"/>
                <a:ea typeface="ＭＳ Ｐゴシック" panose="020B0600070205080204" pitchFamily="34" charset="-128"/>
              </a:rPr>
              <a:t> se están desarrollando y probando medicinas y vacunas experimentales. </a:t>
            </a:r>
            <a:endParaRPr lang="es-NI" altLang="en-US" noProof="0" dirty="0">
              <a:latin typeface="Arial" panose="020B0604020202020204" pitchFamily="34" charset="0"/>
              <a:ea typeface="ＭＳ Ｐゴシック" panose="020B0600070205080204" pitchFamily="34" charset="-128"/>
            </a:endParaRPr>
          </a:p>
        </p:txBody>
      </p:sp>
      <p:sp>
        <p:nvSpPr>
          <p:cNvPr id="43012" name="Slide Number Placeholder 3">
            <a:extLst>
              <a:ext uri="{FF2B5EF4-FFF2-40B4-BE49-F238E27FC236}">
                <a16:creationId xmlns:a16="http://schemas.microsoft.com/office/drawing/2014/main" id="{3BFB39F1-059A-43BD-8A58-9D04489A97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D8FCD589-94B9-41EA-A57E-C9C0A9E05AEA}" type="slidenum">
              <a:rPr lang="en-US" altLang="en-US" sz="1200" baseline="0"/>
              <a:pPr/>
              <a:t>14</a:t>
            </a:fld>
            <a:endParaRPr lang="en-US" altLang="en-US" sz="1200" baseline="0" dirty="0"/>
          </a:p>
        </p:txBody>
      </p:sp>
      <p:sp>
        <p:nvSpPr>
          <p:cNvPr id="43013" name="Date Placeholder 4">
            <a:extLst>
              <a:ext uri="{FF2B5EF4-FFF2-40B4-BE49-F238E27FC236}">
                <a16:creationId xmlns:a16="http://schemas.microsoft.com/office/drawing/2014/main" id="{DD859C70-522C-42A3-9951-ECB312777D1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43014" name="Header Placeholder 5">
            <a:extLst>
              <a:ext uri="{FF2B5EF4-FFF2-40B4-BE49-F238E27FC236}">
                <a16:creationId xmlns:a16="http://schemas.microsoft.com/office/drawing/2014/main" id="{902A3737-ADE4-4B4F-9EE6-16F34B0D216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43015" name="Footer Placeholder 6">
            <a:extLst>
              <a:ext uri="{FF2B5EF4-FFF2-40B4-BE49-F238E27FC236}">
                <a16:creationId xmlns:a16="http://schemas.microsoft.com/office/drawing/2014/main" id="{8039F801-D46A-4ACA-84F9-5A1C00A3BE0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53645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05B0910-CD78-4BAB-B573-F9F2BEE4DE8E}"/>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86E758D-4357-45E1-87FA-A0FC878FBD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b="1" dirty="0"/>
              <a:t>Notas para el instructor</a:t>
            </a:r>
            <a:r>
              <a:rPr lang="es-ES" sz="1100"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La CDC recomiendan que todos usen cobertores de tela cuando salgan de sus hogares, independientemente de si tienen fiebre o síntomas de COVID-19. Esto se debe a la evidencia de que las personas con COVID-19 pueden transmitir la enfermedad, incluso cuando no tienen ningún síntoma. El coronavirus es un virus único con características únicas.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COVID-19 se transmite por contacto, gotitas y fómites. Las medidas de salud pública, como la higiene de las manos y una buena etiqueta respiratoria (toser en el codo o en un pañuelo desechable) son acciones importantes que todos pueden tomar para prevenir la infección.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kern="1200" dirty="0">
              <a:solidFill>
                <a:schemeClr val="tx1"/>
              </a:solidFill>
              <a:effectLst/>
              <a:latin typeface="Arial" charset="0"/>
              <a:ea typeface="ＭＳ Ｐゴシック" pitchFamily="48" charset="-128"/>
              <a:cs typeface="+mn-cs"/>
            </a:endParaRPr>
          </a:p>
          <a:p>
            <a:r>
              <a:rPr lang="en-US" altLang="en-US" sz="1100" u="sng" dirty="0">
                <a:latin typeface="Arial" panose="020B0604020202020204" pitchFamily="34" charset="0"/>
                <a:ea typeface="ＭＳ Ｐゴシック" panose="020B0600070205080204" pitchFamily="34" charset="-128"/>
              </a:rPr>
              <a:t>https://www.who.int/docs/default-source/coronaviruse/situation-reports/20200306-sitrep-46-covid-19.pdf?sfvrsn=96b04adf_2 </a:t>
            </a:r>
          </a:p>
        </p:txBody>
      </p:sp>
      <p:sp>
        <p:nvSpPr>
          <p:cNvPr id="38916" name="Slide Number Placeholder 3">
            <a:extLst>
              <a:ext uri="{FF2B5EF4-FFF2-40B4-BE49-F238E27FC236}">
                <a16:creationId xmlns:a16="http://schemas.microsoft.com/office/drawing/2014/main" id="{9D879302-D9EA-497B-9BC7-6B2A9089CB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8AC4BAC-3A5C-4D73-9DB4-4A2CE40CB3AD}" type="slidenum">
              <a:rPr lang="en-US" altLang="en-US" sz="1200" baseline="0"/>
              <a:pPr/>
              <a:t>15</a:t>
            </a:fld>
            <a:endParaRPr lang="en-US" altLang="en-US" sz="1200" baseline="0" dirty="0"/>
          </a:p>
        </p:txBody>
      </p:sp>
      <p:sp>
        <p:nvSpPr>
          <p:cNvPr id="38917" name="Date Placeholder 4">
            <a:extLst>
              <a:ext uri="{FF2B5EF4-FFF2-40B4-BE49-F238E27FC236}">
                <a16:creationId xmlns:a16="http://schemas.microsoft.com/office/drawing/2014/main" id="{EE6476C2-26BD-46A2-9F36-DAAA3BA8D4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38918" name="Header Placeholder 5">
            <a:extLst>
              <a:ext uri="{FF2B5EF4-FFF2-40B4-BE49-F238E27FC236}">
                <a16:creationId xmlns:a16="http://schemas.microsoft.com/office/drawing/2014/main" id="{C78134FF-56B6-44E9-BE26-80981D7AAD9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38919" name="Footer Placeholder 6">
            <a:extLst>
              <a:ext uri="{FF2B5EF4-FFF2-40B4-BE49-F238E27FC236}">
                <a16:creationId xmlns:a16="http://schemas.microsoft.com/office/drawing/2014/main" id="{94C900EA-F761-4243-AC5E-EB16B8FEA8C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93435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1" dirty="0">
                <a:latin typeface="Arial" panose="020B0604020202020204" pitchFamily="34" charset="0"/>
                <a:ea typeface="ＭＳ Ｐゴシック" panose="020B0600070205080204" pitchFamily="34" charset="-128"/>
              </a:rPr>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1"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En este módulo abordaremos la exposición potencial al virus, las categorías de exposición y la configuración de exposición de ejemplo.</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Notas para el instructor:</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OSHA ha publicado un documento de orientación que tiene cuatro categorías de exposición diferentes: exposición muy alta, alta exposición, exposición media y baja exposición. El documento de OSHA: https://www.osha.gov/Publications/OSHA3990.pdf</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riesgo de infección aumenta con el aumento de la exposición a la población general y la exposición a personas que se sabe que han estado expuestas a una persona que dio positivo por COVID-19 y la exposición a personas que tienen casos confirmados de COVID-19 y experimentan síntomas.</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18</a:t>
            </a:fld>
            <a:endParaRPr lang="en-US"/>
          </a:p>
        </p:txBody>
      </p:sp>
    </p:spTree>
    <p:extLst>
      <p:ext uri="{BB962C8B-B14F-4D97-AF65-F5344CB8AC3E}">
        <p14:creationId xmlns:p14="http://schemas.microsoft.com/office/powerpoint/2010/main" val="89966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br>
              <a:rPr lang="es-ES" sz="1100" dirty="0"/>
            </a:br>
            <a:r>
              <a:rPr lang="es-ES" sz="1200" b="0" i="0" kern="1200" dirty="0">
                <a:solidFill>
                  <a:schemeClr val="tx1"/>
                </a:solidFill>
                <a:effectLst/>
                <a:latin typeface="+mn-lt"/>
                <a:ea typeface="+mn-ea"/>
                <a:cs typeface="+mn-cs"/>
              </a:rPr>
              <a:t>Los entornos de </a:t>
            </a:r>
            <a:r>
              <a:rPr lang="es-ES" sz="1200" b="0" i="0" u="sng" kern="1200" dirty="0">
                <a:solidFill>
                  <a:schemeClr val="tx1"/>
                </a:solidFill>
                <a:effectLst/>
                <a:latin typeface="+mn-lt"/>
                <a:ea typeface="+mn-ea"/>
                <a:cs typeface="+mn-cs"/>
              </a:rPr>
              <a:t>muy alto riesgo </a:t>
            </a:r>
            <a:r>
              <a:rPr lang="es-ES" sz="1200" b="0" i="0" kern="1200" dirty="0">
                <a:solidFill>
                  <a:schemeClr val="tx1"/>
                </a:solidFill>
                <a:effectLst/>
                <a:latin typeface="+mn-lt"/>
                <a:ea typeface="+mn-ea"/>
                <a:cs typeface="+mn-cs"/>
              </a:rPr>
              <a:t>son aquellos con una alta exposición potencial a altas concentraciones de fuentes conocidas o sospechosas de COVID-19 durante el cuidado de un miembro del hogar. Las altas concentraciones de coronavirus podrían resultar de actividades que generan aerosoles de fuentes conocidas o sospechosas. Un aerosol es un aerosol o neblina que se compone de partículas sólidas o líquidas. Un ejemplo es una persona que cuida a un miembro sintomático del hogar que necesita ayuda con las actividades de la vida diaria, como ir al baño, bañarse, comer y beber, higiene personal, etc. Este escenario de exposición se basa en el supuesto de que la persona sintomática no requiere atención médica inmediata.</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363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2</a:t>
            </a:fld>
            <a:endParaRPr lang="en-US"/>
          </a:p>
        </p:txBody>
      </p:sp>
    </p:spTree>
    <p:extLst>
      <p:ext uri="{BB962C8B-B14F-4D97-AF65-F5344CB8AC3E}">
        <p14:creationId xmlns:p14="http://schemas.microsoft.com/office/powerpoint/2010/main" val="2578828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Notas para el instructor:</a:t>
            </a: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Hay menos riesgo para otros miembros del hogar que viven en un hogar donde la persona sintomática puede brindar atención de higiene personal de forma independiente durante el período de la enfermedad y hay un dormitorio y baño separados para usar durante el aislamiento. La mayoría de los casos de COVID-19 no desarrollan enfermedades graves que requieren que otras personas ayuden con las actividades de la vida diaria, como ir al baño, ducharse, comer y beber. Los alimentos y el agua pueden ser entregados al área de aislamiento por otros miembros del hogar sin la necesidad de ingresar al área de aislamiento.</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871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1" dirty="0">
                <a:latin typeface="Arial" panose="020B0604020202020204" pitchFamily="34" charset="0"/>
                <a:ea typeface="ＭＳ Ｐゴシック" panose="020B0600070205080204" pitchFamily="34" charset="-128"/>
              </a:rPr>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1"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El potencial medio para los entornos de exposición son aquellos que tienen contacto público o contacto con materiales, equipos o superficies que pueden estar contaminados. Esta categoría refleja la comprensión de que el virus puede ser transmitido por personas que no tienen síntomas. Algunas personas con síntomas también pueden ignorar las advertencias de salud pública sobre el autoaislamiento o pueden tener poco o ningún apoyo para obtener los bienes y servicios necesarios.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Foto de Al Brown</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4971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Notas para el instructor:</a:t>
            </a: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Las configuraciones de exposición potencial baja son aquellas que no requieren contacto con personas que se sabe que están infectadas con el coronavirus, ni contacto cercano frecuente con el público. Sin embargo, en comunidades con infección generalizada, cualquier entorno congregado puede verse afectado.</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Cualquier contacto cercano (menos de 6 pies) con una persona que no sea miembro del hogar se considera un peligro que debe evitarse.</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Los estudios de dispersión de gotas y aerosoles de una persona que habla, no tose o estornuda, muestran que las partículas pueden viajar más de 6 pies. Esto significa que siempre hay una pequeña posibilidad de infección al salir de la casa para ir a un entorno congregado, como una tienda de comestibles.</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Este escenario supone que todos los miembros del hogar comparten los gérmenes de los demás, pero no el COVID-19.</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Foto de Al Brown</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863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Notas para el instructor: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En este módulo abordamos la preparación del hogar, la higiene básica y el distanciamiento social, los elementos clave de un plan doméstico, la descontaminación, el uso de equipos de protección personal y los métodos clave de prevención.</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916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1" dirty="0">
                <a:latin typeface="Arial" panose="020B0604020202020204" pitchFamily="34" charset="0"/>
                <a:ea typeface="ＭＳ Ｐゴシック" panose="020B0600070205080204" pitchFamily="34" charset="-128"/>
              </a:rPr>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1"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Todos deberíamos aprender de la actual pandemia de COVID-19. Debemos darnos cuenta de que no ha terminado. Mucho permanece desconocido sobre la enfermedad. Existe incertidumbre sobre el posible rebote de casos, la estacionalidad y la variación del organismo que puede ocurrir o no. En Arizona, el porcentaje de pruebas positivas y hospitalizaciones ha aumentado desde el 15 de mayo de 2020. La propagación comunitaria sigue siendo generalizada y significativa a partir del 8 de junio de 2020.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Evaluar y reconocer las posibles emergencias extendidas que pueden afectar a su comunidad.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Pueden ocurrir eventos climáticos extremos. Las inundaciones, las tormentas de nieve, el viento y la sequía pueden perturbar la comunidad. Todos somos vulnerables a los efectos de un ciberataque o un corte de energía prolongado. Considere si su suministro de agua y fuente de combustible para cocinar se verán afectados.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Puede obtener asesoramiento de su agencia local de manejo de emergencias y la Cruz Roja en: https://www.redcross.org/get-help/how-to-prepare-for-emergencies.html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sz="1100" b="0" dirty="0">
                <a:latin typeface="Arial" panose="020B0604020202020204" pitchFamily="34" charset="0"/>
                <a:ea typeface="ＭＳ Ｐゴシック" panose="020B0600070205080204" pitchFamily="34" charset="-128"/>
              </a:rPr>
              <a:t>Foto de Al Brown</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3027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02D79CC-B078-4FEA-B388-BE32FA5CD1EE}"/>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7C8A1710-6DA0-4356-86DE-E891DAA9A0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1" dirty="0"/>
              <a:t>Notas para el instructor:</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0" dirty="0"/>
              <a:t>Independientemente del potencial de exposición, hay varios pasos que todos pueden tomar para reducir las posibilidades de enfermarse o propagar COVID-19.</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Quédate en casa si estás enfermo.</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Lávese las manos frecuentemente con agua y jabón durante 20 segundos o use desinfectante para manos si no hay agua y jabón disponibles.</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Evite tocarse la nariz, la boca y los ojos.</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Cubra su tos y estornudos con un pañuelo de papel, o tosa y estornude en la manga superior. Use una cubierta para la cara.</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Deseche los pañuelos desechables en recipientes de basura sin contacto.</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Lávese las manos o use un desinfectante para manos después de toser, estornudar o sonarse la nariz.</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Las personas vulnerables incluyen mayores de 64 años de edad; condiciones médicas subyacentes; obesidad excesiva y más.</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Evite darse la mano y siempre lávese las manos después del contacto físico con otras personas.</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en-US" sz="1100" dirty="0">
              <a:solidFill>
                <a:schemeClr val="tx1"/>
              </a:solidFill>
              <a:latin typeface="Arial" panose="020B0604020202020204" pitchFamily="34" charset="0"/>
              <a:ea typeface="ＭＳ Ｐゴシック" panose="020B0600070205080204" pitchFamily="34" charset="-128"/>
            </a:endParaRPr>
          </a:p>
          <a:p>
            <a:pPr marL="0" indent="0">
              <a:lnSpc>
                <a:spcPct val="90000"/>
              </a:lnSpc>
              <a:buFont typeface="Arial" panose="020B0604020202020204" pitchFamily="34" charset="0"/>
              <a:buNone/>
            </a:pPr>
            <a:r>
              <a:rPr lang="en-US" altLang="en-US" sz="1100" dirty="0">
                <a:solidFill>
                  <a:schemeClr val="tx1"/>
                </a:solidFill>
                <a:latin typeface="Arial" panose="020B0604020202020204" pitchFamily="34" charset="0"/>
                <a:ea typeface="ＭＳ Ｐゴシック" panose="020B0600070205080204" pitchFamily="34" charset="-128"/>
              </a:rPr>
              <a:t>CDC guidance: Social Distancing: </a:t>
            </a:r>
            <a:r>
              <a:rPr lang="en-US" sz="1100" dirty="0">
                <a:hlinkClick r:id="rId3"/>
              </a:rPr>
              <a:t>https://www.cdc.gov/coronavirus/2019-ncov/prevent-getting-sick/social-distancing.html</a:t>
            </a:r>
            <a:endParaRPr lang="en-US" sz="1100" dirty="0"/>
          </a:p>
          <a:p>
            <a:pPr marL="0" indent="0">
              <a:lnSpc>
                <a:spcPct val="90000"/>
              </a:lnSpc>
              <a:buFont typeface="Arial" panose="020B0604020202020204" pitchFamily="34" charset="0"/>
              <a:buNone/>
            </a:pPr>
            <a:endParaRPr lang="en-US" altLang="en-US" sz="1100" dirty="0">
              <a:solidFill>
                <a:schemeClr val="tx1"/>
              </a:solidFill>
              <a:latin typeface="Arial" panose="020B0604020202020204" pitchFamily="34" charset="0"/>
              <a:ea typeface="ＭＳ Ｐゴシック" panose="020B0600070205080204" pitchFamily="34" charset="-128"/>
            </a:endParaRPr>
          </a:p>
          <a:p>
            <a:pPr marL="0" indent="0">
              <a:lnSpc>
                <a:spcPct val="90000"/>
              </a:lnSpc>
              <a:buFont typeface="Arial" panose="020B0604020202020204" pitchFamily="34" charset="0"/>
              <a:buNone/>
            </a:pPr>
            <a:r>
              <a:rPr lang="en-US" altLang="en-US" sz="1100" dirty="0">
                <a:solidFill>
                  <a:schemeClr val="tx1"/>
                </a:solidFill>
                <a:latin typeface="Arial" panose="020B0604020202020204" pitchFamily="34" charset="0"/>
                <a:ea typeface="ＭＳ Ｐゴシック" panose="020B0600070205080204" pitchFamily="34" charset="-128"/>
              </a:rPr>
              <a:t>CDC guidance: Visiting Parks and Recreational Facilities: </a:t>
            </a:r>
            <a:r>
              <a:rPr lang="en-US" sz="1100" dirty="0">
                <a:hlinkClick r:id="rId4"/>
              </a:rPr>
              <a:t>https://www.cdc.gov/coronavirus/2019-ncov/daily-life-coping/visitors.html</a:t>
            </a:r>
            <a:endParaRPr lang="en-US" sz="1100" dirty="0"/>
          </a:p>
          <a:p>
            <a:pPr marL="0" indent="0">
              <a:lnSpc>
                <a:spcPct val="90000"/>
              </a:lnSpc>
              <a:buFont typeface="Arial" panose="020B0604020202020204" pitchFamily="34" charset="0"/>
              <a:buNone/>
            </a:pPr>
            <a:endParaRPr lang="en-US" altLang="en-US" sz="1100" dirty="0">
              <a:solidFill>
                <a:schemeClr val="tx1"/>
              </a:solidFill>
              <a:latin typeface="Arial" panose="020B0604020202020204" pitchFamily="34" charset="0"/>
              <a:ea typeface="ＭＳ Ｐゴシック" panose="020B0600070205080204" pitchFamily="34" charset="-128"/>
            </a:endParaRPr>
          </a:p>
          <a:p>
            <a:pPr marL="0" indent="0">
              <a:lnSpc>
                <a:spcPct val="90000"/>
              </a:lnSpc>
              <a:buFont typeface="Arial" panose="020B0604020202020204" pitchFamily="34" charset="0"/>
              <a:buNone/>
            </a:pPr>
            <a:endParaRPr lang="en-US" altLang="en-US" sz="1100" dirty="0">
              <a:solidFill>
                <a:schemeClr val="tx1"/>
              </a:solidFill>
              <a:latin typeface="Arial" panose="020B0604020202020204" pitchFamily="34" charset="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CD41F906-C31B-458D-85B4-A1EA94892C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D36CFDB-35BC-4F38-B592-ED0C1FADE8EE}" type="slidenum">
              <a:rPr lang="en-US" altLang="en-US" sz="1200" baseline="0"/>
              <a:pPr/>
              <a:t>26</a:t>
            </a:fld>
            <a:endParaRPr lang="en-US" altLang="en-US" sz="1200" baseline="0" dirty="0"/>
          </a:p>
        </p:txBody>
      </p:sp>
      <p:sp>
        <p:nvSpPr>
          <p:cNvPr id="73733" name="Date Placeholder 4">
            <a:extLst>
              <a:ext uri="{FF2B5EF4-FFF2-40B4-BE49-F238E27FC236}">
                <a16:creationId xmlns:a16="http://schemas.microsoft.com/office/drawing/2014/main" id="{598A67A9-0A4A-41A0-89FB-A8FF3401C1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3734" name="Header Placeholder 5">
            <a:extLst>
              <a:ext uri="{FF2B5EF4-FFF2-40B4-BE49-F238E27FC236}">
                <a16:creationId xmlns:a16="http://schemas.microsoft.com/office/drawing/2014/main" id="{04817F07-52BC-4CF6-B93A-AD5D8605E5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3735" name="Footer Placeholder 6">
            <a:extLst>
              <a:ext uri="{FF2B5EF4-FFF2-40B4-BE49-F238E27FC236}">
                <a16:creationId xmlns:a16="http://schemas.microsoft.com/office/drawing/2014/main" id="{E8DD5F9B-1DA1-40EB-A114-078DADB2756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503285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 </a:t>
            </a:r>
          </a:p>
          <a:p>
            <a:endParaRPr lang="es-ES" dirty="0"/>
          </a:p>
          <a:p>
            <a:r>
              <a:rPr lang="es-ES" dirty="0"/>
              <a:t>Puedes saludar a alguien y aún así mantener una distancia social de seis pies o más.</a:t>
            </a:r>
          </a:p>
          <a:p>
            <a:endParaRPr lang="es-ES" dirty="0"/>
          </a:p>
          <a:p>
            <a:r>
              <a:rPr lang="es-ES" dirty="0"/>
              <a:t> Imagen cortesía de NUS </a:t>
            </a:r>
            <a:r>
              <a:rPr lang="es-ES" dirty="0" err="1"/>
              <a:t>University</a:t>
            </a:r>
            <a:r>
              <a:rPr lang="es-ES" dirty="0"/>
              <a:t> </a:t>
            </a:r>
            <a:r>
              <a:rPr lang="es-ES" dirty="0" err="1"/>
              <a:t>of</a:t>
            </a:r>
            <a:r>
              <a:rPr lang="es-ES" dirty="0"/>
              <a:t> </a:t>
            </a:r>
            <a:r>
              <a:rPr lang="es-ES" dirty="0" err="1"/>
              <a:t>Singapore</a:t>
            </a:r>
            <a:r>
              <a:rPr lang="es-ES" dirty="0"/>
              <a:t>, Yong </a:t>
            </a:r>
            <a:r>
              <a:rPr lang="es-ES" dirty="0" err="1"/>
              <a:t>Loo</a:t>
            </a:r>
            <a:r>
              <a:rPr lang="es-ES" dirty="0"/>
              <a:t> Lin </a:t>
            </a:r>
            <a:r>
              <a:rPr lang="es-ES" dirty="0" err="1"/>
              <a:t>School</a:t>
            </a:r>
            <a:r>
              <a:rPr lang="es-ES" dirty="0"/>
              <a:t> </a:t>
            </a:r>
            <a:r>
              <a:rPr lang="es-ES" dirty="0" err="1"/>
              <a:t>of</a:t>
            </a:r>
            <a:r>
              <a:rPr lang="es-ES" dirty="0"/>
              <a:t> Medicine</a:t>
            </a:r>
            <a:endParaRPr lang="en-US" b="0"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27</a:t>
            </a:fld>
            <a:endParaRPr lang="en-US" altLang="en-US" dirty="0"/>
          </a:p>
        </p:txBody>
      </p:sp>
    </p:spTree>
    <p:extLst>
      <p:ext uri="{BB962C8B-B14F-4D97-AF65-F5344CB8AC3E}">
        <p14:creationId xmlns:p14="http://schemas.microsoft.com/office/powerpoint/2010/main" val="2517395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40CB668-71BF-4F74-8514-8784BA8F008A}"/>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AC8D95B6-DF68-4BC7-AEEF-C62B4B1F7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err="1"/>
              <a:t>Notas</a:t>
            </a:r>
            <a:r>
              <a:rPr lang="en-US" sz="1200" b="1" dirty="0"/>
              <a:t> del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p>
          <a:p>
            <a:r>
              <a:rPr lang="es-ES" sz="1200" b="0" i="0" kern="1200" dirty="0">
                <a:solidFill>
                  <a:schemeClr val="tx1"/>
                </a:solidFill>
                <a:effectLst/>
                <a:latin typeface="+mn-lt"/>
                <a:ea typeface="+mn-ea"/>
                <a:cs typeface="+mn-cs"/>
              </a:rPr>
              <a:t>Lista de verificación de hogares de los CDC</a:t>
            </a:r>
            <a:r>
              <a:rPr lang="en-US" altLang="en-US" dirty="0">
                <a:latin typeface="Arial" panose="020B0604020202020204" pitchFamily="34" charset="0"/>
                <a:ea typeface="ＭＳ Ｐゴシック" panose="020B0600070205080204" pitchFamily="34" charset="-128"/>
              </a:rPr>
              <a:t>: </a:t>
            </a:r>
            <a:r>
              <a:rPr lang="en-US" dirty="0">
                <a:hlinkClick r:id="rId3"/>
              </a:rPr>
              <a:t>https://www.cdc.gov/coronavirus/2019-ncov/daily-life-coping/checklist-household-ready.html?CDC_AA_refVal=https%3A%2F%2Fwww.cdc.gov%2Fcoronavirus%2F2019-ncov%2Fcommunity%2Fhome%2Findex.html</a:t>
            </a:r>
            <a:endParaRPr lang="en-US" dirty="0"/>
          </a:p>
          <a:p>
            <a:endParaRPr lang="en-US" altLang="en-US" dirty="0">
              <a:latin typeface="Arial" panose="020B0604020202020204" pitchFamily="34" charset="0"/>
              <a:ea typeface="ＭＳ Ｐゴシック" panose="020B0600070205080204" pitchFamily="34" charset="-128"/>
            </a:endParaRPr>
          </a:p>
        </p:txBody>
      </p:sp>
      <p:sp>
        <p:nvSpPr>
          <p:cNvPr id="75780" name="Header Placeholder 3">
            <a:extLst>
              <a:ext uri="{FF2B5EF4-FFF2-40B4-BE49-F238E27FC236}">
                <a16:creationId xmlns:a16="http://schemas.microsoft.com/office/drawing/2014/main" id="{6D0AB71B-1E05-4B16-B7AB-F1F9A31A25A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5781" name="Date Placeholder 4">
            <a:extLst>
              <a:ext uri="{FF2B5EF4-FFF2-40B4-BE49-F238E27FC236}">
                <a16:creationId xmlns:a16="http://schemas.microsoft.com/office/drawing/2014/main" id="{429207AB-92BB-4C1F-9A2C-84B1C6F346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5782" name="Footer Placeholder 5">
            <a:extLst>
              <a:ext uri="{FF2B5EF4-FFF2-40B4-BE49-F238E27FC236}">
                <a16:creationId xmlns:a16="http://schemas.microsoft.com/office/drawing/2014/main" id="{56C806DC-81FD-4593-8867-8C37A9C9E6A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5783" name="Slide Number Placeholder 6">
            <a:extLst>
              <a:ext uri="{FF2B5EF4-FFF2-40B4-BE49-F238E27FC236}">
                <a16:creationId xmlns:a16="http://schemas.microsoft.com/office/drawing/2014/main" id="{64E4A741-A275-43B6-B3C2-1DA266174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42BC4638-9548-4FA6-836D-67BAD1183012}" type="slidenum">
              <a:rPr lang="en-US" altLang="en-US" sz="1200" baseline="0"/>
              <a:pPr/>
              <a:t>28</a:t>
            </a:fld>
            <a:endParaRPr lang="en-US" altLang="en-US" sz="1200" baseline="0" dirty="0"/>
          </a:p>
        </p:txBody>
      </p:sp>
    </p:spTree>
    <p:extLst>
      <p:ext uri="{BB962C8B-B14F-4D97-AF65-F5344CB8AC3E}">
        <p14:creationId xmlns:p14="http://schemas.microsoft.com/office/powerpoint/2010/main" val="3493122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err="1"/>
              <a:t>Notas</a:t>
            </a:r>
            <a:r>
              <a:rPr lang="en-US" altLang="en-US" b="1" dirty="0"/>
              <a:t> del instructor: </a:t>
            </a:r>
          </a:p>
          <a:p>
            <a:endParaRPr lang="en-US" dirty="0"/>
          </a:p>
          <a:p>
            <a:r>
              <a:rPr lang="es-ES" dirty="0"/>
              <a:t>El lavado de manos es importante porque los gérmenes, como los virus, entran en contacto con las manos cuando tose, estornuda, se suena la nariz, se da la mano, usa el baño y toca las superficies tocadas por otras personas. Los gérmenes se transfieren fácilmente a su cuerpo al tocar sus ojos, nariz y boca.</a:t>
            </a:r>
          </a:p>
          <a:p>
            <a:r>
              <a:rPr lang="es-ES" dirty="0"/>
              <a:t>CDC: Cuándo y cómo lavarse las manos, https://www.cdc.gov/handwashing/when-how-handwashing.html</a:t>
            </a:r>
          </a:p>
          <a:p>
            <a:endParaRPr lang="es-ES" dirty="0"/>
          </a:p>
          <a:p>
            <a:r>
              <a:rPr lang="es-ES" dirty="0"/>
              <a:t>Actividad: ¿Preguntar a los participantes si alguien cumple años hoy? Luego pídales a los participantes que se laven las manos en seco mientras cantan feliz cumpleaños dos veces a ese participante.</a:t>
            </a:r>
          </a:p>
          <a:p>
            <a:endParaRPr lang="es-ES" dirty="0"/>
          </a:p>
          <a:p>
            <a:r>
              <a:rPr lang="es-ES" dirty="0"/>
              <a:t>La siguiente diapositiva tiene un video opcional de 1:25 segundos de la Universidad Johns Hopkins que demuestra el lavado de manos adecuado</a:t>
            </a:r>
            <a:r>
              <a:rPr lang="en-US" dirty="0"/>
              <a:t>. </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29</a:t>
            </a:fld>
            <a:endParaRPr lang="en-US" altLang="en-US" dirty="0"/>
          </a:p>
        </p:txBody>
      </p:sp>
    </p:spTree>
    <p:extLst>
      <p:ext uri="{BB962C8B-B14F-4D97-AF65-F5344CB8AC3E}">
        <p14:creationId xmlns:p14="http://schemas.microsoft.com/office/powerpoint/2010/main" val="248136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Notas</a:t>
            </a:r>
            <a:r>
              <a:rPr lang="en-US" b="1" dirty="0"/>
              <a:t> del instructor:</a:t>
            </a:r>
          </a:p>
          <a:p>
            <a:endParaRPr lang="en-US" b="1" dirty="0"/>
          </a:p>
          <a:p>
            <a:r>
              <a:rPr lang="es-ES" b="0" dirty="0"/>
              <a:t>Video de la Universidad Johns Hopkins "Pasos para lavarse las manos, utilizando la técnica de la Organización Mundial de la Salud".</a:t>
            </a:r>
          </a:p>
          <a:p>
            <a:r>
              <a:rPr lang="es-ES" b="0" dirty="0"/>
              <a:t>Este es un video opcional que se ejecuta durante 1 minuto y 25 segundos.</a:t>
            </a:r>
          </a:p>
          <a:p>
            <a:endParaRPr lang="es-ES" b="0" dirty="0"/>
          </a:p>
          <a:p>
            <a:r>
              <a:rPr lang="es-ES" b="0" dirty="0"/>
              <a:t>Nota: el uso del video es opcional, dependiendo del tiempo disponible para realizar la capacitación</a:t>
            </a:r>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30</a:t>
            </a:fld>
            <a:endParaRPr lang="en-US" altLang="en-US" dirty="0"/>
          </a:p>
        </p:txBody>
      </p:sp>
    </p:spTree>
    <p:extLst>
      <p:ext uri="{BB962C8B-B14F-4D97-AF65-F5344CB8AC3E}">
        <p14:creationId xmlns:p14="http://schemas.microsoft.com/office/powerpoint/2010/main" val="214467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24" name="Google Shape;2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6454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s-ES" sz="1000" b="1" dirty="0"/>
              <a:t>Notas para el instructor:</a:t>
            </a:r>
          </a:p>
          <a:p>
            <a:pPr marL="171244" marR="0" lvl="0" indent="-171244"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s-ES" sz="1000"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s-ES" sz="1000" b="0" dirty="0"/>
              <a:t>Las pautas de los CDC incluyen la desinfección inmediata de cualquier equipo de protección personal (EPP) visiblemente contaminado, superficies, electrodomésticos o superficies del área de cuidado del paciente utilizando una toallita desinfectante registrada por la EPA. También recomiendan realizar una limpieza y desinfección periódicas de las superficies del área de atención al paciente, incluso en ausencia de contaminación visible. Si cuida a una persona infectada en su casa, proporcione las toallitas desinfectantes a la persona infectada e infórmeles sobre cómo usar las toallitas de manera segura. Todas las personas que manipulan toallitas desinfectantes deben lavarse las manos inmediatamente después de tocarlas.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000" b="0" dirty="0">
              <a:cs typeface="+mn-cs"/>
            </a:endParaRPr>
          </a:p>
          <a:p>
            <a:pPr marL="0" indent="0">
              <a:buFont typeface="Arial" panose="020B0604020202020204" pitchFamily="34" charset="0"/>
              <a:buNone/>
            </a:pPr>
            <a:r>
              <a:rPr lang="en-US" sz="1000" dirty="0">
                <a:cs typeface="+mn-cs"/>
              </a:rPr>
              <a:t>Ver: </a:t>
            </a:r>
            <a:r>
              <a:rPr lang="en-US" sz="1000" u="sng" dirty="0">
                <a:cs typeface="+mn-cs"/>
              </a:rPr>
              <a:t>https://www.epa.gov/pesticide-registration/list-n-disinfectants-use-against-sars-cov-2 </a:t>
            </a:r>
          </a:p>
          <a:p>
            <a:pPr marL="0" indent="0">
              <a:buFont typeface="Arial" panose="020B0604020202020204" pitchFamily="34" charset="0"/>
              <a:buNone/>
            </a:pPr>
            <a:endParaRPr lang="en-US" sz="1000" dirty="0">
              <a:cs typeface="+mn-cs"/>
            </a:endParaRPr>
          </a:p>
          <a:p>
            <a:pPr marL="0" indent="0">
              <a:buFont typeface="Arial" panose="020B0604020202020204" pitchFamily="34" charset="0"/>
              <a:buNone/>
            </a:pPr>
            <a:r>
              <a:rPr lang="es-ES" sz="1000" dirty="0"/>
              <a:t>Directrices de los CDC para entornos domésticos</a:t>
            </a:r>
            <a:r>
              <a:rPr lang="en-US" sz="1000" dirty="0">
                <a:cs typeface="+mn-cs"/>
              </a:rPr>
              <a:t>: </a:t>
            </a:r>
            <a:r>
              <a:rPr lang="en-US" sz="1000" u="sng" dirty="0">
                <a:cs typeface="+mn-cs"/>
              </a:rPr>
              <a:t>https://www.cdc.gov/coronavirus/2019-ncov/community/home/cleaning-disinfection.html#routine-cleaning</a:t>
            </a:r>
          </a:p>
          <a:p>
            <a:pPr marL="0" indent="0">
              <a:buFont typeface="Arial" panose="020B0604020202020204" pitchFamily="34" charset="0"/>
              <a:buNone/>
            </a:pPr>
            <a:endParaRPr lang="en-US" sz="1000" dirty="0">
              <a:cs typeface="+mn-cs"/>
            </a:endParaRPr>
          </a:p>
          <a:p>
            <a:r>
              <a:rPr lang="es-ES" b="1" dirty="0"/>
              <a:t>La limpieza </a:t>
            </a:r>
            <a:r>
              <a:rPr lang="es-ES" dirty="0"/>
              <a:t>se refiere a la eliminación de gérmenes, suciedad e impurezas de las superficies. La limpieza no mata los gérmenes, pero al eliminarlos, disminuye su número y el riesgo de propagar la infección. </a:t>
            </a:r>
          </a:p>
          <a:p>
            <a:endParaRPr lang="es-ES" dirty="0"/>
          </a:p>
          <a:p>
            <a:r>
              <a:rPr lang="es-ES" b="1" dirty="0"/>
              <a:t>La desinfección </a:t>
            </a:r>
            <a:r>
              <a:rPr lang="es-ES" dirty="0"/>
              <a:t>se refiere al uso de productos químicos para matar gérmenes en las superficies. Este proceso no necesariamente limpia las superficies sucias ni elimina los gérmenes, pero al matar los gérmenes en una superficie después de la limpieza, puede reducir aún más el riesgo de propagación de la infección.</a:t>
            </a:r>
            <a:endParaRPr lang="en-US" sz="1000" dirty="0"/>
          </a:p>
        </p:txBody>
      </p:sp>
      <p:sp>
        <p:nvSpPr>
          <p:cNvPr id="4" name="Slide Number Placeholder 3"/>
          <p:cNvSpPr>
            <a:spLocks noGrp="1"/>
          </p:cNvSpPr>
          <p:nvPr>
            <p:ph type="sldNum" sz="quarter" idx="10"/>
          </p:nvPr>
        </p:nvSpPr>
        <p:spPr/>
        <p:txBody>
          <a:bodyPr/>
          <a:lstStyle/>
          <a:p>
            <a:pPr>
              <a:defRPr/>
            </a:pPr>
            <a:fld id="{6173BEE4-E025-9C4B-A234-6C8550A55731}" type="slidenum">
              <a:rPr lang="en-US" smtClean="0"/>
              <a:pPr>
                <a:defRPr/>
              </a:pPr>
              <a:t>31</a:t>
            </a:fld>
            <a:endParaRPr lang="en-US" dirty="0"/>
          </a:p>
        </p:txBody>
      </p:sp>
    </p:spTree>
    <p:extLst>
      <p:ext uri="{BB962C8B-B14F-4D97-AF65-F5344CB8AC3E}">
        <p14:creationId xmlns:p14="http://schemas.microsoft.com/office/powerpoint/2010/main" val="3139051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A719FB7-165F-450F-917C-B00E06A60316}"/>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967E5899-11D4-48B3-A360-E15D4ACB4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Como con la mayoría de los riesgos, existe una serie de pasos que pueden</a:t>
            </a:r>
            <a:r>
              <a:rPr lang="es-NI" altLang="en-US" baseline="0" noProof="0" dirty="0">
                <a:latin typeface="Arial" panose="020B0604020202020204" pitchFamily="34" charset="0"/>
                <a:ea typeface="ＭＳ Ｐゴシック" panose="020B0600070205080204" pitchFamily="34" charset="-128"/>
              </a:rPr>
              <a:t> reducir o en algunos casos incluso eliminar la exposición del trabajador. Un principio básico de la seguridad en el lugar de trabajo es usar una combinación de estrategias para proteger a los trabajadores, comenzando con la más eficaz. Este enfoque de moverse de las medidas de protección más eficaces a las menos eficaces se llama </a:t>
            </a:r>
            <a:r>
              <a:rPr lang="es-NI" altLang="en-US" noProof="0" dirty="0">
                <a:latin typeface="Arial" panose="020B0604020202020204" pitchFamily="34" charset="0"/>
                <a:ea typeface="ＭＳ Ｐゴシック" panose="020B0600070205080204" pitchFamily="34" charset="-128"/>
              </a:rPr>
              <a:t>“jerarquía de controles”.</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El orden de los controles, del más eficaz</a:t>
            </a:r>
            <a:r>
              <a:rPr lang="es-NI" altLang="en-US" baseline="0" noProof="0" dirty="0">
                <a:latin typeface="Arial" panose="020B0604020202020204" pitchFamily="34" charset="0"/>
                <a:ea typeface="ＭＳ Ｐゴシック" panose="020B0600070205080204" pitchFamily="34" charset="-128"/>
              </a:rPr>
              <a:t> al menos eficaz es:</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Eliminación</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Sustitución</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Controles de ingeniería</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Controles administrativos y prácticas laborales</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Equipo</a:t>
            </a:r>
            <a:r>
              <a:rPr lang="es-NI" altLang="en-US" baseline="0" noProof="0" dirty="0">
                <a:latin typeface="Arial" panose="020B0604020202020204" pitchFamily="34" charset="0"/>
                <a:ea typeface="ＭＳ Ｐゴシック" panose="020B0600070205080204" pitchFamily="34" charset="-128"/>
              </a:rPr>
              <a:t> de protección p</a:t>
            </a:r>
            <a:r>
              <a:rPr lang="es-NI" altLang="en-US" noProof="0" dirty="0">
                <a:latin typeface="Arial" panose="020B0604020202020204" pitchFamily="34" charset="0"/>
                <a:ea typeface="ＭＳ Ｐゴシック" panose="020B0600070205080204" pitchFamily="34" charset="-128"/>
              </a:rPr>
              <a:t>ersonal</a:t>
            </a:r>
          </a:p>
          <a:p>
            <a:pPr marL="171450" indent="-171450">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r>
              <a:rPr lang="en-US" altLang="en-US" dirty="0">
                <a:latin typeface="Arial" panose="020B0604020202020204" pitchFamily="34" charset="0"/>
                <a:ea typeface="ＭＳ Ｐゴシック" panose="020B0600070205080204" pitchFamily="34" charset="-128"/>
              </a:rPr>
              <a:t>Fuente: NIOSH/CDC </a:t>
            </a:r>
            <a:r>
              <a:rPr lang="en-US" altLang="en-US" u="sng" dirty="0">
                <a:latin typeface="Arial" panose="020B0604020202020204" pitchFamily="34" charset="0"/>
                <a:ea typeface="ＭＳ Ｐゴシック" panose="020B0600070205080204" pitchFamily="34" charset="-128"/>
              </a:rPr>
              <a:t>https://www.cdc.gov/niosh/topics/hierarchy/default.html</a:t>
            </a:r>
          </a:p>
          <a:p>
            <a:pPr marL="0" indent="0">
              <a:buFont typeface="Arial" panose="020B0604020202020204" pitchFamily="34" charset="0"/>
              <a:buNone/>
            </a:pPr>
            <a:r>
              <a:rPr lang="es-NI" altLang="en-US" noProof="0" dirty="0">
                <a:latin typeface="Arial" panose="020B0604020202020204" pitchFamily="34" charset="0"/>
                <a:ea typeface="ＭＳ Ｐゴシック" panose="020B0600070205080204" pitchFamily="34" charset="-128"/>
              </a:rPr>
              <a:t>Esta página web también proporciona</a:t>
            </a:r>
            <a:r>
              <a:rPr lang="es-NI" altLang="en-US" baseline="0" noProof="0" dirty="0">
                <a:latin typeface="Arial" panose="020B0604020202020204" pitchFamily="34" charset="0"/>
                <a:ea typeface="ＭＳ Ｐゴシック" panose="020B0600070205080204" pitchFamily="34" charset="-128"/>
              </a:rPr>
              <a:t> una definición más detallada de cada tipo de medida de control. </a:t>
            </a:r>
            <a:endParaRPr lang="es-NI" altLang="en-US" noProof="0" dirty="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r>
              <a:rPr lang="es-ES" dirty="0"/>
              <a:t>Transición: ahora revisaremos el proceso general para la selección e implementación de salvaguardas y revisaremos algunas medidas que deberían usarse en todos los hogares.</a:t>
            </a:r>
            <a:endParaRPr lang="en-US" altLang="en-US" dirty="0">
              <a:latin typeface="Arial" panose="020B0604020202020204" pitchFamily="34" charset="0"/>
              <a:ea typeface="ＭＳ Ｐゴシック" panose="020B0600070205080204" pitchFamily="34" charset="-128"/>
            </a:endParaRPr>
          </a:p>
        </p:txBody>
      </p:sp>
      <p:sp>
        <p:nvSpPr>
          <p:cNvPr id="79876" name="Slide Number Placeholder 3">
            <a:extLst>
              <a:ext uri="{FF2B5EF4-FFF2-40B4-BE49-F238E27FC236}">
                <a16:creationId xmlns:a16="http://schemas.microsoft.com/office/drawing/2014/main" id="{D3D3850F-CAF0-434E-A2DC-2984D0550A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FB97301-C0D6-4D15-A881-A3049241D21C}" type="slidenum">
              <a:rPr lang="en-US" altLang="en-US" sz="1200" baseline="0"/>
              <a:pPr/>
              <a:t>32</a:t>
            </a:fld>
            <a:endParaRPr lang="en-US" altLang="en-US" sz="1200" baseline="0" dirty="0"/>
          </a:p>
        </p:txBody>
      </p:sp>
      <p:sp>
        <p:nvSpPr>
          <p:cNvPr id="79877" name="Date Placeholder 4">
            <a:extLst>
              <a:ext uri="{FF2B5EF4-FFF2-40B4-BE49-F238E27FC236}">
                <a16:creationId xmlns:a16="http://schemas.microsoft.com/office/drawing/2014/main" id="{B97B0DEB-C43C-4D88-A620-549D6D5280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9878" name="Header Placeholder 5">
            <a:extLst>
              <a:ext uri="{FF2B5EF4-FFF2-40B4-BE49-F238E27FC236}">
                <a16:creationId xmlns:a16="http://schemas.microsoft.com/office/drawing/2014/main" id="{B21DEE4B-F316-49FE-94D2-03ACCA8829B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9879" name="Footer Placeholder 6">
            <a:extLst>
              <a:ext uri="{FF2B5EF4-FFF2-40B4-BE49-F238E27FC236}">
                <a16:creationId xmlns:a16="http://schemas.microsoft.com/office/drawing/2014/main" id="{327AAE1C-E1B8-4AF4-B332-1A43169DDB5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565551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EE3466E-2180-4266-AF42-373F833D37C8}"/>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34F63224-D025-436F-9314-A69B85DB04C6}"/>
              </a:ext>
            </a:extLst>
          </p:cNvPr>
          <p:cNvSpPr>
            <a:spLocks noGrp="1"/>
          </p:cNvSpPr>
          <p:nvPr>
            <p:ph type="body" idx="1"/>
          </p:nvPr>
        </p:nvSpPr>
        <p:spPr>
          <a:xfrm>
            <a:off x="693738" y="4427538"/>
            <a:ext cx="56197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b="1" dirty="0"/>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b="0" dirty="0"/>
              <a:t>Los controles de ingeniería implican hacer cambios en el entorno del hogar para reducir los riesgos. Estos tipos de controles son preferibles a otros porque realizan cambios permanentes que reducen la exposición a los peligros y no dependen del comportamiento del cuidador. Al reducir un peligro en el hogar, los controles de ingeniería no solo son los más efectivos, sino que también pueden ser las soluciones más rentables para implementar.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b="0" dirty="0"/>
              <a:t>Los ejemplos de controles de ingeniería incluyen: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b="0" dirty="0"/>
              <a:t>Uso de ventilación mejorada para eliminar los peligros del aire. Abra las ventanas, use ventiladores, etc. para dispersar y expulsar las gotas y los aerosoles.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b="0" dirty="0"/>
              <a:t>Instalar barreras físicas, como una cortina de baño u otro divisor al compartir el mismo espacio con una persona enferma.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b="0" dirty="0"/>
              <a:t>Fotos de Al Brown</a:t>
            </a:r>
            <a:endParaRPr lang="en-US" altLang="en-US" b="0" dirty="0">
              <a:latin typeface="Arial" panose="020B0604020202020204" pitchFamily="34" charset="0"/>
              <a:ea typeface="ＭＳ Ｐゴシック" panose="020B0600070205080204" pitchFamily="34" charset="-128"/>
            </a:endParaRPr>
          </a:p>
        </p:txBody>
      </p:sp>
      <p:sp>
        <p:nvSpPr>
          <p:cNvPr id="81924" name="Slide Number Placeholder 3">
            <a:extLst>
              <a:ext uri="{FF2B5EF4-FFF2-40B4-BE49-F238E27FC236}">
                <a16:creationId xmlns:a16="http://schemas.microsoft.com/office/drawing/2014/main" id="{A8082E0B-D44E-4613-A893-5D28493A0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C28E63EA-D3CA-4D7B-93A6-FCB245EB99C3}" type="slidenum">
              <a:rPr lang="en-US" altLang="en-US" sz="1200" baseline="0"/>
              <a:pPr/>
              <a:t>33</a:t>
            </a:fld>
            <a:endParaRPr lang="en-US" altLang="en-US" sz="1200" baseline="0" dirty="0"/>
          </a:p>
        </p:txBody>
      </p:sp>
      <p:sp>
        <p:nvSpPr>
          <p:cNvPr id="81925" name="Date Placeholder 4">
            <a:extLst>
              <a:ext uri="{FF2B5EF4-FFF2-40B4-BE49-F238E27FC236}">
                <a16:creationId xmlns:a16="http://schemas.microsoft.com/office/drawing/2014/main" id="{7D48F27E-EA93-4C72-8848-702C1B14E0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1926" name="Header Placeholder 5">
            <a:extLst>
              <a:ext uri="{FF2B5EF4-FFF2-40B4-BE49-F238E27FC236}">
                <a16:creationId xmlns:a16="http://schemas.microsoft.com/office/drawing/2014/main" id="{27ACE703-9675-4651-BF01-5B469899FF6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1927" name="Footer Placeholder 6">
            <a:extLst>
              <a:ext uri="{FF2B5EF4-FFF2-40B4-BE49-F238E27FC236}">
                <a16:creationId xmlns:a16="http://schemas.microsoft.com/office/drawing/2014/main" id="{D1D140D7-52CD-45FB-8826-E2EFDD6F8BC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043392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Notas para el instructor:</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Una habitación con un escritorio pequeño también le brinda a la persona aislada un lugar para sentarse mientras lee, come usando la computadora, etc.</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Foto de Al Brown</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9820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4FFBB2D-F4EF-4575-9D8E-DF3B7B8920E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1838F501-0A6D-4538-9F7B-456230FCAE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err="1"/>
              <a:t>Notas</a:t>
            </a:r>
            <a:r>
              <a:rPr lang="en-US" b="1" dirty="0"/>
              <a:t> del instructor:</a:t>
            </a:r>
          </a:p>
          <a:p>
            <a:endParaRPr lang="en-US" altLang="en-US" dirty="0">
              <a:latin typeface="Arial" panose="020B0604020202020204" pitchFamily="34" charset="0"/>
              <a:ea typeface="ＭＳ Ｐゴシック" panose="020B0600070205080204" pitchFamily="34" charset="-128"/>
            </a:endParaRPr>
          </a:p>
          <a:p>
            <a:r>
              <a:rPr lang="en-US" altLang="en-US" dirty="0" err="1">
                <a:latin typeface="Arial" panose="020B0604020202020204" pitchFamily="34" charset="0"/>
                <a:ea typeface="ＭＳ Ｐゴシック" panose="020B0600070205080204" pitchFamily="34" charset="-128"/>
              </a:rPr>
              <a:t>Guía</a:t>
            </a:r>
            <a:r>
              <a:rPr lang="en-US" altLang="en-US" dirty="0">
                <a:latin typeface="Arial" panose="020B0604020202020204" pitchFamily="34" charset="0"/>
                <a:ea typeface="ＭＳ Ｐゴシック" panose="020B0600070205080204" pitchFamily="34" charset="-128"/>
              </a:rPr>
              <a:t> CDC: </a:t>
            </a:r>
            <a:r>
              <a:rPr lang="en-US" dirty="0">
                <a:hlinkClick r:id="rId3"/>
              </a:rPr>
              <a:t>https://www.cdc.gov/coronavirus/2019-ncov/daily-life-coping/at-home.html</a:t>
            </a:r>
            <a:endParaRPr lang="en-US" dirty="0"/>
          </a:p>
          <a:p>
            <a:endParaRPr lang="en-US" altLang="en-US" dirty="0">
              <a:latin typeface="Arial" panose="020B0604020202020204" pitchFamily="34" charset="0"/>
              <a:ea typeface="ＭＳ Ｐゴシック" panose="020B0600070205080204" pitchFamily="34" charset="-128"/>
            </a:endParaRPr>
          </a:p>
          <a:p>
            <a:r>
              <a:rPr lang="es-ES" altLang="en-US" dirty="0">
                <a:latin typeface="Arial" panose="020B0604020202020204" pitchFamily="34" charset="0"/>
                <a:ea typeface="ＭＳ Ｐゴシック" panose="020B0600070205080204" pitchFamily="34" charset="-128"/>
              </a:rPr>
              <a:t>Las prácticas y procedimientos domésticos incluyen medidas para reducir la duración, frecuencia o intensidad de la exposición a un peligro. Los hogares deberían:</a:t>
            </a:r>
          </a:p>
          <a:p>
            <a:endParaRPr lang="es-ES"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ES" altLang="en-US" dirty="0">
                <a:latin typeface="Arial" panose="020B0604020202020204" pitchFamily="34" charset="0"/>
                <a:ea typeface="ＭＳ Ｐゴシック" panose="020B0600070205080204" pitchFamily="34" charset="-128"/>
              </a:rPr>
              <a:t>Proporcionar un espacio vital que promueva la higiene personal. Por ejemplo, suministre pañuelos desechables, botes de basura sin contacto, jabón de manos, desinfectante de manos, desinfectantes y toallas desechables para los miembros del hogar.</a:t>
            </a:r>
          </a:p>
          <a:p>
            <a:pPr marL="171450" indent="-171450">
              <a:buFont typeface="Arial" panose="020B0604020202020204" pitchFamily="34" charset="0"/>
              <a:buChar char="•"/>
            </a:pPr>
            <a:r>
              <a:rPr lang="es-ES" altLang="en-US" dirty="0">
                <a:latin typeface="Arial" panose="020B0604020202020204" pitchFamily="34" charset="0"/>
                <a:ea typeface="ＭＳ Ｐゴシック" panose="020B0600070205080204" pitchFamily="34" charset="-128"/>
              </a:rPr>
              <a:t>Desarrolle procedimientos para minimizar los contactos entre una persona sintomática y otros miembros del hogar.</a:t>
            </a:r>
          </a:p>
          <a:p>
            <a:pPr marL="171450" indent="-171450">
              <a:buFont typeface="Arial" panose="020B0604020202020204" pitchFamily="34" charset="0"/>
              <a:buChar char="•"/>
            </a:pPr>
            <a:r>
              <a:rPr lang="es-ES" altLang="en-US" dirty="0">
                <a:latin typeface="Arial" panose="020B0604020202020204" pitchFamily="34" charset="0"/>
                <a:ea typeface="ＭＳ Ｐゴシック" panose="020B0600070205080204" pitchFamily="34" charset="-128"/>
              </a:rPr>
              <a:t>Cancelar los servicios internos durante el período de transmisión generalizada de enfermedades en la comunidad.</a:t>
            </a:r>
          </a:p>
          <a:p>
            <a:pPr marL="171450" indent="-171450">
              <a:buFont typeface="Arial" panose="020B0604020202020204" pitchFamily="34" charset="0"/>
              <a:buChar char="•"/>
            </a:pPr>
            <a:r>
              <a:rPr lang="es-ES" altLang="en-US" dirty="0">
                <a:latin typeface="Arial" panose="020B0604020202020204" pitchFamily="34" charset="0"/>
                <a:ea typeface="ＭＳ Ｐゴシック" panose="020B0600070205080204" pitchFamily="34" charset="-128"/>
              </a:rPr>
              <a:t>Capacite y recuerde a todos los miembros del hogar acerca de las prácticas y procedimientos del hogar durante el período pandémico.</a:t>
            </a:r>
            <a:endParaRPr lang="en-US" altLang="en-US" dirty="0">
              <a:latin typeface="Arial" panose="020B0604020202020204" pitchFamily="34" charset="0"/>
              <a:ea typeface="ＭＳ Ｐゴシック" panose="020B0600070205080204" pitchFamily="34" charset="-128"/>
            </a:endParaRPr>
          </a:p>
        </p:txBody>
      </p:sp>
      <p:sp>
        <p:nvSpPr>
          <p:cNvPr id="86020" name="Slide Number Placeholder 3">
            <a:extLst>
              <a:ext uri="{FF2B5EF4-FFF2-40B4-BE49-F238E27FC236}">
                <a16:creationId xmlns:a16="http://schemas.microsoft.com/office/drawing/2014/main" id="{E63138E6-58FB-4F39-A5DE-AFC2514E3A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426D111-0CD5-40EB-B92E-51F79316907A}" type="slidenum">
              <a:rPr lang="en-US" altLang="en-US" sz="1200" baseline="0"/>
              <a:pPr/>
              <a:t>35</a:t>
            </a:fld>
            <a:endParaRPr lang="en-US" altLang="en-US" sz="1200" baseline="0" dirty="0"/>
          </a:p>
        </p:txBody>
      </p:sp>
      <p:sp>
        <p:nvSpPr>
          <p:cNvPr id="86021" name="Date Placeholder 4">
            <a:extLst>
              <a:ext uri="{FF2B5EF4-FFF2-40B4-BE49-F238E27FC236}">
                <a16:creationId xmlns:a16="http://schemas.microsoft.com/office/drawing/2014/main" id="{79F8B794-0AD1-488E-8B5C-21832592830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6022" name="Header Placeholder 5">
            <a:extLst>
              <a:ext uri="{FF2B5EF4-FFF2-40B4-BE49-F238E27FC236}">
                <a16:creationId xmlns:a16="http://schemas.microsoft.com/office/drawing/2014/main" id="{C3A2ABBA-0259-4C21-947A-2822DCF1B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6023" name="Footer Placeholder 6">
            <a:extLst>
              <a:ext uri="{FF2B5EF4-FFF2-40B4-BE49-F238E27FC236}">
                <a16:creationId xmlns:a16="http://schemas.microsoft.com/office/drawing/2014/main" id="{8985A893-BF9B-48EA-8156-803612A04E0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142187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0239E32-5A18-4033-80A4-E51011CA8D0D}"/>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E2BED3C6-D610-4B5F-B1BD-5DF9B301D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err="1"/>
              <a:t>Notas</a:t>
            </a:r>
            <a:r>
              <a:rPr lang="en-US" b="1" dirty="0"/>
              <a:t> del instructor:</a:t>
            </a:r>
          </a:p>
          <a:p>
            <a:endParaRPr lang="en-US" altLang="en-US" dirty="0">
              <a:latin typeface="Arial" panose="020B0604020202020204" pitchFamily="34" charset="0"/>
              <a:ea typeface="ＭＳ Ｐゴシック" panose="020B0600070205080204" pitchFamily="34" charset="-128"/>
            </a:endParaRPr>
          </a:p>
          <a:p>
            <a:r>
              <a:rPr lang="en-US" dirty="0">
                <a:hlinkClick r:id="rId3"/>
              </a:rPr>
              <a:t>https://www.azdhs.gov/preparedness/epidemiology-disease-control/infectious-disease-epidemiology/index.php#novel-coronavirus-what-everyone-needs</a:t>
            </a:r>
            <a:endParaRPr lang="en-US" dirty="0"/>
          </a:p>
          <a:p>
            <a:pPr marL="0" indent="0">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endParaRPr>
          </a:p>
        </p:txBody>
      </p:sp>
      <p:sp>
        <p:nvSpPr>
          <p:cNvPr id="88068" name="Slide Number Placeholder 3">
            <a:extLst>
              <a:ext uri="{FF2B5EF4-FFF2-40B4-BE49-F238E27FC236}">
                <a16:creationId xmlns:a16="http://schemas.microsoft.com/office/drawing/2014/main" id="{68D584CB-EEE0-4E64-9DBA-095517533A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7315379-C669-475C-8FC9-485310A808B0}" type="slidenum">
              <a:rPr lang="en-US" altLang="en-US" sz="1200" baseline="0"/>
              <a:pPr/>
              <a:t>36</a:t>
            </a:fld>
            <a:endParaRPr lang="en-US" altLang="en-US" sz="1200" baseline="0" dirty="0"/>
          </a:p>
        </p:txBody>
      </p:sp>
      <p:sp>
        <p:nvSpPr>
          <p:cNvPr id="88069" name="Date Placeholder 4">
            <a:extLst>
              <a:ext uri="{FF2B5EF4-FFF2-40B4-BE49-F238E27FC236}">
                <a16:creationId xmlns:a16="http://schemas.microsoft.com/office/drawing/2014/main" id="{AFA761D7-78FA-46BA-9766-10EF9CD2246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8070" name="Header Placeholder 5">
            <a:extLst>
              <a:ext uri="{FF2B5EF4-FFF2-40B4-BE49-F238E27FC236}">
                <a16:creationId xmlns:a16="http://schemas.microsoft.com/office/drawing/2014/main" id="{A647988F-C638-4DAA-955F-6581D83197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8071" name="Footer Placeholder 6">
            <a:extLst>
              <a:ext uri="{FF2B5EF4-FFF2-40B4-BE49-F238E27FC236}">
                <a16:creationId xmlns:a16="http://schemas.microsoft.com/office/drawing/2014/main" id="{F3470726-9E69-43CA-89B1-4925EA20EA2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529090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dirty="0"/>
              <a:t>Orientación de los CDC sobre cómo realizar mandados esenciales</a:t>
            </a:r>
            <a:r>
              <a:rPr lang="en-US" sz="1100" b="0" i="0" u="none" strike="noStrike" cap="none" dirty="0">
                <a:solidFill>
                  <a:schemeClr val="dk1"/>
                </a:solidFill>
                <a:latin typeface="Arial"/>
                <a:ea typeface="Arial"/>
                <a:cs typeface="Arial"/>
                <a:sym typeface="Arial"/>
              </a:rPr>
              <a:t>:</a:t>
            </a:r>
          </a:p>
          <a:p>
            <a:pPr marL="0" marR="0" lvl="0" indent="0" algn="l" rtl="0">
              <a:spcBef>
                <a:spcPts val="0"/>
              </a:spcBef>
              <a:spcAft>
                <a:spcPts val="0"/>
              </a:spcAft>
              <a:buClr>
                <a:schemeClr val="dk1"/>
              </a:buClr>
              <a:buSzPts val="1100"/>
              <a:buFont typeface="Arial"/>
              <a:buNone/>
            </a:pPr>
            <a:r>
              <a:rPr lang="en-US" sz="1100" dirty="0">
                <a:hlinkClick r:id="rId3"/>
              </a:rPr>
              <a:t>https://www.cdc.gov/coronavirus/2019-ncov/daily-life-coping/essential-goods-services.html</a:t>
            </a:r>
            <a:endParaRPr lang="en-US" sz="1100"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5811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Notas para el instructor: </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Debido a la escasez nacional de respiradores y máscaras quirúrgicas, el público en general debe usar cubiertas de tela hechas a mano como se describe en el sitio web de los CDC.</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40</a:t>
            </a:fld>
            <a:endParaRPr lang="en-US"/>
          </a:p>
        </p:txBody>
      </p:sp>
    </p:spTree>
    <p:extLst>
      <p:ext uri="{BB962C8B-B14F-4D97-AF65-F5344CB8AC3E}">
        <p14:creationId xmlns:p14="http://schemas.microsoft.com/office/powerpoint/2010/main" val="1969090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41</a:t>
            </a:fld>
            <a:endParaRPr lang="en-US"/>
          </a:p>
        </p:txBody>
      </p:sp>
    </p:spTree>
    <p:extLst>
      <p:ext uri="{BB962C8B-B14F-4D97-AF65-F5344CB8AC3E}">
        <p14:creationId xmlns:p14="http://schemas.microsoft.com/office/powerpoint/2010/main" val="530551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42</a:t>
            </a:fld>
            <a:endParaRPr lang="en-US"/>
          </a:p>
        </p:txBody>
      </p:sp>
    </p:spTree>
    <p:extLst>
      <p:ext uri="{BB962C8B-B14F-4D97-AF65-F5344CB8AC3E}">
        <p14:creationId xmlns:p14="http://schemas.microsoft.com/office/powerpoint/2010/main" val="301368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Notas para el instructor:</a:t>
            </a:r>
          </a:p>
          <a:p>
            <a:endParaRPr lang="es-ES" dirty="0"/>
          </a:p>
          <a:p>
            <a:r>
              <a:rPr lang="es-ES" dirty="0"/>
              <a:t>Las gafas de seguridad envolventes son mejores cuando entra a lugares públicos.</a:t>
            </a:r>
          </a:p>
          <a:p>
            <a:endParaRPr lang="es-ES" dirty="0"/>
          </a:p>
          <a:p>
            <a:r>
              <a:rPr lang="es-ES" dirty="0"/>
              <a:t>Se recomienda usar cualquier tipo de cubierta para los ojos que pueda tener.</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44</a:t>
            </a:fld>
            <a:endParaRPr lang="en-US"/>
          </a:p>
        </p:txBody>
      </p:sp>
    </p:spTree>
    <p:extLst>
      <p:ext uri="{BB962C8B-B14F-4D97-AF65-F5344CB8AC3E}">
        <p14:creationId xmlns:p14="http://schemas.microsoft.com/office/powerpoint/2010/main" val="31414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47</a:t>
            </a:fld>
            <a:endParaRPr lang="en-US"/>
          </a:p>
        </p:txBody>
      </p:sp>
    </p:spTree>
    <p:extLst>
      <p:ext uri="{BB962C8B-B14F-4D97-AF65-F5344CB8AC3E}">
        <p14:creationId xmlns:p14="http://schemas.microsoft.com/office/powerpoint/2010/main" val="3161685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48</a:t>
            </a:fld>
            <a:endParaRPr lang="en-US"/>
          </a:p>
        </p:txBody>
      </p:sp>
    </p:spTree>
    <p:extLst>
      <p:ext uri="{BB962C8B-B14F-4D97-AF65-F5344CB8AC3E}">
        <p14:creationId xmlns:p14="http://schemas.microsoft.com/office/powerpoint/2010/main" val="1259426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Videos de </a:t>
            </a:r>
            <a:r>
              <a:rPr lang="en-US" dirty="0" err="1"/>
              <a:t>como</a:t>
            </a:r>
            <a:r>
              <a:rPr lang="en-US" dirty="0"/>
              <a:t> </a:t>
            </a:r>
            <a:r>
              <a:rPr lang="en-US" dirty="0" err="1"/>
              <a:t>hacerlo</a:t>
            </a:r>
            <a:r>
              <a:rPr lang="en-US" dirty="0"/>
              <a:t>:</a:t>
            </a:r>
          </a:p>
          <a:p>
            <a:endParaRPr lang="en-US" dirty="0"/>
          </a:p>
          <a:p>
            <a:r>
              <a:rPr lang="en-US" sz="1200" kern="1200" dirty="0">
                <a:solidFill>
                  <a:schemeClr val="tx1"/>
                </a:solidFill>
                <a:effectLst/>
                <a:latin typeface="+mn-lt"/>
                <a:ea typeface="+mn-ea"/>
                <a:cs typeface="+mn-cs"/>
              </a:rPr>
              <a:t>mask</a:t>
            </a:r>
          </a:p>
          <a:p>
            <a:r>
              <a:rPr lang="en-US" sz="1200" u="sng" kern="1200" dirty="0">
                <a:solidFill>
                  <a:schemeClr val="tx1"/>
                </a:solidFill>
                <a:effectLst/>
                <a:latin typeface="+mn-lt"/>
                <a:ea typeface="+mn-ea"/>
                <a:cs typeface="+mn-cs"/>
                <a:hlinkClick r:id="rId3"/>
              </a:rPr>
              <a:t>https://youtu.be/beejIQmI0MY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gloves</a:t>
            </a:r>
          </a:p>
          <a:p>
            <a:r>
              <a:rPr lang="en-US" sz="1200" u="sng" kern="1200" dirty="0">
                <a:solidFill>
                  <a:schemeClr val="tx1"/>
                </a:solidFill>
                <a:effectLst/>
                <a:latin typeface="+mn-lt"/>
                <a:ea typeface="+mn-ea"/>
                <a:cs typeface="+mn-cs"/>
                <a:hlinkClick r:id="rId4"/>
              </a:rPr>
              <a:t>https://youtu.be/xueBYfElFEg</a:t>
            </a:r>
            <a:endParaRPr lang="en-US" sz="1200" kern="1200" dirty="0">
              <a:solidFill>
                <a:schemeClr val="tx1"/>
              </a:solidFill>
              <a:effectLst/>
              <a:latin typeface="+mn-lt"/>
              <a:ea typeface="+mn-ea"/>
              <a:cs typeface="+mn-cs"/>
            </a:endParaRPr>
          </a:p>
          <a:p>
            <a:endParaRPr lang="en-US" dirty="0"/>
          </a:p>
          <a:p>
            <a:endParaRPr lang="en-US" dirty="0"/>
          </a:p>
          <a:p>
            <a:endParaRPr lang="en-US" dirty="0"/>
          </a:p>
          <a:p>
            <a:r>
              <a:rPr lang="en-US" sz="1200" kern="1200" dirty="0">
                <a:solidFill>
                  <a:schemeClr val="tx1"/>
                </a:solidFill>
                <a:effectLst/>
                <a:latin typeface="+mn-lt"/>
                <a:ea typeface="+mn-ea"/>
                <a:cs typeface="+mn-cs"/>
              </a:rPr>
              <a:t>CDC donning and doffing PPE healthcare workers</a:t>
            </a:r>
          </a:p>
          <a:p>
            <a:r>
              <a:rPr lang="en-US" sz="1200" u="sng" kern="1200" dirty="0">
                <a:solidFill>
                  <a:schemeClr val="tx1"/>
                </a:solidFill>
                <a:effectLst/>
                <a:latin typeface="+mn-lt"/>
                <a:ea typeface="+mn-ea"/>
                <a:cs typeface="+mn-cs"/>
                <a:hlinkClick r:id="rId5"/>
              </a:rPr>
              <a:t>https://www.youtube.com/watch?v=of73FN086E8&amp;feature=youtu.be</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https://www.youtube.com/watch?v=of73FN086E8&amp;feature=youtu.be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49</a:t>
            </a:fld>
            <a:endParaRPr lang="en-US"/>
          </a:p>
        </p:txBody>
      </p:sp>
    </p:spTree>
    <p:extLst>
      <p:ext uri="{BB962C8B-B14F-4D97-AF65-F5344CB8AC3E}">
        <p14:creationId xmlns:p14="http://schemas.microsoft.com/office/powerpoint/2010/main" val="2791324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E505FC1-1360-48D0-91E9-FAE14E3FFC6C}"/>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A5BEE89-7E2B-497D-9B71-E2C824C3F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1" dirty="0"/>
              <a:t>Notas para el instructor:</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1" dirty="0"/>
          </a:p>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0" dirty="0"/>
              <a:t>Las mascarillas quirúrgicas no son respiradores. Las máscaras quirúrgicas no están diseñadas ni certificadas para evitar que el usuario inhale pequeños peligros en el aire, como virus o partículas de virus. Las máscaras quirúrgicas o de procedimiento no forman un sello hermético contra la cara del usuario. Por lo tanto, cuando el usuario respira, gran parte del aire potencialmente infeccioso pasa a través de espacios entre la cara y la máscara quirúrgica. En segundo lugar, muchas máscaras quirúrgicas no están hechas de un material que pueda filtrar partículas microscópicas. Solo las máscaras quirúrgicas aprobadas por la Administración de Drogas y Alimentos de los EE. UU. Y comercializadas legalmente en los Estados Unidos han sido probadas por su capacidad para resistir la sangre y los fluidos corporales.</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0" dirty="0"/>
              <a:t>Las máscaras quirúrgicas se usan como una barrera física para proteger a los empleados de los peligros, como salpicaduras de grandes gotas de sangre o fluidos corporales. Las máscaras quirúrgicas también evitan la contaminación al atrapar grandes partículas de fluidos corporales que pueden contener bacterias o virus cuando se expulsan cuando el usuario tose y estornuda.</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0" dirty="0"/>
              <a:t>Las máscaras quirúrgicas / de procedimiento se usan para varios propósitos diferentes, que incluyen:</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Ser colocado en personas enfermas para limitar la propagación de secreciones respiratorias infecciosas a otros.</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Usado por los proveedores de atención médica para evitar la contaminación accidental de las heridas de los pacientes por los organismos normalmente presentes en el moco y la saliva.</a:t>
            </a:r>
          </a:p>
          <a:p>
            <a:pPr marL="171450" marR="0" lvl="0" indent="-1714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s-ES" sz="1100" b="0" dirty="0"/>
              <a:t>Usado por los empleados para protegerse de salpicaduras o aerosoles de sangre o fluidos corporales; También pueden tener el efecto de mantener los dedos / manos contaminados lejos de la boca y la nariz.</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s-ES" sz="1100" b="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es-ES" sz="1100" b="0" dirty="0"/>
              <a:t>Los pañuelos, los géneros de cuello, etc. no son respiradores; su uso NO ofrece ninguna protección contra la inhalación de gotitas en el aire que contienen el virus. Sin embargo, el uso de uno de estos elementos puede reducir la frecuencia con la que las personas se tocan la cara.</a:t>
            </a:r>
            <a:endParaRPr lang="en-US" altLang="en-US" sz="1100" b="0" dirty="0">
              <a:latin typeface="Arial" panose="020B0604020202020204" pitchFamily="34" charset="0"/>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9D2CB5A3-AB23-4178-9F09-4232EF0276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A5DAED6D-064A-4E4E-A6E6-B05EFC7D89C2}" type="slidenum">
              <a:rPr lang="en-US" altLang="en-US" sz="1200" baseline="0"/>
              <a:pPr/>
              <a:t>50</a:t>
            </a:fld>
            <a:endParaRPr lang="en-US" altLang="en-US" sz="1200" baseline="0" dirty="0"/>
          </a:p>
        </p:txBody>
      </p:sp>
      <p:sp>
        <p:nvSpPr>
          <p:cNvPr id="98309" name="Date Placeholder 4">
            <a:extLst>
              <a:ext uri="{FF2B5EF4-FFF2-40B4-BE49-F238E27FC236}">
                <a16:creationId xmlns:a16="http://schemas.microsoft.com/office/drawing/2014/main" id="{F83F379B-98E9-4B52-A80D-6A8365EB439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98310" name="Header Placeholder 5">
            <a:extLst>
              <a:ext uri="{FF2B5EF4-FFF2-40B4-BE49-F238E27FC236}">
                <a16:creationId xmlns:a16="http://schemas.microsoft.com/office/drawing/2014/main" id="{B41723CB-F2CD-46BE-BD26-2C893155C91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98311" name="Footer Placeholder 6">
            <a:extLst>
              <a:ext uri="{FF2B5EF4-FFF2-40B4-BE49-F238E27FC236}">
                <a16:creationId xmlns:a16="http://schemas.microsoft.com/office/drawing/2014/main" id="{90EA37E3-DDE8-4D52-8E27-158F9EA3045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468527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3B6942E-8BF8-4FEE-80CE-17124147A49B}"/>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D7A6FB17-E553-492B-80BC-2911C362C7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err="1"/>
              <a:t>Notas</a:t>
            </a:r>
            <a:r>
              <a:rPr lang="en-US" b="1" dirty="0"/>
              <a:t> del instructor:</a:t>
            </a:r>
          </a:p>
          <a:p>
            <a:endParaRPr lang="en-US" altLang="en-US" dirty="0">
              <a:latin typeface="Arial" panose="020B0604020202020204" pitchFamily="34" charset="0"/>
              <a:ea typeface="ＭＳ Ｐゴシック" panose="020B0600070205080204" pitchFamily="34" charset="-128"/>
            </a:endParaRPr>
          </a:p>
          <a:p>
            <a:r>
              <a:rPr lang="es-ES" dirty="0"/>
              <a:t>Los respiradores disponibles están actualmente reservados para trabajadores de la salud, técnicos de emergencias médicas y otras personas que trabajan en ocupaciones de alto riesgo.</a:t>
            </a:r>
          </a:p>
          <a:p>
            <a:endParaRPr lang="en-US" altLang="en-US" dirty="0">
              <a:latin typeface="Arial" panose="020B0604020202020204" pitchFamily="34" charset="0"/>
              <a:ea typeface="ＭＳ Ｐゴシック" panose="020B0600070205080204" pitchFamily="34" charset="-128"/>
            </a:endParaRPr>
          </a:p>
          <a:p>
            <a:r>
              <a:rPr lang="en-US" altLang="en-US" dirty="0" err="1">
                <a:latin typeface="Arial" panose="020B0604020202020204" pitchFamily="34" charset="0"/>
                <a:ea typeface="ＭＳ Ｐゴシック" panose="020B0600070205080204" pitchFamily="34" charset="-128"/>
              </a:rPr>
              <a:t>Guía</a:t>
            </a:r>
            <a:r>
              <a:rPr lang="en-US" altLang="en-US" dirty="0">
                <a:latin typeface="Arial" panose="020B0604020202020204" pitchFamily="34" charset="0"/>
                <a:ea typeface="ＭＳ Ｐゴシック" panose="020B0600070205080204" pitchFamily="34" charset="-128"/>
              </a:rPr>
              <a:t> CDC: </a:t>
            </a:r>
            <a:r>
              <a:rPr lang="en-US" dirty="0">
                <a:hlinkClick r:id="rId3"/>
              </a:rPr>
              <a:t>https://www.cdc.gov/coronavirus/2019-ncov/if-you-are-sick/care-for-someone.html</a:t>
            </a:r>
            <a:endParaRPr lang="en-US" dirty="0"/>
          </a:p>
          <a:p>
            <a:endParaRPr lang="en-US" altLang="en-US" dirty="0">
              <a:latin typeface="Arial" panose="020B0604020202020204" pitchFamily="34" charset="0"/>
              <a:ea typeface="ＭＳ Ｐゴシック" panose="020B0600070205080204" pitchFamily="34" charset="-128"/>
            </a:endParaRPr>
          </a:p>
          <a:p>
            <a:r>
              <a:rPr lang="es-ES" dirty="0"/>
              <a:t>Los respiradores se usan para evitar respirar los peligros que están en el aire. Los respiradores protegen al usuario al filtrar el aire antes de que el trabajador lo inhale o al suministrar aire desde una fuente segura. La mayoría de los respiradores que protegen al trabajador al filtrar el aire están diseñados para ajustarse firmemente contra la cara y, por lo tanto, proporcionan un sello entre el borde del respirador y la cara. Cuando hay un sello adecuado, el aire que respira el trabajador pasa a través del filtro del respirador, que captura los contaminantes. Si no hay un sello hermético, el aire pasa a través de los espacios entre la cara y el respirador y los contaminantes no se filtran del aire que respira el trabajador. </a:t>
            </a:r>
          </a:p>
          <a:p>
            <a:endParaRPr lang="es-ES" dirty="0"/>
          </a:p>
          <a:p>
            <a:r>
              <a:rPr lang="es-ES" dirty="0"/>
              <a:t>El Instituto Nacional de Seguridad y Salud Ocupacional, parte de los CDC, certifica los respiradores purificadores de aire, a veces llamados respiradores de partículas, en las siguientes categorías en función de la resistencia al aceite, lo que puede reducir la eficiencia: </a:t>
            </a:r>
          </a:p>
          <a:p>
            <a:endParaRPr lang="es-ES" dirty="0"/>
          </a:p>
          <a:p>
            <a:r>
              <a:rPr lang="es-ES" dirty="0"/>
              <a:t>N95, N99, N100 - Filtra al menos 95%, 99%, 99.97% de partículas en el aire. No es resistente al aceite. </a:t>
            </a:r>
          </a:p>
          <a:p>
            <a:r>
              <a:rPr lang="es-ES" dirty="0"/>
              <a:t>R95, R99, R100 - Filtra al menos 95%, 99%, 99.97% de partículas en el aire. Algo resistente al aceite.</a:t>
            </a:r>
          </a:p>
          <a:p>
            <a:r>
              <a:rPr lang="es-ES" dirty="0"/>
              <a:t>P95, P99, P100 - Filtra al menos 95%, 99%, 99.97% de partículas en el aire. Fuertemente resistente al aceite.</a:t>
            </a:r>
          </a:p>
          <a:p>
            <a:endParaRPr lang="es-ES" dirty="0"/>
          </a:p>
          <a:p>
            <a:r>
              <a:rPr lang="es-ES" dirty="0"/>
              <a:t> Los respiradores aprobados por NIOSH estarán marcados como "NIOSH" y las categorías N, R, P.</a:t>
            </a:r>
            <a:endParaRPr lang="en-US" dirty="0"/>
          </a:p>
          <a:p>
            <a:pPr marL="0" indent="0">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endParaRPr>
          </a:p>
        </p:txBody>
      </p:sp>
      <p:sp>
        <p:nvSpPr>
          <p:cNvPr id="94212" name="Slide Number Placeholder 3">
            <a:extLst>
              <a:ext uri="{FF2B5EF4-FFF2-40B4-BE49-F238E27FC236}">
                <a16:creationId xmlns:a16="http://schemas.microsoft.com/office/drawing/2014/main" id="{3F06C6BF-6BA2-407E-BEFE-B7309950D6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219C4156-EE61-4E5A-9A63-C21AF266AF94}" type="slidenum">
              <a:rPr lang="en-US" altLang="en-US" sz="1200" baseline="0"/>
              <a:pPr/>
              <a:t>51</a:t>
            </a:fld>
            <a:endParaRPr lang="en-US" altLang="en-US" sz="1200" baseline="0" dirty="0"/>
          </a:p>
        </p:txBody>
      </p:sp>
      <p:sp>
        <p:nvSpPr>
          <p:cNvPr id="94213" name="Date Placeholder 4">
            <a:extLst>
              <a:ext uri="{FF2B5EF4-FFF2-40B4-BE49-F238E27FC236}">
                <a16:creationId xmlns:a16="http://schemas.microsoft.com/office/drawing/2014/main" id="{C89F6302-2DBC-40CE-8C5C-332A6C6FD3C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94214" name="Header Placeholder 5">
            <a:extLst>
              <a:ext uri="{FF2B5EF4-FFF2-40B4-BE49-F238E27FC236}">
                <a16:creationId xmlns:a16="http://schemas.microsoft.com/office/drawing/2014/main" id="{38B5FE5F-8BBD-4216-9DD8-9043277D3D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94215" name="Footer Placeholder 6">
            <a:extLst>
              <a:ext uri="{FF2B5EF4-FFF2-40B4-BE49-F238E27FC236}">
                <a16:creationId xmlns:a16="http://schemas.microsoft.com/office/drawing/2014/main" id="{9F77BE70-3AD4-419B-90C7-D55E613A044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588909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288c3d371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288c3d371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Notas</a:t>
            </a:r>
            <a:r>
              <a:rPr lang="en-US" b="1" dirty="0"/>
              <a:t> del instructor:</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hlinkClick r:id="rId3"/>
              </a:rPr>
              <a:t>https://www.cdc.gov/coronavirus/2019-ncov/prevent-getting-sick/cloth-face-cover.html</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s-ES" dirty="0"/>
              <a:t>El 16 de mayo de 2020, los CDC revisaron las directrices sobre el uso de revestimientos para la cara de tela. Estudios recientes muestran que el virus puede propagarse entre las personas que interactúan en las proximidades, por ejemplo, hablar, toser o estornudar, incluso si esas personas no presentan síntomas. A la luz de esta nueva evidencia, los CDC recomiendan usar cubiertas de tela para la cara en lugares públicos donde otras medidas de distanciamiento social son difíciles de mantener (por ejemplo, supermercados y farmacias) </a:t>
            </a:r>
            <a:r>
              <a:rPr lang="es-ES" b="1" dirty="0"/>
              <a:t>especialmente </a:t>
            </a:r>
            <a:r>
              <a:rPr lang="es-ES" dirty="0"/>
              <a:t>en áreas de transmisión comunitaria significativa.</a:t>
            </a:r>
          </a:p>
          <a:p>
            <a:pPr marL="0" lvl="0" indent="0" algn="l" rtl="0">
              <a:spcBef>
                <a:spcPts val="0"/>
              </a:spcBef>
              <a:spcAft>
                <a:spcPts val="0"/>
              </a:spcAft>
              <a:buNone/>
            </a:pPr>
            <a:endParaRPr lang="es-ES" dirty="0"/>
          </a:p>
          <a:p>
            <a:pPr marL="0" lvl="0" indent="0" algn="l" rtl="0">
              <a:spcBef>
                <a:spcPts val="0"/>
              </a:spcBef>
              <a:spcAft>
                <a:spcPts val="0"/>
              </a:spcAft>
              <a:buNone/>
            </a:pPr>
            <a:r>
              <a:rPr lang="en-US" dirty="0" err="1"/>
              <a:t>Otras</a:t>
            </a:r>
            <a:r>
              <a:rPr lang="en-US" dirty="0"/>
              <a:t> </a:t>
            </a:r>
            <a:r>
              <a:rPr lang="en-US" dirty="0" err="1"/>
              <a:t>referencias</a:t>
            </a:r>
            <a:r>
              <a:rPr lang="en-US" dirty="0"/>
              <a:t>:</a:t>
            </a:r>
          </a:p>
          <a:p>
            <a:pPr marL="0" lvl="0" indent="0" algn="l" rtl="0">
              <a:spcBef>
                <a:spcPts val="0"/>
              </a:spcBef>
              <a:spcAft>
                <a:spcPts val="0"/>
              </a:spcAft>
              <a:buNone/>
            </a:pPr>
            <a:endParaRPr lang="en-US" dirty="0"/>
          </a:p>
          <a:p>
            <a:r>
              <a:rPr lang="en-US" sz="1200" kern="1200" dirty="0" err="1">
                <a:solidFill>
                  <a:schemeClr val="tx1"/>
                </a:solidFill>
                <a:effectLst/>
                <a:latin typeface="+mn-lt"/>
                <a:ea typeface="+mn-ea"/>
                <a:cs typeface="+mn-cs"/>
              </a:rPr>
              <a:t>Mascarillas</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efectivas</a:t>
            </a:r>
            <a:r>
              <a:rPr lang="en-US" sz="1200" kern="1200" dirty="0">
                <a:solidFill>
                  <a:schemeClr val="tx1"/>
                </a:solidFill>
                <a:effectLst/>
                <a:latin typeface="+mn-lt"/>
                <a:ea typeface="+mn-ea"/>
                <a:cs typeface="+mn-cs"/>
              </a:rPr>
              <a:t>:</a:t>
            </a:r>
          </a:p>
          <a:p>
            <a:r>
              <a:rPr lang="en-US" sz="1200" u="sng" kern="1200" dirty="0">
                <a:solidFill>
                  <a:schemeClr val="tx1"/>
                </a:solidFill>
                <a:effectLst/>
                <a:latin typeface="+mn-lt"/>
                <a:ea typeface="+mn-ea"/>
                <a:cs typeface="+mn-cs"/>
                <a:hlinkClick r:id="rId4"/>
              </a:rPr>
              <a:t>https://www.sciencedirect.com/science/article/pii/S2468042720300117?via%3Dihub</a:t>
            </a: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hlinkClick r:id="rId5"/>
              </a:rPr>
              <a:t>https://science.sciencemag.org/content/early/2020/06/08/science.abc6197</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99489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a:t>
            </a:r>
            <a:r>
              <a:rPr lang="en-US" dirty="0" err="1"/>
              <a:t>guia</a:t>
            </a:r>
            <a:r>
              <a:rPr lang="en-US" dirty="0"/>
              <a:t>, </a:t>
            </a:r>
            <a:r>
              <a:rPr lang="en-US" dirty="0" err="1"/>
              <a:t>materiales</a:t>
            </a:r>
            <a:r>
              <a:rPr lang="en-US" dirty="0"/>
              <a:t> </a:t>
            </a:r>
            <a:r>
              <a:rPr lang="en-US" dirty="0" err="1"/>
              <a:t>impresos</a:t>
            </a:r>
            <a:r>
              <a:rPr lang="en-US" dirty="0"/>
              <a:t>:</a:t>
            </a:r>
          </a:p>
          <a:p>
            <a:r>
              <a:rPr lang="en-US" dirty="0">
                <a:hlinkClick r:id="rId3"/>
              </a:rPr>
              <a:t>https://www.cdc.gov/coronavirus/2019-ncov/prevent-getting-sick/how-to-make-cloth-face-covering.html</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53</a:t>
            </a:fld>
            <a:endParaRPr lang="en-US"/>
          </a:p>
        </p:txBody>
      </p:sp>
    </p:spTree>
    <p:extLst>
      <p:ext uri="{BB962C8B-B14F-4D97-AF65-F5344CB8AC3E}">
        <p14:creationId xmlns:p14="http://schemas.microsoft.com/office/powerpoint/2010/main" val="3539831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Nación Navajo ha sido especialmente afectada por la pandemia de COVID-19.</a:t>
            </a:r>
          </a:p>
          <a:p>
            <a:endParaRPr lang="es-ES" dirty="0"/>
          </a:p>
          <a:p>
            <a:r>
              <a:rPr lang="es-ES" dirty="0"/>
              <a:t>Cada comunidad tribal en Arizona es soberana y puede optar por aplicar medidas de control de epidemias más estrictas.</a:t>
            </a:r>
          </a:p>
          <a:p>
            <a:endParaRPr lang="es-ES" dirty="0"/>
          </a:p>
          <a:p>
            <a:r>
              <a:rPr lang="es-ES" dirty="0"/>
              <a:t>Por ejemplo, la orientación Apertura de América puede aplicarse a nivel regional, incluso a nivel de la comunidad tribal.</a:t>
            </a:r>
            <a:endParaRPr lang="en-US" dirty="0"/>
          </a:p>
          <a:p>
            <a:endParaRPr lang="en-US" dirty="0"/>
          </a:p>
          <a:p>
            <a:r>
              <a:rPr lang="en-US" sz="1200" b="0" i="0" kern="1200" dirty="0">
                <a:solidFill>
                  <a:schemeClr val="tx1"/>
                </a:solidFill>
                <a:effectLst/>
                <a:latin typeface="+mn-lt"/>
                <a:ea typeface="+mn-ea"/>
                <a:cs typeface="+mn-cs"/>
              </a:rPr>
              <a:t>Johns Hopkins Center for American Indian Health COVID-19 </a:t>
            </a:r>
            <a:r>
              <a:rPr lang="en-US" sz="1200" b="0" i="0" kern="1200" dirty="0" err="1">
                <a:solidFill>
                  <a:schemeClr val="tx1"/>
                </a:solidFill>
                <a:effectLst/>
                <a:latin typeface="+mn-lt"/>
                <a:ea typeface="+mn-ea"/>
                <a:cs typeface="+mn-cs"/>
              </a:rPr>
              <a:t>Materiales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desarrollados</a:t>
            </a:r>
            <a:r>
              <a:rPr lang="en-US" sz="1200" b="0" i="0" kern="1200" dirty="0">
                <a:solidFill>
                  <a:schemeClr val="tx1"/>
                </a:solidFill>
                <a:effectLst/>
                <a:latin typeface="+mn-lt"/>
                <a:ea typeface="+mn-ea"/>
                <a:cs typeface="+mn-cs"/>
              </a:rPr>
              <a:t> para </a:t>
            </a:r>
            <a:r>
              <a:rPr lang="en-US" sz="1200" b="0" i="0" kern="1200" dirty="0" err="1">
                <a:solidFill>
                  <a:schemeClr val="tx1"/>
                </a:solidFill>
                <a:effectLst/>
                <a:latin typeface="+mn-lt"/>
                <a:ea typeface="+mn-ea"/>
                <a:cs typeface="+mn-cs"/>
              </a:rPr>
              <a:t>uso</a:t>
            </a:r>
            <a:r>
              <a:rPr lang="en-US" sz="1200" b="0" i="0" kern="1200" dirty="0">
                <a:solidFill>
                  <a:schemeClr val="tx1"/>
                </a:solidFill>
                <a:effectLst/>
                <a:latin typeface="+mn-lt"/>
                <a:ea typeface="+mn-ea"/>
                <a:cs typeface="+mn-cs"/>
              </a:rPr>
              <a:t> tribal: </a:t>
            </a:r>
            <a:r>
              <a:rPr lang="en-US" dirty="0">
                <a:hlinkClick r:id="rId3"/>
              </a:rPr>
              <a:t>https://caih.jhu.edu/news/covid19</a:t>
            </a:r>
            <a:endParaRPr lang="en-US" dirty="0"/>
          </a:p>
          <a:p>
            <a:br>
              <a:rPr lang="es-ES" dirty="0"/>
            </a:br>
            <a:r>
              <a:rPr lang="es-ES" sz="1200" b="0" i="0" kern="1200" dirty="0">
                <a:solidFill>
                  <a:schemeClr val="tx1"/>
                </a:solidFill>
                <a:effectLst/>
                <a:latin typeface="+mn-lt"/>
                <a:ea typeface="+mn-ea"/>
                <a:cs typeface="+mn-cs"/>
              </a:rPr>
              <a:t>Guía de los CDC para vivir en viviendas compartidas</a:t>
            </a:r>
            <a:r>
              <a:rPr lang="en-US" dirty="0"/>
              <a:t>:</a:t>
            </a:r>
          </a:p>
          <a:p>
            <a:r>
              <a:rPr lang="en-US" dirty="0">
                <a:hlinkClick r:id="rId4"/>
              </a:rPr>
              <a:t>https://www.cdc.gov/coronavirus/2019-https://www.cdc.gov/coronavirus/2019-ncov/daily-life-coping/shared-housing/index.html/daily-life-coping/shared-housing/index.html</a:t>
            </a:r>
            <a:br>
              <a:rPr lang="en-US" dirty="0"/>
            </a:b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Hogares viviendo en lugares cerrados</a:t>
            </a:r>
            <a:r>
              <a:rPr lang="en-US" dirty="0"/>
              <a:t>:</a:t>
            </a:r>
          </a:p>
          <a:p>
            <a:r>
              <a:rPr lang="en-US" dirty="0">
                <a:hlinkClick r:id="rId5"/>
              </a:rPr>
              <a:t>https://www.cdc.gov/coronavirus/2019-ncov/daily-life-coping/living-in-close-quarters.html</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54</a:t>
            </a:fld>
            <a:endParaRPr lang="en-US"/>
          </a:p>
        </p:txBody>
      </p:sp>
    </p:spTree>
    <p:extLst>
      <p:ext uri="{BB962C8B-B14F-4D97-AF65-F5344CB8AC3E}">
        <p14:creationId xmlns:p14="http://schemas.microsoft.com/office/powerpoint/2010/main" val="1574803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Notas</a:t>
            </a:r>
            <a:r>
              <a:rPr lang="en-US" b="1" dirty="0"/>
              <a:t> del instructor:</a:t>
            </a:r>
          </a:p>
          <a:p>
            <a:endParaRPr lang="en-US" dirty="0"/>
          </a:p>
          <a:p>
            <a:r>
              <a:rPr lang="es-ES" dirty="0"/>
              <a:t>Folleto de FEMA: "¿Qué es la continuidad de las operaciones?“</a:t>
            </a:r>
          </a:p>
          <a:p>
            <a:r>
              <a:rPr lang="en-US" u="sng" dirty="0">
                <a:solidFill>
                  <a:schemeClr val="tx1"/>
                </a:solidFill>
              </a:rPr>
              <a:t>https://www.fema.gov/pdf/about/org/ncp/coop_brochure.pdf</a:t>
            </a:r>
          </a:p>
          <a:p>
            <a:endParaRPr lang="en-US" dirty="0"/>
          </a:p>
          <a:p>
            <a:endParaRPr lang="es-ES" dirty="0"/>
          </a:p>
          <a:p>
            <a:r>
              <a:rPr lang="es-ES" dirty="0"/>
              <a:t>Lista de verificación de gestión de desastres:</a:t>
            </a:r>
          </a:p>
          <a:p>
            <a:r>
              <a:rPr lang="en-US" dirty="0">
                <a:solidFill>
                  <a:schemeClr val="tx1"/>
                </a:solidFill>
                <a:hlinkClick r:id="rId3">
                  <a:extLst>
                    <a:ext uri="{A12FA001-AC4F-418D-AE19-62706E023703}">
                      <ahyp:hlinkClr xmlns:ahyp="http://schemas.microsoft.com/office/drawing/2018/hyperlinkcolor" val="tx"/>
                    </a:ext>
                  </a:extLst>
                </a:hlinkClick>
              </a:rPr>
              <a:t>https://www.paho.org/disasters/index.php?option=com_docman&amp;view=download&amp;category_slug=tools&amp;alias=543-pandinflu-leadershipduring-tool-16&amp;Itemid=1179&amp;lang=en</a:t>
            </a:r>
            <a:endParaRPr lang="en-US" dirty="0">
              <a:solidFill>
                <a:schemeClr val="tx1"/>
              </a:solidFill>
            </a:endParaRPr>
          </a:p>
          <a:p>
            <a:endParaRPr lang="en-US" dirty="0"/>
          </a:p>
          <a:p>
            <a:endParaRPr lang="es-ES" dirty="0"/>
          </a:p>
          <a:p>
            <a:r>
              <a:rPr lang="es-ES" dirty="0"/>
              <a:t>El entrenamiento cruzado es otro paso importante en COOP.</a:t>
            </a:r>
          </a:p>
          <a:p>
            <a:endParaRPr lang="es-ES" dirty="0"/>
          </a:p>
          <a:p>
            <a:r>
              <a:rPr lang="es-ES" dirty="0"/>
              <a:t>Foto de Al Brown</a:t>
            </a:r>
            <a:endParaRPr lang="en-US"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55</a:t>
            </a:fld>
            <a:endParaRPr lang="en-US" altLang="en-US" dirty="0"/>
          </a:p>
        </p:txBody>
      </p:sp>
    </p:spTree>
    <p:extLst>
      <p:ext uri="{BB962C8B-B14F-4D97-AF65-F5344CB8AC3E}">
        <p14:creationId xmlns:p14="http://schemas.microsoft.com/office/powerpoint/2010/main" val="178382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919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 </a:t>
            </a:r>
            <a:r>
              <a:rPr lang="en-US" dirty="0">
                <a:hlinkClick r:id="rId3"/>
              </a:rPr>
              <a:t>https://www.whitehouse.gov/openingamerica/</a:t>
            </a:r>
            <a:endParaRPr lang="en-US" dirty="0"/>
          </a:p>
          <a:p>
            <a:endParaRPr lang="en-US" dirty="0"/>
          </a:p>
          <a:p>
            <a:r>
              <a:rPr lang="es-ES" dirty="0"/>
              <a:t>Tres fases de reapertura basadas en criterios de selección de salud pública.</a:t>
            </a:r>
          </a:p>
          <a:p>
            <a:endParaRPr lang="es-ES" dirty="0"/>
          </a:p>
          <a:p>
            <a:r>
              <a:rPr lang="es-ES" dirty="0"/>
              <a:t>La primera fase es aplicable en Estados y regiones donde las enfermedades similares a la gripe y COVID-19 han estado disminuyendo durante 14 días y el sistema de salud tiene una capacidad y capacidad de prueba adecuadas. Una reapertura limitada puede proceder.</a:t>
            </a:r>
          </a:p>
          <a:p>
            <a:endParaRPr lang="es-ES" dirty="0"/>
          </a:p>
          <a:p>
            <a:r>
              <a:rPr lang="es-ES" dirty="0"/>
              <a:t>La segunda fase es aplicable en Estados y regiones sin evidencia de un rebote que satisfaga los criterios de activación por segunda vez. Las pautas de reapertura amplían los tipos de lugares que pueden reabrir e incluyen medidas de control menos restrictivas.</a:t>
            </a:r>
          </a:p>
          <a:p>
            <a:endParaRPr lang="es-ES" dirty="0"/>
          </a:p>
          <a:p>
            <a:r>
              <a:rPr lang="es-ES" dirty="0"/>
              <a:t>La tercera fase es aplicable en Estados y regiones sin evidencia de un rebote y satisfacen los criterios de activación por tercera vez. Todos los tipos de negocios pueden abrir, pero con distanciamiento físico limitado y diligencia para la higiene y el saneamiento.</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56</a:t>
            </a:fld>
            <a:endParaRPr lang="en-US"/>
          </a:p>
        </p:txBody>
      </p:sp>
    </p:spTree>
    <p:extLst>
      <p:ext uri="{BB962C8B-B14F-4D97-AF65-F5344CB8AC3E}">
        <p14:creationId xmlns:p14="http://schemas.microsoft.com/office/powerpoint/2010/main" val="1915783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Notas para el instructor:</a:t>
            </a:r>
          </a:p>
          <a:p>
            <a:endParaRPr lang="es-ES" dirty="0"/>
          </a:p>
          <a:p>
            <a:r>
              <a:rPr lang="es-ES" dirty="0"/>
              <a:t>Esta es una herramienta de decisión publicada por los CDC en: https://www.cdc.gov/coronavirus/2019-ncov/community/organizations/workplace-decision-tool.html</a:t>
            </a:r>
          </a:p>
          <a:p>
            <a:endParaRPr lang="es-ES" dirty="0"/>
          </a:p>
          <a:p>
            <a:r>
              <a:rPr lang="es-ES" dirty="0"/>
              <a:t>Consulte con los funcionarios de salud estatales y locales para determinar las acciones más apropiadas mientras se ajusta para satisfacer las necesidades y circunstancias únicas de la comunidad local.</a:t>
            </a:r>
          </a:p>
          <a:p>
            <a:endParaRPr lang="es-ES" dirty="0"/>
          </a:p>
          <a:p>
            <a:r>
              <a:rPr lang="es-ES" dirty="0"/>
              <a:t>El empleador debe considerar el cumplimiento de las normas de OSHA. Cada lugar de trabajo es único. El plan de reapertura debe ser específico del sitio.</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57</a:t>
            </a:fld>
            <a:endParaRPr lang="en-US"/>
          </a:p>
        </p:txBody>
      </p:sp>
    </p:spTree>
    <p:extLst>
      <p:ext uri="{BB962C8B-B14F-4D97-AF65-F5344CB8AC3E}">
        <p14:creationId xmlns:p14="http://schemas.microsoft.com/office/powerpoint/2010/main" val="703934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050" b="0" i="0" u="none" strike="noStrike" cap="none" dirty="0" err="1">
                <a:solidFill>
                  <a:schemeClr val="dk1"/>
                </a:solidFill>
                <a:latin typeface="Arial"/>
                <a:ea typeface="Arial"/>
                <a:cs typeface="Arial"/>
                <a:sym typeface="Arial"/>
              </a:rPr>
              <a:t>Notas</a:t>
            </a:r>
            <a:r>
              <a:rPr lang="en-US" sz="105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r>
              <a:rPr lang="en-US" sz="1050" b="0" i="0" u="none" strike="noStrike" cap="none" dirty="0">
                <a:solidFill>
                  <a:schemeClr val="dk1"/>
                </a:solidFill>
                <a:latin typeface="Arial"/>
                <a:ea typeface="Arial"/>
                <a:cs typeface="Arial"/>
                <a:sym typeface="Arial"/>
              </a:rPr>
              <a:t> </a:t>
            </a:r>
          </a:p>
          <a:p>
            <a:pPr marL="0" marR="0" lvl="0" indent="0" algn="l" rtl="0">
              <a:spcBef>
                <a:spcPts val="0"/>
              </a:spcBef>
              <a:spcAft>
                <a:spcPts val="0"/>
              </a:spcAft>
              <a:buClr>
                <a:schemeClr val="dk1"/>
              </a:buClr>
              <a:buSzPts val="1100"/>
              <a:buFont typeface="Arial"/>
              <a:buNone/>
            </a:pPr>
            <a:r>
              <a:rPr lang="en-US" sz="1050" b="0" i="0" u="none" strike="noStrike" cap="none" dirty="0">
                <a:solidFill>
                  <a:schemeClr val="dk1"/>
                </a:solidFill>
                <a:latin typeface="Arial"/>
                <a:ea typeface="Arial"/>
                <a:cs typeface="Arial"/>
                <a:sym typeface="Arial"/>
              </a:rPr>
              <a:t>Hasta hoy Junio 15, 2020, Arizona se </a:t>
            </a:r>
            <a:r>
              <a:rPr lang="en-US" sz="1050" b="0" i="0" u="none" strike="noStrike" cap="none" dirty="0" err="1">
                <a:solidFill>
                  <a:schemeClr val="dk1"/>
                </a:solidFill>
                <a:latin typeface="Arial"/>
                <a:ea typeface="Arial"/>
                <a:cs typeface="Arial"/>
                <a:sym typeface="Arial"/>
              </a:rPr>
              <a:t>encuentra</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en</a:t>
            </a:r>
            <a:r>
              <a:rPr lang="en-US" sz="1050" b="0" i="0" u="none" strike="noStrike" cap="none" dirty="0">
                <a:solidFill>
                  <a:schemeClr val="dk1"/>
                </a:solidFill>
                <a:latin typeface="Arial"/>
                <a:ea typeface="Arial"/>
                <a:cs typeface="Arial"/>
                <a:sym typeface="Arial"/>
              </a:rPr>
              <a:t> la </a:t>
            </a:r>
            <a:r>
              <a:rPr lang="en-US" sz="1050" b="0" i="0" u="none" strike="noStrike" cap="none" dirty="0" err="1">
                <a:solidFill>
                  <a:schemeClr val="dk1"/>
                </a:solidFill>
                <a:latin typeface="Arial"/>
                <a:ea typeface="Arial"/>
                <a:cs typeface="Arial"/>
                <a:sym typeface="Arial"/>
              </a:rPr>
              <a:t>fase</a:t>
            </a:r>
            <a:r>
              <a:rPr lang="en-US" sz="1050" b="0" i="0" u="none" strike="noStrike" cap="none" dirty="0">
                <a:solidFill>
                  <a:schemeClr val="dk1"/>
                </a:solidFill>
                <a:latin typeface="Arial"/>
                <a:ea typeface="Arial"/>
                <a:cs typeface="Arial"/>
                <a:sym typeface="Arial"/>
              </a:rPr>
              <a:t> uno. Algunas </a:t>
            </a:r>
            <a:r>
              <a:rPr lang="en-US" sz="1050" b="0" i="0" u="none" strike="noStrike" cap="none" dirty="0" err="1">
                <a:solidFill>
                  <a:schemeClr val="dk1"/>
                </a:solidFill>
                <a:latin typeface="Arial"/>
                <a:ea typeface="Arial"/>
                <a:cs typeface="Arial"/>
                <a:sym typeface="Arial"/>
              </a:rPr>
              <a:t>comunidades</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tribales</a:t>
            </a:r>
            <a:r>
              <a:rPr lang="en-US" sz="1050" b="0" i="0" u="none" strike="noStrike" cap="none" dirty="0">
                <a:solidFill>
                  <a:schemeClr val="dk1"/>
                </a:solidFill>
                <a:latin typeface="Arial"/>
                <a:ea typeface="Arial"/>
                <a:cs typeface="Arial"/>
                <a:sym typeface="Arial"/>
              </a:rPr>
              <a:t> se </a:t>
            </a:r>
            <a:r>
              <a:rPr lang="en-US" sz="1050" b="0" i="0" u="none" strike="noStrike" cap="none" dirty="0" err="1">
                <a:solidFill>
                  <a:schemeClr val="dk1"/>
                </a:solidFill>
                <a:latin typeface="Arial"/>
                <a:ea typeface="Arial"/>
                <a:cs typeface="Arial"/>
                <a:sym typeface="Arial"/>
              </a:rPr>
              <a:t>mantienen</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en</a:t>
            </a:r>
            <a:r>
              <a:rPr lang="en-US" sz="1050" b="0" i="0" u="none" strike="noStrike" cap="none" dirty="0">
                <a:solidFill>
                  <a:schemeClr val="dk1"/>
                </a:solidFill>
                <a:latin typeface="Arial"/>
                <a:ea typeface="Arial"/>
                <a:cs typeface="Arial"/>
                <a:sym typeface="Arial"/>
              </a:rPr>
              <a:t> pre-</a:t>
            </a:r>
            <a:r>
              <a:rPr lang="en-US" sz="1050" b="0" i="0" u="none" strike="noStrike" cap="none" dirty="0" err="1">
                <a:solidFill>
                  <a:schemeClr val="dk1"/>
                </a:solidFill>
                <a:latin typeface="Arial"/>
                <a:ea typeface="Arial"/>
                <a:cs typeface="Arial"/>
                <a:sym typeface="Arial"/>
              </a:rPr>
              <a:t>fase</a:t>
            </a:r>
            <a:r>
              <a:rPr lang="en-US" sz="1050" b="0" i="0" u="none" strike="noStrike" cap="none" dirty="0">
                <a:solidFill>
                  <a:schemeClr val="dk1"/>
                </a:solidFill>
                <a:latin typeface="Arial"/>
                <a:ea typeface="Arial"/>
                <a:cs typeface="Arial"/>
                <a:sym typeface="Arial"/>
              </a:rPr>
              <a:t> uno. Revise con </a:t>
            </a:r>
            <a:r>
              <a:rPr lang="en-US" sz="1050" b="0" i="0" u="none" strike="noStrike" cap="none" dirty="0" err="1">
                <a:solidFill>
                  <a:schemeClr val="dk1"/>
                </a:solidFill>
                <a:latin typeface="Arial"/>
                <a:ea typeface="Arial"/>
                <a:cs typeface="Arial"/>
                <a:sym typeface="Arial"/>
              </a:rPr>
              <a:t>su</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departamento</a:t>
            </a:r>
            <a:r>
              <a:rPr lang="en-US" sz="1050" b="0" i="0" u="none" strike="noStrike" cap="none" dirty="0">
                <a:solidFill>
                  <a:schemeClr val="dk1"/>
                </a:solidFill>
                <a:latin typeface="Arial"/>
                <a:ea typeface="Arial"/>
                <a:cs typeface="Arial"/>
                <a:sym typeface="Arial"/>
              </a:rPr>
              <a:t> local de </a:t>
            </a:r>
            <a:r>
              <a:rPr lang="en-US" sz="1050" b="0" i="0" u="none" strike="noStrike" cap="none" dirty="0" err="1">
                <a:solidFill>
                  <a:schemeClr val="dk1"/>
                </a:solidFill>
                <a:latin typeface="Arial"/>
                <a:ea typeface="Arial"/>
                <a:cs typeface="Arial"/>
                <a:sym typeface="Arial"/>
              </a:rPr>
              <a:t>salud</a:t>
            </a:r>
            <a:r>
              <a:rPr lang="en-US" sz="1050" b="0" i="0" u="none" strike="noStrike" cap="none" dirty="0">
                <a:solidFill>
                  <a:schemeClr val="dk1"/>
                </a:solidFill>
                <a:latin typeface="Arial"/>
                <a:ea typeface="Arial"/>
                <a:cs typeface="Arial"/>
                <a:sym typeface="Arial"/>
              </a:rPr>
              <a:t>.</a:t>
            </a:r>
          </a:p>
          <a:p>
            <a:pPr marL="0" marR="0" lvl="0" indent="0" algn="l" rtl="0">
              <a:spcBef>
                <a:spcPts val="0"/>
              </a:spcBef>
              <a:spcAft>
                <a:spcPts val="0"/>
              </a:spcAft>
              <a:buClr>
                <a:schemeClr val="dk1"/>
              </a:buClr>
              <a:buSzPts val="1100"/>
              <a:buFont typeface="Arial"/>
              <a:buNone/>
            </a:pPr>
            <a:endParaRPr lang="en-US"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050" b="0" i="0" u="none" strike="noStrike" cap="none" dirty="0" err="1">
                <a:solidFill>
                  <a:schemeClr val="dk1"/>
                </a:solidFill>
                <a:latin typeface="Arial"/>
                <a:ea typeface="Arial"/>
                <a:cs typeface="Arial"/>
                <a:sym typeface="Arial"/>
              </a:rPr>
              <a:t>Guia</a:t>
            </a:r>
            <a:r>
              <a:rPr lang="en-US" sz="1050" b="0" i="0" u="none" strike="noStrike" cap="none" dirty="0">
                <a:solidFill>
                  <a:schemeClr val="dk1"/>
                </a:solidFill>
                <a:latin typeface="Arial"/>
                <a:ea typeface="Arial"/>
                <a:cs typeface="Arial"/>
                <a:sym typeface="Arial"/>
              </a:rPr>
              <a:t> CDC para </a:t>
            </a:r>
            <a:r>
              <a:rPr lang="en-US" sz="1050" b="0" i="0" u="none" strike="noStrike" cap="none" dirty="0" err="1">
                <a:solidFill>
                  <a:schemeClr val="dk1"/>
                </a:solidFill>
                <a:latin typeface="Arial"/>
                <a:ea typeface="Arial"/>
                <a:cs typeface="Arial"/>
                <a:sym typeface="Arial"/>
              </a:rPr>
              <a:t>salir</a:t>
            </a:r>
            <a:r>
              <a:rPr lang="en-US" sz="1050" b="0" i="0" u="none" strike="noStrike" cap="none" dirty="0">
                <a:solidFill>
                  <a:schemeClr val="dk1"/>
                </a:solidFill>
                <a:latin typeface="Arial"/>
                <a:ea typeface="Arial"/>
                <a:cs typeface="Arial"/>
                <a:sym typeface="Arial"/>
              </a:rPr>
              <a:t>:</a:t>
            </a:r>
          </a:p>
          <a:p>
            <a:r>
              <a:rPr lang="en-US" sz="1100" kern="1200" dirty="0" err="1">
                <a:solidFill>
                  <a:schemeClr val="tx1"/>
                </a:solidFill>
                <a:effectLst/>
                <a:latin typeface="+mn-lt"/>
                <a:ea typeface="+mn-ea"/>
                <a:cs typeface="+mn-cs"/>
              </a:rPr>
              <a:t>Salir</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actualizado</a:t>
            </a:r>
            <a:r>
              <a:rPr lang="en-US" sz="1100" kern="1200" dirty="0">
                <a:solidFill>
                  <a:schemeClr val="tx1"/>
                </a:solidFill>
                <a:effectLst/>
                <a:latin typeface="+mn-lt"/>
                <a:ea typeface="+mn-ea"/>
                <a:cs typeface="+mn-cs"/>
              </a:rPr>
              <a:t> junio12:</a:t>
            </a:r>
          </a:p>
          <a:p>
            <a:r>
              <a:rPr lang="en-US" sz="1100" u="sng" kern="1200" dirty="0">
                <a:solidFill>
                  <a:schemeClr val="tx1"/>
                </a:solidFill>
                <a:effectLst/>
                <a:latin typeface="+mn-lt"/>
                <a:ea typeface="+mn-ea"/>
                <a:cs typeface="+mn-cs"/>
                <a:hlinkClick r:id="rId3"/>
              </a:rPr>
              <a:t>https://www.cdc.gov/coronavirus/2019-ncov/daily-life-coping/activities.html</a:t>
            </a:r>
            <a:endParaRPr lang="en-US" sz="1100" kern="1200" dirty="0">
              <a:solidFill>
                <a:schemeClr val="tx1"/>
              </a:solidFill>
              <a:effectLst/>
              <a:latin typeface="+mn-lt"/>
              <a:ea typeface="+mn-ea"/>
              <a:cs typeface="+mn-cs"/>
            </a:endParaRPr>
          </a:p>
          <a:p>
            <a:pPr marL="0" marR="0" lvl="0" indent="0" algn="l" rtl="0">
              <a:spcBef>
                <a:spcPts val="0"/>
              </a:spcBef>
              <a:spcAft>
                <a:spcPts val="0"/>
              </a:spcAft>
              <a:buClr>
                <a:schemeClr val="dk1"/>
              </a:buClr>
              <a:buSzPts val="1100"/>
              <a:buFont typeface="Arial"/>
              <a:buNone/>
            </a:pPr>
            <a:endParaRPr lang="en-US" sz="10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050" b="0" i="0" u="none" strike="noStrike" cap="none" dirty="0">
                <a:solidFill>
                  <a:schemeClr val="dk1"/>
                </a:solidFill>
                <a:latin typeface="Arial"/>
                <a:ea typeface="Arial"/>
                <a:cs typeface="Arial"/>
                <a:sym typeface="Arial"/>
              </a:rPr>
              <a:t>ADHS </a:t>
            </a:r>
            <a:r>
              <a:rPr lang="en-US" sz="1050" b="0" i="0" u="none" strike="noStrike" cap="none" dirty="0" err="1">
                <a:solidFill>
                  <a:schemeClr val="dk1"/>
                </a:solidFill>
                <a:latin typeface="Arial"/>
                <a:ea typeface="Arial"/>
                <a:cs typeface="Arial"/>
                <a:sym typeface="Arial"/>
              </a:rPr>
              <a:t>guia</a:t>
            </a:r>
            <a:r>
              <a:rPr lang="en-US" sz="1050" b="0" i="0" u="none" strike="noStrike" cap="none" dirty="0">
                <a:solidFill>
                  <a:schemeClr val="dk1"/>
                </a:solidFill>
                <a:latin typeface="Arial"/>
                <a:ea typeface="Arial"/>
                <a:cs typeface="Arial"/>
                <a:sym typeface="Arial"/>
              </a:rPr>
              <a:t> 15 de </a:t>
            </a:r>
            <a:r>
              <a:rPr lang="en-US" sz="1050" b="0" i="0" u="none" strike="noStrike" cap="none" dirty="0" err="1">
                <a:solidFill>
                  <a:schemeClr val="dk1"/>
                </a:solidFill>
                <a:latin typeface="Arial"/>
                <a:ea typeface="Arial"/>
                <a:cs typeface="Arial"/>
                <a:sym typeface="Arial"/>
              </a:rPr>
              <a:t>junio</a:t>
            </a:r>
            <a:r>
              <a:rPr lang="en-US" sz="1050" b="0" i="0" u="none" strike="noStrike" cap="none" dirty="0">
                <a:solidFill>
                  <a:schemeClr val="dk1"/>
                </a:solidFill>
                <a:latin typeface="Arial"/>
                <a:ea typeface="Arial"/>
                <a:cs typeface="Arial"/>
                <a:sym typeface="Arial"/>
              </a:rPr>
              <a:t> 2020: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u="sng" kern="1200" dirty="0">
                <a:solidFill>
                  <a:schemeClr val="tx1"/>
                </a:solidFill>
                <a:effectLst/>
                <a:latin typeface="+mn-lt"/>
                <a:ea typeface="+mn-ea"/>
                <a:cs typeface="+mn-cs"/>
                <a:hlinkClick r:id="rId4"/>
              </a:rPr>
              <a:t>https://www.azdhs.gov/preparedness/epidemiology-disease-control/infectious-disease-epidemiology/index.php#novel-coronavirus-what-everyone-needs</a:t>
            </a:r>
            <a:endParaRPr lang="en-US" sz="1100" kern="1200" dirty="0">
              <a:solidFill>
                <a:schemeClr val="tx1"/>
              </a:solidFill>
              <a:effectLst/>
              <a:latin typeface="+mn-lt"/>
              <a:ea typeface="+mn-ea"/>
              <a:cs typeface="+mn-cs"/>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3634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endParaRPr lang="es-E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Orientación de los CDC, Cuidado de niños</a:t>
            </a:r>
            <a:r>
              <a:rPr lang="en-US" sz="1100" b="0" i="0" u="none" strike="noStrike" cap="none" dirty="0">
                <a:solidFill>
                  <a:schemeClr val="dk1"/>
                </a:solidFill>
                <a:latin typeface="Arial"/>
                <a:ea typeface="Arial"/>
                <a:cs typeface="Arial"/>
                <a:sym typeface="Arial"/>
              </a:rPr>
              <a:t>: </a:t>
            </a:r>
            <a:r>
              <a:rPr lang="en-US" sz="1100" dirty="0">
                <a:hlinkClick r:id="rId3"/>
              </a:rPr>
              <a:t>https://www.cdc.gov/coronavirus/2019-ncov/daily-life-coping/caring-for-children.html</a:t>
            </a:r>
            <a:endParaRPr lang="en-US" sz="1100" dirty="0"/>
          </a:p>
          <a:p>
            <a:pPr marL="0" marR="0" lvl="0" indent="0" algn="l" rtl="0">
              <a:spcBef>
                <a:spcPts val="0"/>
              </a:spcBef>
              <a:spcAft>
                <a:spcPts val="0"/>
              </a:spcAft>
              <a:buClr>
                <a:schemeClr val="dk1"/>
              </a:buClr>
              <a:buSzPts val="1100"/>
              <a:buFont typeface="Arial"/>
              <a:buNone/>
            </a:pPr>
            <a:endParaRPr lang="es-ES" sz="1100" dirty="0"/>
          </a:p>
          <a:p>
            <a:pPr marL="0" marR="0" lvl="0" indent="0" algn="l" rtl="0">
              <a:spcBef>
                <a:spcPts val="0"/>
              </a:spcBef>
              <a:spcAft>
                <a:spcPts val="0"/>
              </a:spcAft>
              <a:buClr>
                <a:schemeClr val="dk1"/>
              </a:buClr>
              <a:buSzPts val="1100"/>
              <a:buFont typeface="Arial"/>
              <a:buNone/>
            </a:pPr>
            <a:r>
              <a:rPr lang="es-ES" sz="1100" dirty="0"/>
              <a:t>Guía de los CDC, consejos para proteger a los niños durante un brote de COVID-19</a:t>
            </a:r>
            <a:r>
              <a:rPr lang="en-US" sz="1100" dirty="0"/>
              <a:t>: </a:t>
            </a:r>
            <a:r>
              <a:rPr lang="en-US" sz="1100" dirty="0">
                <a:hlinkClick r:id="rId4"/>
              </a:rPr>
              <a:t>https://www.cdc.gov/coronavirus/2019-ncov/daily-life-coping/children/protect-children.html</a:t>
            </a:r>
            <a:endParaRPr lang="en-US" sz="1100" dirty="0"/>
          </a:p>
          <a:p>
            <a:pPr marL="0" marR="0" lvl="0" indent="0" algn="l" rtl="0">
              <a:spcBef>
                <a:spcPts val="0"/>
              </a:spcBef>
              <a:spcAft>
                <a:spcPts val="0"/>
              </a:spcAft>
              <a:buClr>
                <a:schemeClr val="dk1"/>
              </a:buClr>
              <a:buSzPts val="1100"/>
              <a:buFont typeface="Arial"/>
              <a:buNone/>
            </a:pPr>
            <a:endParaRPr lang="en-US" sz="1100" dirty="0"/>
          </a:p>
          <a:p>
            <a:pPr marL="0" marR="0" lvl="0" indent="0" algn="l" rtl="0">
              <a:spcBef>
                <a:spcPts val="0"/>
              </a:spcBef>
              <a:spcAft>
                <a:spcPts val="0"/>
              </a:spcAft>
              <a:buClr>
                <a:schemeClr val="dk1"/>
              </a:buClr>
              <a:buSzPts val="1100"/>
              <a:buFont typeface="Arial"/>
              <a:buNone/>
            </a:pPr>
            <a:r>
              <a:rPr lang="en-US" sz="1100" dirty="0" err="1"/>
              <a:t>Guía</a:t>
            </a:r>
            <a:r>
              <a:rPr lang="en-US" sz="1100" dirty="0"/>
              <a:t> de los CDC, MIS-C:  </a:t>
            </a:r>
            <a:r>
              <a:rPr lang="en-US" sz="1100" dirty="0">
                <a:hlinkClick r:id="rId5"/>
              </a:rPr>
              <a:t>https://www.cdc.gov/coronavirus/2019-ncov/daily-life-coping/children/mis-c.html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Guía</a:t>
            </a:r>
            <a:r>
              <a:rPr lang="en-US" sz="1100" b="0" i="0" u="none" strike="noStrike" cap="none" dirty="0">
                <a:solidFill>
                  <a:schemeClr val="dk1"/>
                </a:solidFill>
                <a:latin typeface="Arial"/>
                <a:ea typeface="Arial"/>
                <a:cs typeface="Arial"/>
                <a:sym typeface="Arial"/>
              </a:rPr>
              <a:t> de los CDC, </a:t>
            </a:r>
            <a:r>
              <a:rPr lang="en-US" sz="1100" b="0" i="0" u="none" strike="noStrike" cap="none" dirty="0" err="1">
                <a:solidFill>
                  <a:schemeClr val="dk1"/>
                </a:solidFill>
                <a:latin typeface="Arial"/>
                <a:ea typeface="Arial"/>
                <a:cs typeface="Arial"/>
                <a:sym typeface="Arial"/>
              </a:rPr>
              <a:t>Mascotas</a:t>
            </a:r>
            <a:r>
              <a:rPr lang="en-US" sz="1100" b="0" i="0" u="none" strike="noStrike" cap="none" dirty="0">
                <a:solidFill>
                  <a:schemeClr val="dk1"/>
                </a:solidFill>
                <a:latin typeface="Arial"/>
                <a:ea typeface="Arial"/>
                <a:cs typeface="Arial"/>
                <a:sym typeface="Arial"/>
              </a:rPr>
              <a:t> y </a:t>
            </a:r>
            <a:r>
              <a:rPr lang="en-US" sz="1100" b="0" i="0" u="none" strike="noStrike" cap="none" dirty="0" err="1">
                <a:solidFill>
                  <a:schemeClr val="dk1"/>
                </a:solidFill>
                <a:latin typeface="Arial"/>
                <a:ea typeface="Arial"/>
                <a:cs typeface="Arial"/>
                <a:sym typeface="Arial"/>
              </a:rPr>
              <a:t>otros</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animales</a:t>
            </a:r>
            <a:r>
              <a:rPr lang="en-US" sz="1100" b="0" i="0" u="none" strike="noStrike" cap="none" dirty="0">
                <a:solidFill>
                  <a:schemeClr val="dk1"/>
                </a:solidFill>
                <a:latin typeface="Arial"/>
                <a:ea typeface="Arial"/>
                <a:cs typeface="Arial"/>
                <a:sym typeface="Arial"/>
              </a:rPr>
              <a:t>: </a:t>
            </a:r>
            <a:r>
              <a:rPr lang="en-US" sz="1100" dirty="0">
                <a:hlinkClick r:id="rId6"/>
              </a:rPr>
              <a:t>https://www.cdc.gov/coronavirus/2019-ncov/animals/pets-other-animals.html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ADHS FAQs:  </a:t>
            </a:r>
            <a:r>
              <a:rPr lang="en-US" sz="1100" dirty="0">
                <a:hlinkClick r:id="rId7"/>
              </a:rPr>
              <a:t>https://www.azdhs.gov/preparedness/epidemiology-disease-control/infectious-disease-epidemiology/index.php#novel-coronavirus-faqs</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51529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r>
              <a:rPr lang="en-US" sz="1100" b="0" i="0" u="none" strike="noStrike" cap="none" dirty="0">
                <a:solidFill>
                  <a:schemeClr val="dk1"/>
                </a:solidFill>
                <a:latin typeface="Arial"/>
                <a:ea typeface="Arial"/>
                <a:cs typeface="Arial"/>
                <a:sym typeface="Arial"/>
              </a:rPr>
              <a:t>U.S. Food and Drug Administration: FAQs - </a:t>
            </a:r>
            <a:r>
              <a:rPr lang="es-ES" sz="1200" b="0" i="0" kern="1200" dirty="0">
                <a:solidFill>
                  <a:schemeClr val="tx1"/>
                </a:solidFill>
                <a:effectLst/>
                <a:latin typeface="+mn-lt"/>
                <a:ea typeface="+mn-ea"/>
                <a:cs typeface="+mn-cs"/>
              </a:rPr>
              <a:t>Administración de Alimentos y Medicamentos de EE. UU .: Preguntas frecuentes</a:t>
            </a:r>
            <a:r>
              <a:rPr lang="en-US" sz="1100" b="0" i="0" u="none" strike="noStrike" cap="none" dirty="0">
                <a:solidFill>
                  <a:schemeClr val="dk1"/>
                </a:solidFill>
                <a:latin typeface="Arial"/>
                <a:ea typeface="Arial"/>
                <a:cs typeface="Arial"/>
                <a:sym typeface="Arial"/>
              </a:rPr>
              <a:t>: </a:t>
            </a:r>
            <a:r>
              <a:rPr lang="en-US" sz="1100" dirty="0">
                <a:hlinkClick r:id="rId3"/>
              </a:rPr>
              <a:t>https://www.fda.gov/emergency-preparedness-and-response/coronavirus-disease-2019-covid-19/coronavirus-disease-2019-covid-19-frequently-asked-questions</a:t>
            </a:r>
            <a:endParaRPr lang="en-US" sz="1100" dirty="0"/>
          </a:p>
          <a:p>
            <a:pPr marL="0" marR="0" lvl="0" indent="0" algn="l" rtl="0">
              <a:spcBef>
                <a:spcPts val="0"/>
              </a:spcBef>
              <a:spcAft>
                <a:spcPts val="0"/>
              </a:spcAft>
              <a:buClr>
                <a:schemeClr val="dk1"/>
              </a:buClr>
              <a:buSzPts val="1100"/>
              <a:buFont typeface="Arial"/>
              <a:buNone/>
            </a:pPr>
            <a:br>
              <a:rPr lang="es-ES" sz="1100" dirty="0"/>
            </a:br>
            <a:r>
              <a:rPr lang="es-ES" sz="1200" b="0" i="0" kern="1200" dirty="0">
                <a:solidFill>
                  <a:schemeClr val="tx1"/>
                </a:solidFill>
                <a:effectLst/>
                <a:latin typeface="+mn-lt"/>
                <a:ea typeface="+mn-ea"/>
                <a:cs typeface="+mn-cs"/>
              </a:rPr>
              <a:t>Orientación de la FDA para restaurantes</a:t>
            </a:r>
            <a:r>
              <a:rPr lang="en-US" sz="1100" b="0" i="0" u="none" strike="noStrike" cap="none" dirty="0">
                <a:solidFill>
                  <a:schemeClr val="dk1"/>
                </a:solidFill>
                <a:latin typeface="Arial"/>
                <a:ea typeface="Arial"/>
                <a:cs typeface="Arial"/>
                <a:sym typeface="Arial"/>
              </a:rPr>
              <a:t>:  </a:t>
            </a:r>
            <a:r>
              <a:rPr lang="en-US" sz="1100" dirty="0">
                <a:hlinkClick r:id="rId4"/>
              </a:rPr>
              <a:t>https://www.fda.gov/food/food-safety-during-emergencies/best-practices-re-opening-retail-food-establishments-during-covid-19-pandemic</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27781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r>
              <a:rPr lang="en-US" sz="1100" dirty="0">
                <a:hlinkClick r:id="rId3"/>
              </a:rPr>
              <a:t>https://www.cdc.gov/coronavirus/2019-ncov/if-you-are-sick/care-for-someone.html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200" b="0" i="0" kern="1200" dirty="0">
                <a:solidFill>
                  <a:schemeClr val="tx1"/>
                </a:solidFill>
                <a:effectLst/>
                <a:latin typeface="+mn-lt"/>
                <a:ea typeface="+mn-ea"/>
                <a:cs typeface="+mn-cs"/>
              </a:rPr>
              <a:t>Herramienta de autocomprobación CDC</a:t>
            </a:r>
            <a:r>
              <a:rPr lang="en-US" sz="1100" b="0" i="0" u="none" strike="noStrike" cap="none" dirty="0">
                <a:solidFill>
                  <a:schemeClr val="dk1"/>
                </a:solidFill>
                <a:latin typeface="Arial"/>
                <a:ea typeface="Arial"/>
                <a:cs typeface="Arial"/>
                <a:sym typeface="Arial"/>
              </a:rPr>
              <a:t>:  </a:t>
            </a:r>
            <a:r>
              <a:rPr lang="en-US" sz="1100" dirty="0">
                <a:hlinkClick r:id="rId4"/>
              </a:rPr>
              <a:t>https://www.cdc.gov/coronavirus/2019-ncov/symptoms-testing/symptoms.html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Guía de los CDC para terminar con el aislamiento del hogar: </a:t>
            </a:r>
            <a:r>
              <a:rPr lang="en-US" sz="1100" dirty="0">
                <a:hlinkClick r:id="rId5"/>
              </a:rPr>
              <a:t>https://www.cdc.gov/coronavirus/2019-ncov/if-you-are-sick/end-home-isolation.html</a:t>
            </a:r>
            <a:endParaRPr lang="en-US" sz="1100"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7982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 </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Guía</a:t>
            </a:r>
            <a:r>
              <a:rPr lang="en-US" sz="1100" b="0" i="0" u="none" strike="noStrike" cap="none" dirty="0">
                <a:solidFill>
                  <a:schemeClr val="dk1"/>
                </a:solidFill>
                <a:latin typeface="Arial"/>
                <a:ea typeface="Arial"/>
                <a:cs typeface="Arial"/>
                <a:sym typeface="Arial"/>
              </a:rPr>
              <a:t> CDC:</a:t>
            </a:r>
            <a:endParaRPr lang="en-US" sz="1100" dirty="0">
              <a:hlinkClick r:id="rId3"/>
            </a:endParaRPr>
          </a:p>
          <a:p>
            <a:pPr marL="0" marR="0" lvl="0" indent="0" algn="l" rtl="0">
              <a:spcBef>
                <a:spcPts val="0"/>
              </a:spcBef>
              <a:spcAft>
                <a:spcPts val="0"/>
              </a:spcAft>
              <a:buClr>
                <a:schemeClr val="dk1"/>
              </a:buClr>
              <a:buSzPts val="1100"/>
              <a:buFont typeface="Arial"/>
              <a:buNone/>
            </a:pPr>
            <a:r>
              <a:rPr lang="en-US" sz="1100" dirty="0">
                <a:hlinkClick r:id="rId3"/>
              </a:rPr>
              <a:t>https://www.cdc.gov/coronavirus/2019-ncov/if-you-are-sick/care-for-someone.html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s-ES" sz="1100" b="0" i="0" u="none" strike="noStrike" cap="none" dirty="0">
                <a:solidFill>
                  <a:schemeClr val="dk1"/>
                </a:solidFill>
                <a:latin typeface="Arial"/>
                <a:ea typeface="Arial"/>
                <a:cs typeface="Arial"/>
                <a:sym typeface="Arial"/>
              </a:rPr>
              <a:t>Herramienta de autocomprobación CDC</a:t>
            </a:r>
            <a:r>
              <a:rPr lang="en-US" sz="1100" b="0" i="0" u="none" strike="noStrike" cap="none" dirty="0">
                <a:solidFill>
                  <a:schemeClr val="dk1"/>
                </a:solidFill>
                <a:latin typeface="Arial"/>
                <a:ea typeface="Arial"/>
                <a:cs typeface="Arial"/>
                <a:sym typeface="Arial"/>
              </a:rPr>
              <a:t>:  </a:t>
            </a:r>
            <a:r>
              <a:rPr lang="en-US" sz="1100" dirty="0">
                <a:hlinkClick r:id="rId4"/>
              </a:rPr>
              <a:t>https://www.cdc.gov/coronavirus/2019-ncov/symptoms-testing/symptoms.html</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8808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Notas</a:t>
            </a:r>
            <a:r>
              <a:rPr lang="en-US" sz="1100" b="0" i="0" u="none" strike="noStrike" cap="none" dirty="0">
                <a:solidFill>
                  <a:schemeClr val="dk1"/>
                </a:solidFill>
                <a:latin typeface="Arial"/>
                <a:ea typeface="Arial"/>
                <a:cs typeface="Arial"/>
                <a:sym typeface="Arial"/>
              </a:rPr>
              <a:t> del instructor: </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Guía</a:t>
            </a:r>
            <a:r>
              <a:rPr lang="en-US" sz="1100" b="0" i="0" u="none" strike="noStrike" cap="none" dirty="0">
                <a:solidFill>
                  <a:schemeClr val="dk1"/>
                </a:solidFill>
                <a:latin typeface="Arial"/>
                <a:ea typeface="Arial"/>
                <a:cs typeface="Arial"/>
                <a:sym typeface="Arial"/>
              </a:rPr>
              <a:t> CDC:</a:t>
            </a:r>
          </a:p>
          <a:p>
            <a:pPr marL="0" marR="0" lvl="0" indent="0" algn="l" rtl="0">
              <a:spcBef>
                <a:spcPts val="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Viviendo</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en</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vivienda</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compartida</a:t>
            </a:r>
            <a:r>
              <a:rPr lang="en-US" sz="1100" b="0" i="0" u="none" strike="noStrike" cap="none" dirty="0">
                <a:solidFill>
                  <a:schemeClr val="dk1"/>
                </a:solidFill>
                <a:latin typeface="Arial"/>
                <a:ea typeface="Arial"/>
                <a:cs typeface="Arial"/>
                <a:sym typeface="Arial"/>
              </a:rPr>
              <a:t>:</a:t>
            </a:r>
            <a:endParaRPr lang="en-US" sz="1100" b="0" i="0" u="none" strike="noStrike" cap="none" dirty="0">
              <a:solidFill>
                <a:schemeClr val="dk1"/>
              </a:solidFill>
              <a:latin typeface="Arial"/>
              <a:cs typeface="Arial"/>
              <a:sym typeface="Arial"/>
              <a:hlinkClick r:id="rId3"/>
            </a:endParaRPr>
          </a:p>
          <a:p>
            <a:pPr marL="0" marR="0" lvl="0" indent="0" algn="l" rtl="0">
              <a:spcBef>
                <a:spcPts val="0"/>
              </a:spcBef>
              <a:spcAft>
                <a:spcPts val="0"/>
              </a:spcAft>
              <a:buClr>
                <a:schemeClr val="dk1"/>
              </a:buClr>
              <a:buSzPts val="1100"/>
              <a:buFont typeface="Arial"/>
              <a:buNone/>
            </a:pPr>
            <a:r>
              <a:rPr lang="en-US" sz="1100" dirty="0">
                <a:hlinkClick r:id="rId4"/>
              </a:rPr>
              <a:t>https://www.cdc.gov/coronavirus/2019-https://www.cdc.gov/coronavirus/2019-ncov/daily-life-coping/shared-housing/index.html/daily-life-coping/shared-housing/index.html</a:t>
            </a:r>
            <a:br>
              <a:rPr lang="en-US" sz="1100" dirty="0"/>
            </a:br>
            <a:r>
              <a:rPr lang="es-ES" sz="1100" dirty="0"/>
              <a:t>Hogares que viven en lugares cerrados:</a:t>
            </a:r>
          </a:p>
          <a:p>
            <a:pPr marL="0" marR="0" lvl="0" indent="0" algn="l" rtl="0">
              <a:spcBef>
                <a:spcPts val="0"/>
              </a:spcBef>
              <a:spcAft>
                <a:spcPts val="0"/>
              </a:spcAft>
              <a:buClr>
                <a:schemeClr val="dk1"/>
              </a:buClr>
              <a:buSzPts val="1100"/>
              <a:buFont typeface="Arial"/>
              <a:buNone/>
            </a:pPr>
            <a:r>
              <a:rPr lang="en-US" sz="1100" dirty="0">
                <a:hlinkClick r:id="rId5"/>
              </a:rPr>
              <a:t>https://www.cdc.gov/coronavirus/2019-ncov/daily-life-coping/living-in-close-quarters.html</a:t>
            </a:r>
            <a:br>
              <a:rPr lang="en-US" sz="1100" dirty="0"/>
            </a:br>
            <a:br>
              <a:rPr lang="es-ES" sz="1100" dirty="0"/>
            </a:br>
            <a:r>
              <a:rPr lang="es-ES" sz="1200" b="0" i="0" kern="1200" dirty="0">
                <a:solidFill>
                  <a:schemeClr val="tx1"/>
                </a:solidFill>
                <a:effectLst/>
                <a:latin typeface="+mn-lt"/>
                <a:ea typeface="+mn-ea"/>
                <a:cs typeface="+mn-cs"/>
              </a:rPr>
              <a:t>Si alguien está enfermo o ha dado positivo</a:t>
            </a:r>
            <a:r>
              <a:rPr lang="en-US" sz="1100" dirty="0"/>
              <a:t>:</a:t>
            </a:r>
          </a:p>
          <a:p>
            <a:pPr marL="0" marR="0" lvl="0" indent="0" algn="l" rtl="0">
              <a:spcBef>
                <a:spcPts val="0"/>
              </a:spcBef>
              <a:spcAft>
                <a:spcPts val="0"/>
              </a:spcAft>
              <a:buClr>
                <a:schemeClr val="dk1"/>
              </a:buClr>
              <a:buSzPts val="1100"/>
              <a:buFont typeface="Arial"/>
              <a:buNone/>
            </a:pPr>
            <a:endParaRPr lang="en-US" sz="1100" dirty="0">
              <a:hlinkClick r:id="rId3"/>
            </a:endParaRPr>
          </a:p>
          <a:p>
            <a:pPr marL="0" marR="0" lvl="0" indent="0" algn="l" rtl="0">
              <a:spcBef>
                <a:spcPts val="0"/>
              </a:spcBef>
              <a:spcAft>
                <a:spcPts val="0"/>
              </a:spcAft>
              <a:buClr>
                <a:schemeClr val="dk1"/>
              </a:buClr>
              <a:buSzPts val="1100"/>
              <a:buFont typeface="Arial"/>
              <a:buNone/>
            </a:pPr>
            <a:r>
              <a:rPr lang="en-US" sz="1100" dirty="0">
                <a:hlinkClick r:id="rId3"/>
              </a:rPr>
              <a:t>https://www.cdc.gov/coronavirus/2019-ncov/if-you-are-sick/care-for-someone.html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dirty="0">
                <a:hlinkClick r:id="rId6"/>
              </a:rPr>
              <a:t>https://www.cdc.gov/coronavirus/2019-ncov/if-you-are-sick/index.html?CDC_AA_refVal=https%3A%2F%2Fwww.cdc.gov%2Fcoronavirus%2F2019-ncov%2Fhcp%2Fguidance-prevent-spread.html</a:t>
            </a:r>
            <a:endParaRPr lang="en-US" sz="1100" dirty="0"/>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CDC Self-checker tool:  </a:t>
            </a:r>
            <a:r>
              <a:rPr lang="en-US" sz="1100" dirty="0">
                <a:hlinkClick r:id="rId7"/>
              </a:rPr>
              <a:t>https://www.cdc.gov/coronavirus/2019-ncov/symptoms-testing/symptoms.html</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0304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Notas</a:t>
            </a:r>
            <a:r>
              <a:rPr lang="en-US" b="1" dirty="0"/>
              <a:t> del instructor:</a:t>
            </a:r>
          </a:p>
          <a:p>
            <a:endParaRPr lang="en-US" b="1" dirty="0"/>
          </a:p>
          <a:p>
            <a:r>
              <a:rPr lang="es-MX" b="0" dirty="0"/>
              <a:t>Pídales a los participantes que nombren los riesgos y las protecciones en las fotos. Luego pregunte si las protecciones son adecuadas. Si no lo son, ¿qué sugeriría?</a:t>
            </a:r>
          </a:p>
          <a:p>
            <a:endParaRPr lang="en-US" b="0" dirty="0"/>
          </a:p>
          <a:p>
            <a:r>
              <a:rPr lang="es-MX" b="0" dirty="0"/>
              <a:t>Cuál es el riesgo — Acercarse a menos de 6 pies a un cliente o un compañero de trabajo contagiado o tocar una superficie o un artículo contaminado.</a:t>
            </a:r>
          </a:p>
          <a:p>
            <a:endParaRPr lang="en-US" b="1" dirty="0"/>
          </a:p>
          <a:p>
            <a:r>
              <a:rPr lang="es-MX" b="0" dirty="0"/>
              <a:t>Los avisos de la foto informan a los clientes que solo pueden adquirir dos de ciertos artículos de demanda alta. El autoservicio que implica un contacto elevado y que antes era permitido ha quedado suspendido y, de igual manera, ya no se permite que los clientes usen sus propias bolsas. La señalización adicional y las marcas obligan a mantenerse a 6 pies de distancia, practicando el distanciamiento social. </a:t>
            </a:r>
          </a:p>
          <a:p>
            <a:r>
              <a:rPr lang="es-MX" b="0" dirty="0"/>
              <a:t>Otras posibilidades: 1) Limitar el número de clientes permitidos dentro de la tienda. 2) Imponer el tráfico en una sola dirección en la tienda. 3) Permitir solamente el servicio para llevar para que nadie ingrese en la tienda. 4) Proporcionar al menos respiradores N95 con comprobación de ajuste a los cajeros y otros empleados que no puedan mantener los 6 pies de distanciamiento social. </a:t>
            </a:r>
          </a:p>
          <a:p>
            <a:endParaRPr lang="en-US" b="0" dirty="0"/>
          </a:p>
          <a:p>
            <a:r>
              <a:rPr lang="es-MX" b="0" dirty="0"/>
              <a:t>Las marcas en el suelo de la foto a la izquierda sirven para mantener la distancia entre los clientes. ¿Cumplirán los clientes? Si no hay límite en el número de clientes, ¿cuál sería la eficacia de esta estrategia? ¿Cómo puede la tienda mantener el distanciamiento social cuando los trabajadores reabastecen los estantes?</a:t>
            </a:r>
          </a:p>
          <a:p>
            <a:endParaRPr lang="en-US" b="1"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64</a:t>
            </a:fld>
            <a:endParaRPr lang="en-US" altLang="en-US" dirty="0"/>
          </a:p>
        </p:txBody>
      </p:sp>
    </p:spTree>
    <p:extLst>
      <p:ext uri="{BB962C8B-B14F-4D97-AF65-F5344CB8AC3E}">
        <p14:creationId xmlns:p14="http://schemas.microsoft.com/office/powerpoint/2010/main" val="2961636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r>
              <a:rPr lang="es-MX" b="0" dirty="0"/>
              <a:t>Pídales a los participantes que nombren los riesgos y las protecciones en las fotos. Luego pregunte si las protecciones son adecuadas. Si no lo son, ¿qué sugeriría?</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Cuál es el riesgo — Para el conductor de taxi podría ser acercarse a menos de 6 pies a un pasajero contagiado o tocar una superficie o un artículo contaminado.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A la derecha el riesgo es acercarse a menos de 6 pies de un cliente contagiado o tocar una superficie o un artículo contaminado.</a:t>
            </a:r>
          </a:p>
          <a:p>
            <a:endParaRPr lang="en-US" b="0" dirty="0"/>
          </a:p>
          <a:p>
            <a:r>
              <a:rPr lang="es-MX" b="0" dirty="0"/>
              <a:t>La foto de Karen Berman a la izquierda muestra a un conductor de taxi urbano que lleva puesta una mascarilla quirúrgica y guantes. La foto de la derecha muestra a un trabajador de la oficina de correos en su recorrido para entregar correo, con guantes y una mascarilla quirúrgica.</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65</a:t>
            </a:fld>
            <a:endParaRPr lang="en-US" altLang="en-US" dirty="0"/>
          </a:p>
        </p:txBody>
      </p:sp>
    </p:spTree>
    <p:extLst>
      <p:ext uri="{BB962C8B-B14F-4D97-AF65-F5344CB8AC3E}">
        <p14:creationId xmlns:p14="http://schemas.microsoft.com/office/powerpoint/2010/main" val="310302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b="1" dirty="0"/>
              <a:t>Notas para el instructor: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Debido a que el SARS-CoV-2 es un virus nuevo, la información está cambiando casi a diario. Es muy importante verificar las fuentes autorizadas de información para asegurarse de que el material de capacitación esté actualizado. Esto incluye fuentes primarias como CDC, OSHA, NAID y revistas revisadas por pares como JAMA, NEJM, etc.</a:t>
            </a:r>
            <a:endParaRPr lang="en-US" altLang="en-US" sz="1100" b="0"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5086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66</a:t>
            </a:fld>
            <a:endParaRPr lang="en-US" altLang="en-US" dirty="0"/>
          </a:p>
        </p:txBody>
      </p:sp>
    </p:spTree>
    <p:extLst>
      <p:ext uri="{BB962C8B-B14F-4D97-AF65-F5344CB8AC3E}">
        <p14:creationId xmlns:p14="http://schemas.microsoft.com/office/powerpoint/2010/main" val="3406465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E80FF898-9F88-4328-B4C3-BD880ECD3C79}"/>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1A457B81-1919-4FE1-9374-2CB0B49C26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Instructor notes:</a:t>
            </a:r>
          </a:p>
          <a:p>
            <a:endParaRPr lang="en-US" altLang="en-US" dirty="0">
              <a:latin typeface="Arial" panose="020B0604020202020204" pitchFamily="34" charset="0"/>
              <a:ea typeface="ＭＳ Ｐゴシック" panose="020B0600070205080204" pitchFamily="34" charset="-128"/>
            </a:endParaRPr>
          </a:p>
        </p:txBody>
      </p:sp>
      <p:sp>
        <p:nvSpPr>
          <p:cNvPr id="118788" name="Slide Number Placeholder 3">
            <a:extLst>
              <a:ext uri="{FF2B5EF4-FFF2-40B4-BE49-F238E27FC236}">
                <a16:creationId xmlns:a16="http://schemas.microsoft.com/office/drawing/2014/main" id="{A717D7DD-7AC3-4C18-BD2A-CB85B80131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C724983-DA03-4B88-AC15-BC92625EA549}" type="slidenum">
              <a:rPr lang="en-US" altLang="en-US" sz="1200" baseline="0"/>
              <a:pPr/>
              <a:t>67</a:t>
            </a:fld>
            <a:endParaRPr lang="en-US" altLang="en-US" sz="1200" baseline="0" dirty="0"/>
          </a:p>
        </p:txBody>
      </p:sp>
      <p:sp>
        <p:nvSpPr>
          <p:cNvPr id="118789" name="Date Placeholder 4">
            <a:extLst>
              <a:ext uri="{FF2B5EF4-FFF2-40B4-BE49-F238E27FC236}">
                <a16:creationId xmlns:a16="http://schemas.microsoft.com/office/drawing/2014/main" id="{FD912E72-9C81-4378-8B19-3A45B9A3B20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118790" name="Header Placeholder 5">
            <a:extLst>
              <a:ext uri="{FF2B5EF4-FFF2-40B4-BE49-F238E27FC236}">
                <a16:creationId xmlns:a16="http://schemas.microsoft.com/office/drawing/2014/main" id="{640585DA-0E7C-479F-A812-3B2B9EAC893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118791" name="Footer Placeholder 6">
            <a:extLst>
              <a:ext uri="{FF2B5EF4-FFF2-40B4-BE49-F238E27FC236}">
                <a16:creationId xmlns:a16="http://schemas.microsoft.com/office/drawing/2014/main" id="{16183F29-7E04-4B69-934B-0E49E972364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1203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68</a:t>
            </a:fld>
            <a:endParaRPr lang="en-US"/>
          </a:p>
        </p:txBody>
      </p:sp>
    </p:spTree>
    <p:extLst>
      <p:ext uri="{BB962C8B-B14F-4D97-AF65-F5344CB8AC3E}">
        <p14:creationId xmlns:p14="http://schemas.microsoft.com/office/powerpoint/2010/main" val="2398586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C27265F-2019-44C3-9B8F-C07C756BE92E}"/>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C8583D6-5F33-42B6-892E-8CF214BB4B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err="1"/>
              <a:t>Notas</a:t>
            </a:r>
            <a:r>
              <a:rPr lang="en-US" altLang="en-US" b="1" dirty="0"/>
              <a:t> del instructor: </a:t>
            </a:r>
          </a:p>
          <a:p>
            <a:endParaRPr lang="en-US" dirty="0"/>
          </a:p>
          <a:p>
            <a:r>
              <a:rPr lang="es-ES" sz="1200" b="0" i="0" kern="1200" dirty="0">
                <a:solidFill>
                  <a:schemeClr val="tx1"/>
                </a:solidFill>
                <a:effectLst/>
                <a:latin typeface="+mn-lt"/>
                <a:ea typeface="+mn-ea"/>
                <a:cs typeface="+mn-cs"/>
              </a:rPr>
              <a:t>El virus se ha denominado "SARS-CoV-2" y la enfermedad que causa se ha denominado "enfermedad por coronavirus 2019" (abreviado "COVID-19"). A lo largo de esta capacitación, nos referimos al virus como SARS CoV-2 y a la enfermedad como COVID-19.</a:t>
            </a:r>
          </a:p>
          <a:p>
            <a:endParaRPr lang="en-US" altLang="en-US" dirty="0">
              <a:latin typeface="Arial" panose="020B0604020202020204" pitchFamily="34" charset="0"/>
              <a:ea typeface="ＭＳ Ｐゴシック" panose="020B0600070205080204" pitchFamily="34" charset="-128"/>
            </a:endParaRPr>
          </a:p>
          <a:p>
            <a:r>
              <a:rPr lang="es-ES" dirty="0"/>
              <a:t>Los coronavirus son una gran familia de virus que son comunes en las personas y en muchas especies diferentes de animales, incluidos camellos, vacas, gatos y murciélagos</a:t>
            </a:r>
            <a:r>
              <a:rPr lang="en-US" dirty="0"/>
              <a:t>. </a:t>
            </a:r>
            <a:r>
              <a:rPr lang="es-ES" dirty="0"/>
              <a:t>En raras ocasiones, los coronavirus animales pueden infectar a las personas y luego propagarse entre personas como con MERS-</a:t>
            </a:r>
            <a:r>
              <a:rPr lang="es-ES" dirty="0" err="1"/>
              <a:t>CoV</a:t>
            </a:r>
            <a:r>
              <a:rPr lang="es-ES" dirty="0"/>
              <a:t>, SARS-</a:t>
            </a:r>
            <a:r>
              <a:rPr lang="es-ES" dirty="0" err="1"/>
              <a:t>CoV</a:t>
            </a:r>
            <a:r>
              <a:rPr lang="es-ES" dirty="0"/>
              <a:t> y ahora con este nuevo virus (llamado SARS-CoV-2). El virus SARS-CoV-2 es un </a:t>
            </a:r>
            <a:r>
              <a:rPr lang="es-ES" dirty="0" err="1"/>
              <a:t>betacoronavirus</a:t>
            </a:r>
            <a:r>
              <a:rPr lang="es-ES" dirty="0"/>
              <a:t>, como MERS-</a:t>
            </a:r>
            <a:r>
              <a:rPr lang="es-ES" dirty="0" err="1"/>
              <a:t>CoV</a:t>
            </a:r>
            <a:r>
              <a:rPr lang="es-ES" dirty="0"/>
              <a:t> y SARS-</a:t>
            </a:r>
            <a:r>
              <a:rPr lang="es-ES" dirty="0" err="1"/>
              <a:t>CoV</a:t>
            </a:r>
            <a:r>
              <a:rPr lang="es-ES" dirty="0"/>
              <a:t>. Los tres virus tienen su origen en los murciélagos. Las secuencias de pacientes de EE. UU. Son similares a las que China publicó inicialmente, lo que sugiere una probable aparición reciente y única de este virus de un reservorio animal. </a:t>
            </a:r>
            <a:r>
              <a:rPr lang="en-US" dirty="0"/>
              <a:t>(</a:t>
            </a:r>
            <a:r>
              <a:rPr lang="en-US" u="sng" dirty="0"/>
              <a:t>https://www.cdc.gov/coronavirus/2019-nCoV/summary.html</a:t>
            </a:r>
            <a:r>
              <a:rPr lang="en-US" dirty="0"/>
              <a:t>)</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s-ES" dirty="0"/>
              <a:t>El virus SARS-CoV-2 es una cepa nueva. Como resultado, los humanos no han desarrollado inmunidad al COVID-19 y, por lo tanto, pueden infectarse. La inmunidad adquirida es cuando los humanos han sido expuestos o vacunados previamente a un agente infeccioso. Un ejemplo es cuando las personas tienen sarampión en la infancia o se vacunan, desarrollan anticuerpos y un cierto nivel de protección.</a:t>
            </a:r>
          </a:p>
          <a:p>
            <a:endParaRPr lang="en-US" altLang="en-US" dirty="0">
              <a:latin typeface="Arial" panose="020B0604020202020204" pitchFamily="34" charset="0"/>
              <a:ea typeface="ＭＳ Ｐゴシック" panose="020B0600070205080204" pitchFamily="34" charset="-128"/>
            </a:endParaRPr>
          </a:p>
          <a:p>
            <a:r>
              <a:rPr lang="es-ES" dirty="0"/>
              <a:t>Al principio, muchos de los pacientes en el epicentro del brote en Wuhan, provincia de Hubei, China, tenían algún vínculo con un gran mercado de mariscos y animales vivos, lo que sugiere la propagación de animal a persona. Más tarde, un número creciente de pacientes no tenían exposición a los mercados de animales, lo que indica la propagación de persona a persona. La propagación de persona a persona se informó posteriormente fuera de Hubei y en países fuera de China, incluso en los </a:t>
            </a:r>
            <a:r>
              <a:rPr lang="es-ES" u="sng" dirty="0">
                <a:solidFill>
                  <a:srgbClr val="00B0F0"/>
                </a:solidFill>
              </a:rPr>
              <a:t>Estados Unidos</a:t>
            </a:r>
            <a:r>
              <a:rPr lang="es-ES" dirty="0">
                <a:solidFill>
                  <a:srgbClr val="00B0F0"/>
                </a:solidFill>
              </a:rPr>
              <a:t>. </a:t>
            </a:r>
            <a:r>
              <a:rPr lang="es-ES" dirty="0"/>
              <a:t>Algunos destinos internacionales ahora tienen una propagación aparente de la comunidad con el virus que causa COVID-19, al igual que algunas partes de los Estados Unidos. La propagación comunitaria significa que algunas personas han sido infectadas y no se sabe cómo o dónde se expusieron.</a:t>
            </a:r>
            <a:endParaRPr lang="en-US" altLang="en-US" dirty="0">
              <a:latin typeface="Arial" panose="020B0604020202020204" pitchFamily="34" charset="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2544601D-D791-4799-B719-3BEA95D4FC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5DF35F7C-BD28-468A-875A-5556E86B3D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5" name="Date Placeholder 4">
            <a:extLst>
              <a:ext uri="{FF2B5EF4-FFF2-40B4-BE49-F238E27FC236}">
                <a16:creationId xmlns:a16="http://schemas.microsoft.com/office/drawing/2014/main" id="{FE456FBD-7261-4A40-8918-187AC5EABA6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9-25-09</a:t>
            </a:r>
          </a:p>
        </p:txBody>
      </p:sp>
      <p:sp>
        <p:nvSpPr>
          <p:cNvPr id="30726" name="Header Placeholder 5">
            <a:extLst>
              <a:ext uri="{FF2B5EF4-FFF2-40B4-BE49-F238E27FC236}">
                <a16:creationId xmlns:a16="http://schemas.microsoft.com/office/drawing/2014/main" id="{49F61DD2-FC2A-436B-A0BA-917EB9C037D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
        <p:nvSpPr>
          <p:cNvPr id="30727" name="Footer Placeholder 6">
            <a:extLst>
              <a:ext uri="{FF2B5EF4-FFF2-40B4-BE49-F238E27FC236}">
                <a16:creationId xmlns:a16="http://schemas.microsoft.com/office/drawing/2014/main" id="{CA72CCD2-B4D1-4578-A750-C197CA45E78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Tree>
    <p:extLst>
      <p:ext uri="{BB962C8B-B14F-4D97-AF65-F5344CB8AC3E}">
        <p14:creationId xmlns:p14="http://schemas.microsoft.com/office/powerpoint/2010/main" val="410451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09B6CEF-FE20-4511-A714-E0CC05B6FDEF}"/>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4768931D-9FAB-43EC-BB0D-FEDC9D24D7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err="1"/>
              <a:t>Notas</a:t>
            </a:r>
            <a:r>
              <a:rPr lang="en-US" altLang="en-US" b="1" dirty="0"/>
              <a:t> del instructor: </a:t>
            </a:r>
          </a:p>
          <a:p>
            <a:endParaRPr lang="en-US" altLang="en-US" dirty="0">
              <a:latin typeface="Arial" panose="020B0604020202020204" pitchFamily="34" charset="0"/>
              <a:ea typeface="ＭＳ Ｐゴシック" panose="020B0600070205080204" pitchFamily="34" charset="-128"/>
            </a:endParaRPr>
          </a:p>
          <a:p>
            <a:r>
              <a:rPr lang="es-ES" dirty="0"/>
              <a:t>Se cree que la propagación del SARS-CoV-2, el virus que causa COVID-19, ocurre de la misma manera que se propaga la gripe estacional (</a:t>
            </a:r>
            <a:r>
              <a:rPr lang="es-ES" dirty="0" err="1"/>
              <a:t>seasonal</a:t>
            </a:r>
            <a:r>
              <a:rPr lang="es-ES" dirty="0"/>
              <a:t> flu). Los virus de la gripe se transmiten principalmente de persona a persona al toser o estornudar por personas con influenza. No sabremos por completo cómo se transmite hasta más tarde, cuando los científicos hayan tenido tiempo de evaluarlo.</a:t>
            </a:r>
          </a:p>
          <a:p>
            <a:endParaRPr lang="en-US" altLang="en-US" dirty="0">
              <a:latin typeface="Arial" panose="020B0604020202020204" pitchFamily="34" charset="0"/>
              <a:ea typeface="ＭＳ Ｐゴシック" panose="020B0600070205080204" pitchFamily="34" charset="-128"/>
            </a:endParaRPr>
          </a:p>
          <a:p>
            <a:r>
              <a:rPr lang="en-US" altLang="en-US" b="1" u="sng" dirty="0" err="1">
                <a:latin typeface="Arial" panose="020B0604020202020204" pitchFamily="34" charset="0"/>
                <a:ea typeface="ＭＳ Ｐゴシック" panose="020B0600070205080204" pitchFamily="34" charset="-128"/>
              </a:rPr>
              <a:t>Gotitas</a:t>
            </a:r>
            <a:r>
              <a:rPr lang="en-US" altLang="en-US" dirty="0">
                <a:latin typeface="Arial" panose="020B0604020202020204" pitchFamily="34" charset="0"/>
                <a:ea typeface="ＭＳ Ｐゴシック" panose="020B0600070205080204" pitchFamily="34" charset="-128"/>
              </a:rPr>
              <a:t> </a:t>
            </a:r>
            <a:r>
              <a:rPr lang="es-ES" dirty="0"/>
              <a:t>La transmisión de gotitas ocurre cuando las secreciones respiratorias por toser o estornudar aterrizan en las superficies mucosas (nariz, boca y ojos).</a:t>
            </a:r>
            <a:endParaRPr lang="en-US" altLang="en-US" dirty="0">
              <a:latin typeface="Arial" panose="020B0604020202020204" pitchFamily="34" charset="0"/>
              <a:ea typeface="ＭＳ Ｐゴシック" panose="020B0600070205080204" pitchFamily="34" charset="-128"/>
            </a:endParaRPr>
          </a:p>
          <a:p>
            <a:r>
              <a:rPr lang="en-US" altLang="en-US" b="1" u="sng" dirty="0" err="1">
                <a:latin typeface="Arial" panose="020B0604020202020204" pitchFamily="34" charset="0"/>
                <a:ea typeface="ＭＳ Ｐゴシック" panose="020B0600070205080204" pitchFamily="34" charset="-128"/>
              </a:rPr>
              <a:t>Contacto</a:t>
            </a:r>
            <a:r>
              <a:rPr lang="en-US" altLang="en-US" dirty="0">
                <a:latin typeface="Arial" panose="020B0604020202020204" pitchFamily="34" charset="0"/>
                <a:ea typeface="ＭＳ Ｐゴシック" panose="020B0600070205080204" pitchFamily="34" charset="-128"/>
              </a:rPr>
              <a:t> </a:t>
            </a:r>
            <a:r>
              <a:rPr lang="es-ES" dirty="0"/>
              <a:t>La transmisión por contacto es tocar algo con el virus COVID-19 y luego tocarse la boca, la nariz o los ojos</a:t>
            </a:r>
            <a:r>
              <a:rPr lang="en-US" altLang="en-US" dirty="0">
                <a:latin typeface="Arial" panose="020B0604020202020204" pitchFamily="34" charset="0"/>
                <a:ea typeface="ＭＳ Ｐゴシック" panose="020B0600070205080204" pitchFamily="34" charset="-128"/>
              </a:rPr>
              <a:t>.</a:t>
            </a:r>
          </a:p>
          <a:p>
            <a:r>
              <a:rPr lang="en-US" altLang="en-US" b="1" u="sng" dirty="0">
                <a:latin typeface="Arial" panose="020B0604020202020204" pitchFamily="34" charset="0"/>
                <a:ea typeface="ＭＳ Ｐゴシック" panose="020B0600070205080204" pitchFamily="34" charset="-128"/>
              </a:rPr>
              <a:t>Aerosol</a:t>
            </a:r>
            <a:r>
              <a:rPr lang="en-US" altLang="en-US" dirty="0">
                <a:latin typeface="Arial" panose="020B0604020202020204" pitchFamily="34" charset="0"/>
                <a:ea typeface="ＭＳ Ｐゴシック" panose="020B0600070205080204" pitchFamily="34" charset="-128"/>
              </a:rPr>
              <a:t> </a:t>
            </a:r>
            <a:r>
              <a:rPr lang="es-ES" dirty="0"/>
              <a:t>La transmisión en aerosol significa respirar partículas infecciosas de COVID-19.</a:t>
            </a:r>
          </a:p>
          <a:p>
            <a:endParaRPr lang="en-US" altLang="en-US" dirty="0">
              <a:latin typeface="Arial" panose="020B0604020202020204" pitchFamily="34" charset="0"/>
              <a:ea typeface="ＭＳ Ｐゴシック" panose="020B0600070205080204" pitchFamily="34" charset="-128"/>
            </a:endParaRPr>
          </a:p>
          <a:p>
            <a:r>
              <a:rPr lang="es-ES" dirty="0"/>
              <a:t>Tenga en cuenta que las partículas de virus no son visibles a simple vista. Las partículas más dañinas son </a:t>
            </a:r>
            <a:r>
              <a:rPr lang="es-ES" dirty="0" err="1"/>
              <a:t>submicrónicas</a:t>
            </a:r>
            <a:r>
              <a:rPr lang="es-ES" dirty="0"/>
              <a:t>, más cortas que una millonésima parte de un metro. Imágenes de NIEHS</a:t>
            </a:r>
            <a:endParaRPr lang="en-US" altLang="en-US" strike="sngStrike"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5CBA1359-F597-45EE-9807-31EC9065E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D48CBF7C-214A-44C2-8874-E6BBCA3D843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3" name="Date Placeholder 4">
            <a:extLst>
              <a:ext uri="{FF2B5EF4-FFF2-40B4-BE49-F238E27FC236}">
                <a16:creationId xmlns:a16="http://schemas.microsoft.com/office/drawing/2014/main" id="{064F6A1E-BE20-4478-A7E4-264EDBF1DE4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9-25-09</a:t>
            </a:r>
          </a:p>
        </p:txBody>
      </p:sp>
      <p:sp>
        <p:nvSpPr>
          <p:cNvPr id="32774" name="Header Placeholder 5">
            <a:extLst>
              <a:ext uri="{FF2B5EF4-FFF2-40B4-BE49-F238E27FC236}">
                <a16:creationId xmlns:a16="http://schemas.microsoft.com/office/drawing/2014/main" id="{8805D22F-A6BA-4486-AB76-818A28FAA0C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
        <p:nvSpPr>
          <p:cNvPr id="32775" name="Footer Placeholder 6">
            <a:extLst>
              <a:ext uri="{FF2B5EF4-FFF2-40B4-BE49-F238E27FC236}">
                <a16:creationId xmlns:a16="http://schemas.microsoft.com/office/drawing/2014/main" id="{79D9626D-E52E-43EA-AA8E-701FCFFE6BE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3345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DRAFT</a:t>
            </a:r>
          </a:p>
        </p:txBody>
      </p:sp>
    </p:spTree>
    <p:extLst>
      <p:ext uri="{BB962C8B-B14F-4D97-AF65-F5344CB8AC3E}">
        <p14:creationId xmlns:p14="http://schemas.microsoft.com/office/powerpoint/2010/main" val="23673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100" b="0" i="0" u="none" strike="noStrike" cap="none" dirty="0">
                <a:solidFill>
                  <a:schemeClr val="dk1"/>
                </a:solidFill>
                <a:latin typeface="Arial"/>
                <a:ea typeface="Arial"/>
                <a:cs typeface="Arial"/>
                <a:sym typeface="Arial"/>
              </a:rPr>
              <a:t>Ver:  Reducing </a:t>
            </a:r>
            <a:r>
              <a:rPr lang="en-US" sz="1100" dirty="0">
                <a:solidFill>
                  <a:schemeClr val="dk1"/>
                </a:solidFill>
                <a:latin typeface="Arial"/>
                <a:ea typeface="Arial"/>
                <a:cs typeface="Arial"/>
                <a:sym typeface="Arial"/>
              </a:rPr>
              <a:t>transmission of SARS-CoV-2; </a:t>
            </a:r>
            <a:r>
              <a:rPr lang="en-US" sz="1100" b="0" i="0" u="none" strike="noStrike" cap="none" dirty="0">
                <a:solidFill>
                  <a:schemeClr val="dk1"/>
                </a:solidFill>
                <a:latin typeface="Arial"/>
                <a:ea typeface="Arial"/>
                <a:cs typeface="Arial"/>
                <a:sym typeface="Arial"/>
              </a:rPr>
              <a:t>Prather, K., Wang C., Schooley R., 27 May 2020, Science</a:t>
            </a:r>
          </a:p>
          <a:p>
            <a:pPr lvl="0">
              <a:buClr>
                <a:schemeClr val="dk1"/>
              </a:buClr>
              <a:buSzPts val="1100"/>
            </a:pPr>
            <a:r>
              <a:rPr lang="en-US" sz="1100" b="0" i="0" u="none" strike="noStrike" cap="none" dirty="0">
                <a:solidFill>
                  <a:schemeClr val="dk1"/>
                </a:solidFill>
                <a:latin typeface="Arial"/>
                <a:ea typeface="Arial"/>
                <a:cs typeface="Arial"/>
                <a:sym typeface="Arial"/>
              </a:rPr>
              <a:t>  </a:t>
            </a:r>
            <a:r>
              <a:rPr lang="en-US" sz="1100" dirty="0">
                <a:hlinkClick r:id="rId3"/>
              </a:rPr>
              <a:t>https://science.sciencemag.org/content/early/2020/06/02/science.abc6197.1</a:t>
            </a:r>
            <a:endParaRPr lang="en-US" sz="1100" dirty="0"/>
          </a:p>
          <a:p>
            <a:pPr lvl="0">
              <a:buClr>
                <a:schemeClr val="dk1"/>
              </a:buClr>
              <a:buSzPts val="1100"/>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10" name="Google Shape;10;p2"/>
          <p:cNvSpPr txBox="1">
            <a:spLocks noGrp="1"/>
          </p:cNvSpPr>
          <p:nvPr>
            <p:ph type="subTitle" idx="1"/>
          </p:nvPr>
        </p:nvSpPr>
        <p:spPr>
          <a:xfrm>
            <a:off x="480833" y="1340433"/>
            <a:ext cx="10011600" cy="476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pic>
        <p:nvPicPr>
          <p:cNvPr id="11" name="Google Shape;11;p2"/>
          <p:cNvPicPr preferRelativeResize="0"/>
          <p:nvPr/>
        </p:nvPicPr>
        <p:blipFill rotWithShape="1">
          <a:blip r:embed="rId2">
            <a:alphaModFix/>
          </a:blip>
          <a:srcRect/>
          <a:stretch/>
        </p:blipFill>
        <p:spPr>
          <a:xfrm>
            <a:off x="591521" y="5065898"/>
            <a:ext cx="3882888" cy="1281999"/>
          </a:xfrm>
          <a:prstGeom prst="rect">
            <a:avLst/>
          </a:prstGeom>
          <a:noFill/>
          <a:ln>
            <a:noFill/>
          </a:ln>
        </p:spPr>
      </p:pic>
    </p:spTree>
    <p:extLst>
      <p:ext uri="{BB962C8B-B14F-4D97-AF65-F5344CB8AC3E}">
        <p14:creationId xmlns:p14="http://schemas.microsoft.com/office/powerpoint/2010/main" val="111143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3600"/>
              <a:buFont typeface="Arial"/>
              <a:buNone/>
              <a:defRPr sz="4800" b="1">
                <a:solidFill>
                  <a:schemeClr val="dk1"/>
                </a:solidFill>
              </a:defRPr>
            </a:lvl2pPr>
            <a:lvl3pPr lvl="2">
              <a:spcBef>
                <a:spcPts val="0"/>
              </a:spcBef>
              <a:spcAft>
                <a:spcPts val="0"/>
              </a:spcAft>
              <a:buClr>
                <a:schemeClr val="dk1"/>
              </a:buClr>
              <a:buSzPts val="3600"/>
              <a:buFont typeface="Arial"/>
              <a:buNone/>
              <a:defRPr sz="4800" b="1">
                <a:solidFill>
                  <a:schemeClr val="dk1"/>
                </a:solidFill>
              </a:defRPr>
            </a:lvl3pPr>
            <a:lvl4pPr lvl="3">
              <a:spcBef>
                <a:spcPts val="0"/>
              </a:spcBef>
              <a:spcAft>
                <a:spcPts val="0"/>
              </a:spcAft>
              <a:buClr>
                <a:schemeClr val="dk1"/>
              </a:buClr>
              <a:buSzPts val="3600"/>
              <a:buFont typeface="Arial"/>
              <a:buNone/>
              <a:defRPr sz="4800" b="1">
                <a:solidFill>
                  <a:schemeClr val="dk1"/>
                </a:solidFill>
              </a:defRPr>
            </a:lvl4pPr>
            <a:lvl5pPr lvl="4">
              <a:spcBef>
                <a:spcPts val="0"/>
              </a:spcBef>
              <a:spcAft>
                <a:spcPts val="0"/>
              </a:spcAft>
              <a:buClr>
                <a:schemeClr val="dk1"/>
              </a:buClr>
              <a:buSzPts val="3600"/>
              <a:buFont typeface="Arial"/>
              <a:buNone/>
              <a:defRPr sz="4800" b="1">
                <a:solidFill>
                  <a:schemeClr val="dk1"/>
                </a:solidFill>
              </a:defRPr>
            </a:lvl5pPr>
            <a:lvl6pPr lvl="5">
              <a:spcBef>
                <a:spcPts val="0"/>
              </a:spcBef>
              <a:spcAft>
                <a:spcPts val="0"/>
              </a:spcAft>
              <a:buClr>
                <a:schemeClr val="dk1"/>
              </a:buClr>
              <a:buSzPts val="3600"/>
              <a:buFont typeface="Arial"/>
              <a:buNone/>
              <a:defRPr sz="4800" b="1">
                <a:solidFill>
                  <a:schemeClr val="dk1"/>
                </a:solidFill>
              </a:defRPr>
            </a:lvl6pPr>
            <a:lvl7pPr lvl="6">
              <a:spcBef>
                <a:spcPts val="0"/>
              </a:spcBef>
              <a:spcAft>
                <a:spcPts val="0"/>
              </a:spcAft>
              <a:buClr>
                <a:schemeClr val="dk1"/>
              </a:buClr>
              <a:buSzPts val="3600"/>
              <a:buFont typeface="Arial"/>
              <a:buNone/>
              <a:defRPr sz="4800" b="1">
                <a:solidFill>
                  <a:schemeClr val="dk1"/>
                </a:solidFill>
              </a:defRPr>
            </a:lvl7pPr>
            <a:lvl8pPr lvl="7">
              <a:spcBef>
                <a:spcPts val="0"/>
              </a:spcBef>
              <a:spcAft>
                <a:spcPts val="0"/>
              </a:spcAft>
              <a:buClr>
                <a:schemeClr val="dk1"/>
              </a:buClr>
              <a:buSzPts val="3600"/>
              <a:buFont typeface="Arial"/>
              <a:buNone/>
              <a:defRPr sz="4800" b="1">
                <a:solidFill>
                  <a:schemeClr val="dk1"/>
                </a:solidFill>
              </a:defRPr>
            </a:lvl8pPr>
            <a:lvl9pPr lvl="8">
              <a:spcBef>
                <a:spcPts val="0"/>
              </a:spcBef>
              <a:spcAft>
                <a:spcPts val="0"/>
              </a:spcAft>
              <a:buClr>
                <a:schemeClr val="dk1"/>
              </a:buClr>
              <a:buSzPts val="3600"/>
              <a:buFont typeface="Arial"/>
              <a:buNone/>
              <a:defRPr sz="4800" b="1">
                <a:solidFill>
                  <a:schemeClr val="dk1"/>
                </a:solidFill>
              </a:defRPr>
            </a:lvl9pPr>
          </a:lstStyle>
          <a:p>
            <a:endParaRPr/>
          </a:p>
        </p:txBody>
      </p:sp>
      <p:sp>
        <p:nvSpPr>
          <p:cNvPr id="43" name="Google Shape;43;p11"/>
          <p:cNvSpPr/>
          <p:nvPr/>
        </p:nvSpPr>
        <p:spPr>
          <a:xfrm>
            <a:off x="-25633" y="2346934"/>
            <a:ext cx="12217599" cy="45847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219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with text" type="titleOnly">
  <p:cSld name="Headline with 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3733" b="1">
                <a:solidFill>
                  <a:schemeClr val="dk1"/>
                </a:solidFill>
              </a:defRPr>
            </a:lvl2pPr>
            <a:lvl3pPr lvl="2">
              <a:spcBef>
                <a:spcPts val="0"/>
              </a:spcBef>
              <a:spcAft>
                <a:spcPts val="0"/>
              </a:spcAft>
              <a:buClr>
                <a:schemeClr val="dk1"/>
              </a:buClr>
              <a:buSzPts val="2800"/>
              <a:buFont typeface="Arial"/>
              <a:buNone/>
              <a:defRPr sz="3733" b="1">
                <a:solidFill>
                  <a:schemeClr val="dk1"/>
                </a:solidFill>
              </a:defRPr>
            </a:lvl3pPr>
            <a:lvl4pPr lvl="3">
              <a:spcBef>
                <a:spcPts val="0"/>
              </a:spcBef>
              <a:spcAft>
                <a:spcPts val="0"/>
              </a:spcAft>
              <a:buClr>
                <a:schemeClr val="dk1"/>
              </a:buClr>
              <a:buSzPts val="2800"/>
              <a:buFont typeface="Arial"/>
              <a:buNone/>
              <a:defRPr sz="3733" b="1">
                <a:solidFill>
                  <a:schemeClr val="dk1"/>
                </a:solidFill>
              </a:defRPr>
            </a:lvl4pPr>
            <a:lvl5pPr lvl="4">
              <a:spcBef>
                <a:spcPts val="0"/>
              </a:spcBef>
              <a:spcAft>
                <a:spcPts val="0"/>
              </a:spcAft>
              <a:buClr>
                <a:schemeClr val="dk1"/>
              </a:buClr>
              <a:buSzPts val="2800"/>
              <a:buFont typeface="Arial"/>
              <a:buNone/>
              <a:defRPr sz="3733" b="1">
                <a:solidFill>
                  <a:schemeClr val="dk1"/>
                </a:solidFill>
              </a:defRPr>
            </a:lvl5pPr>
            <a:lvl6pPr lvl="5">
              <a:spcBef>
                <a:spcPts val="0"/>
              </a:spcBef>
              <a:spcAft>
                <a:spcPts val="0"/>
              </a:spcAft>
              <a:buClr>
                <a:schemeClr val="dk1"/>
              </a:buClr>
              <a:buSzPts val="2800"/>
              <a:buFont typeface="Arial"/>
              <a:buNone/>
              <a:defRPr sz="3733" b="1">
                <a:solidFill>
                  <a:schemeClr val="dk1"/>
                </a:solidFill>
              </a:defRPr>
            </a:lvl6pPr>
            <a:lvl7pPr lvl="6">
              <a:spcBef>
                <a:spcPts val="0"/>
              </a:spcBef>
              <a:spcAft>
                <a:spcPts val="0"/>
              </a:spcAft>
              <a:buClr>
                <a:schemeClr val="dk1"/>
              </a:buClr>
              <a:buSzPts val="2800"/>
              <a:buFont typeface="Arial"/>
              <a:buNone/>
              <a:defRPr sz="3733" b="1">
                <a:solidFill>
                  <a:schemeClr val="dk1"/>
                </a:solidFill>
              </a:defRPr>
            </a:lvl7pPr>
            <a:lvl8pPr lvl="7">
              <a:spcBef>
                <a:spcPts val="0"/>
              </a:spcBef>
              <a:spcAft>
                <a:spcPts val="0"/>
              </a:spcAft>
              <a:buClr>
                <a:schemeClr val="dk1"/>
              </a:buClr>
              <a:buSzPts val="2800"/>
              <a:buFont typeface="Arial"/>
              <a:buNone/>
              <a:defRPr sz="3733" b="1">
                <a:solidFill>
                  <a:schemeClr val="dk1"/>
                </a:solidFill>
              </a:defRPr>
            </a:lvl8pPr>
            <a:lvl9pPr lvl="8">
              <a:spcBef>
                <a:spcPts val="0"/>
              </a:spcBef>
              <a:spcAft>
                <a:spcPts val="0"/>
              </a:spcAft>
              <a:buClr>
                <a:schemeClr val="dk1"/>
              </a:buClr>
              <a:buSzPts val="2800"/>
              <a:buFont typeface="Arial"/>
              <a:buNone/>
              <a:defRPr sz="3733" b="1">
                <a:solidFill>
                  <a:schemeClr val="dk1"/>
                </a:solidFill>
              </a:defRPr>
            </a:lvl9pPr>
          </a:lstStyle>
          <a:p>
            <a:endParaRPr/>
          </a:p>
        </p:txBody>
      </p:sp>
      <p:sp>
        <p:nvSpPr>
          <p:cNvPr id="46" name="Google Shape;46;p12"/>
          <p:cNvSpPr txBox="1">
            <a:spLocks noGrp="1"/>
          </p:cNvSpPr>
          <p:nvPr>
            <p:ph type="body" idx="1"/>
          </p:nvPr>
        </p:nvSpPr>
        <p:spPr>
          <a:xfrm>
            <a:off x="134100" y="1606434"/>
            <a:ext cx="107088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3703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49" name="Google Shape;49;p13"/>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0" name="Google Shape;50;p13"/>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1" name="Google Shape;51;p13"/>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53319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2"/>
        <p:cNvGrpSpPr/>
        <p:nvPr/>
      </p:nvGrpSpPr>
      <p:grpSpPr>
        <a:xfrm>
          <a:off x="0" y="0"/>
          <a:ext cx="0" cy="0"/>
          <a:chOff x="0" y="0"/>
          <a:chExt cx="0" cy="0"/>
        </a:xfrm>
      </p:grpSpPr>
      <p:sp>
        <p:nvSpPr>
          <p:cNvPr id="53" name="Google Shape;53;p14"/>
          <p:cNvSpPr txBox="1">
            <a:spLocks noGrp="1"/>
          </p:cNvSpPr>
          <p:nvPr>
            <p:ph type="subTitle" idx="1"/>
          </p:nvPr>
        </p:nvSpPr>
        <p:spPr>
          <a:xfrm>
            <a:off x="415601"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sp>
        <p:nvSpPr>
          <p:cNvPr id="54" name="Google Shape;54;p14"/>
          <p:cNvSpPr txBox="1">
            <a:spLocks noGrp="1"/>
          </p:cNvSpPr>
          <p:nvPr>
            <p:ph type="title"/>
          </p:nvPr>
        </p:nvSpPr>
        <p:spPr>
          <a:xfrm>
            <a:off x="415601" y="15077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Tree>
    <p:extLst>
      <p:ext uri="{BB962C8B-B14F-4D97-AF65-F5344CB8AC3E}">
        <p14:creationId xmlns:p14="http://schemas.microsoft.com/office/powerpoint/2010/main" val="1673104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291867" y="305301"/>
            <a:ext cx="2480400" cy="31187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1800"/>
              <a:buFont typeface="Arial"/>
              <a:buNone/>
              <a:defRPr sz="2400" b="1">
                <a:solidFill>
                  <a:schemeClr val="dk1"/>
                </a:solidFill>
              </a:defRPr>
            </a:lvl2pPr>
            <a:lvl3pPr lvl="2">
              <a:spcBef>
                <a:spcPts val="0"/>
              </a:spcBef>
              <a:spcAft>
                <a:spcPts val="0"/>
              </a:spcAft>
              <a:buClr>
                <a:schemeClr val="dk1"/>
              </a:buClr>
              <a:buSzPts val="1800"/>
              <a:buFont typeface="Arial"/>
              <a:buNone/>
              <a:defRPr sz="2400" b="1">
                <a:solidFill>
                  <a:schemeClr val="dk1"/>
                </a:solidFill>
              </a:defRPr>
            </a:lvl3pPr>
            <a:lvl4pPr lvl="3">
              <a:spcBef>
                <a:spcPts val="0"/>
              </a:spcBef>
              <a:spcAft>
                <a:spcPts val="0"/>
              </a:spcAft>
              <a:buClr>
                <a:schemeClr val="dk1"/>
              </a:buClr>
              <a:buSzPts val="1800"/>
              <a:buFont typeface="Arial"/>
              <a:buNone/>
              <a:defRPr sz="2400" b="1">
                <a:solidFill>
                  <a:schemeClr val="dk1"/>
                </a:solidFill>
              </a:defRPr>
            </a:lvl4pPr>
            <a:lvl5pPr lvl="4">
              <a:spcBef>
                <a:spcPts val="0"/>
              </a:spcBef>
              <a:spcAft>
                <a:spcPts val="0"/>
              </a:spcAft>
              <a:buClr>
                <a:schemeClr val="dk1"/>
              </a:buClr>
              <a:buSzPts val="1800"/>
              <a:buFont typeface="Arial"/>
              <a:buNone/>
              <a:defRPr sz="2400" b="1">
                <a:solidFill>
                  <a:schemeClr val="dk1"/>
                </a:solidFill>
              </a:defRPr>
            </a:lvl5pPr>
            <a:lvl6pPr lvl="5">
              <a:spcBef>
                <a:spcPts val="0"/>
              </a:spcBef>
              <a:spcAft>
                <a:spcPts val="0"/>
              </a:spcAft>
              <a:buClr>
                <a:schemeClr val="dk1"/>
              </a:buClr>
              <a:buSzPts val="1800"/>
              <a:buFont typeface="Arial"/>
              <a:buNone/>
              <a:defRPr sz="2400" b="1">
                <a:solidFill>
                  <a:schemeClr val="dk1"/>
                </a:solidFill>
              </a:defRPr>
            </a:lvl6pPr>
            <a:lvl7pPr lvl="6">
              <a:spcBef>
                <a:spcPts val="0"/>
              </a:spcBef>
              <a:spcAft>
                <a:spcPts val="0"/>
              </a:spcAft>
              <a:buClr>
                <a:schemeClr val="dk1"/>
              </a:buClr>
              <a:buSzPts val="1800"/>
              <a:buFont typeface="Arial"/>
              <a:buNone/>
              <a:defRPr sz="2400" b="1">
                <a:solidFill>
                  <a:schemeClr val="dk1"/>
                </a:solidFill>
              </a:defRPr>
            </a:lvl7pPr>
            <a:lvl8pPr lvl="7">
              <a:spcBef>
                <a:spcPts val="0"/>
              </a:spcBef>
              <a:spcAft>
                <a:spcPts val="0"/>
              </a:spcAft>
              <a:buClr>
                <a:schemeClr val="dk1"/>
              </a:buClr>
              <a:buSzPts val="1800"/>
              <a:buFont typeface="Arial"/>
              <a:buNone/>
              <a:defRPr sz="2400" b="1">
                <a:solidFill>
                  <a:schemeClr val="dk1"/>
                </a:solidFill>
              </a:defRPr>
            </a:lvl8pPr>
            <a:lvl9pPr lvl="8">
              <a:spcBef>
                <a:spcPts val="0"/>
              </a:spcBef>
              <a:spcAft>
                <a:spcPts val="0"/>
              </a:spcAft>
              <a:buClr>
                <a:schemeClr val="dk1"/>
              </a:buClr>
              <a:buSzPts val="1800"/>
              <a:buFont typeface="Arial"/>
              <a:buNone/>
              <a:defRPr sz="2400" b="1">
                <a:solidFill>
                  <a:schemeClr val="dk1"/>
                </a:solidFill>
              </a:defRPr>
            </a:lvl9pPr>
          </a:lstStyle>
          <a:p>
            <a:endParaRPr/>
          </a:p>
        </p:txBody>
      </p:sp>
    </p:spTree>
    <p:extLst>
      <p:ext uri="{BB962C8B-B14F-4D97-AF65-F5344CB8AC3E}">
        <p14:creationId xmlns:p14="http://schemas.microsoft.com/office/powerpoint/2010/main" val="278446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59" name="Google Shape;59;p16"/>
          <p:cNvSpPr txBox="1">
            <a:spLocks noGrp="1"/>
          </p:cNvSpPr>
          <p:nvPr>
            <p:ph type="subTitle" idx="1"/>
          </p:nvPr>
        </p:nvSpPr>
        <p:spPr>
          <a:xfrm>
            <a:off x="582434"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9pPr>
          </a:lstStyle>
          <a:p>
            <a:endParaRPr/>
          </a:p>
        </p:txBody>
      </p:sp>
    </p:spTree>
    <p:extLst>
      <p:ext uri="{BB962C8B-B14F-4D97-AF65-F5344CB8AC3E}">
        <p14:creationId xmlns:p14="http://schemas.microsoft.com/office/powerpoint/2010/main" val="220306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6200"/>
              <a:buFont typeface="Arial"/>
              <a:buNone/>
              <a:defRPr sz="8266"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221070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9334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C196CF06-A326-2840-982F-8CE6424E32BF}"/>
              </a:ext>
            </a:extLst>
          </p:cNvPr>
          <p:cNvSpPr txBox="1">
            <a:spLocks noChangeArrowheads="1"/>
          </p:cNvSpPr>
          <p:nvPr userDrawn="1"/>
        </p:nvSpPr>
        <p:spPr bwMode="auto">
          <a:xfrm>
            <a:off x="8128001" y="6172200"/>
            <a:ext cx="3957983"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sz="1400" kern="1200">
                <a:solidFill>
                  <a:schemeClr val="tx1"/>
                </a:solidFill>
                <a:latin typeface="Arial" charset="0"/>
                <a:ea typeface="ＭＳ Ｐゴシック" pitchFamily="48" charset="-128"/>
                <a:cs typeface="+mn-cs"/>
              </a:defRPr>
            </a:lvl1pPr>
            <a:lvl2pPr marL="4572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2pPr>
            <a:lvl3pPr marL="9144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3pPr>
            <a:lvl4pPr marL="13716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4pPr>
            <a:lvl5pPr marL="18288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5pPr>
            <a:lvl6pPr marL="2286000" algn="l" defTabSz="914400" rtl="0" eaLnBrk="1" latinLnBrk="0" hangingPunct="1">
              <a:defRPr sz="2000" kern="1200">
                <a:solidFill>
                  <a:schemeClr val="tx1"/>
                </a:solidFill>
                <a:latin typeface="Arial" charset="0"/>
                <a:ea typeface="ＭＳ Ｐゴシック" pitchFamily="48" charset="-128"/>
                <a:cs typeface="+mn-cs"/>
              </a:defRPr>
            </a:lvl6pPr>
            <a:lvl7pPr marL="2743200" algn="l" defTabSz="914400" rtl="0" eaLnBrk="1" latinLnBrk="0" hangingPunct="1">
              <a:defRPr sz="2000" kern="1200">
                <a:solidFill>
                  <a:schemeClr val="tx1"/>
                </a:solidFill>
                <a:latin typeface="Arial" charset="0"/>
                <a:ea typeface="ＭＳ Ｐゴシック" pitchFamily="48" charset="-128"/>
                <a:cs typeface="+mn-cs"/>
              </a:defRPr>
            </a:lvl7pPr>
            <a:lvl8pPr marL="3200400" algn="l" defTabSz="914400" rtl="0" eaLnBrk="1" latinLnBrk="0" hangingPunct="1">
              <a:defRPr sz="2000" kern="1200">
                <a:solidFill>
                  <a:schemeClr val="tx1"/>
                </a:solidFill>
                <a:latin typeface="Arial" charset="0"/>
                <a:ea typeface="ＭＳ Ｐゴシック" pitchFamily="48" charset="-128"/>
                <a:cs typeface="+mn-cs"/>
              </a:defRPr>
            </a:lvl8pPr>
            <a:lvl9pPr marL="3657600" algn="l" defTabSz="914400" rtl="0" eaLnBrk="1" latinLnBrk="0" hangingPunct="1">
              <a:defRPr sz="2000" kern="1200">
                <a:solidFill>
                  <a:schemeClr val="tx1"/>
                </a:solidFill>
                <a:latin typeface="Arial" charset="0"/>
                <a:ea typeface="ＭＳ Ｐゴシック" pitchFamily="48"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April 2020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Version 2</a:t>
            </a:r>
          </a:p>
        </p:txBody>
      </p:sp>
    </p:spTree>
    <p:extLst>
      <p:ext uri="{BB962C8B-B14F-4D97-AF65-F5344CB8AC3E}">
        <p14:creationId xmlns:p14="http://schemas.microsoft.com/office/powerpoint/2010/main" val="1640781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32452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and intro" type="title">
  <p:cSld name="Cover and intro">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15611" y="2821567"/>
            <a:ext cx="11360799" cy="27367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5200"/>
              <a:buFont typeface="Arial"/>
              <a:buNone/>
              <a:defRPr sz="6933"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6933" b="1">
                <a:solidFill>
                  <a:schemeClr val="dk1"/>
                </a:solidFill>
              </a:defRPr>
            </a:lvl2pPr>
            <a:lvl3pPr lvl="2" algn="ctr">
              <a:spcBef>
                <a:spcPts val="0"/>
              </a:spcBef>
              <a:spcAft>
                <a:spcPts val="0"/>
              </a:spcAft>
              <a:buClr>
                <a:schemeClr val="dk1"/>
              </a:buClr>
              <a:buSzPts val="5200"/>
              <a:buFont typeface="Arial"/>
              <a:buNone/>
              <a:defRPr sz="6933" b="1">
                <a:solidFill>
                  <a:schemeClr val="dk1"/>
                </a:solidFill>
              </a:defRPr>
            </a:lvl3pPr>
            <a:lvl4pPr lvl="3" algn="ctr">
              <a:spcBef>
                <a:spcPts val="0"/>
              </a:spcBef>
              <a:spcAft>
                <a:spcPts val="0"/>
              </a:spcAft>
              <a:buClr>
                <a:schemeClr val="dk1"/>
              </a:buClr>
              <a:buSzPts val="5200"/>
              <a:buFont typeface="Arial"/>
              <a:buNone/>
              <a:defRPr sz="6933" b="1">
                <a:solidFill>
                  <a:schemeClr val="dk1"/>
                </a:solidFill>
              </a:defRPr>
            </a:lvl4pPr>
            <a:lvl5pPr lvl="4" algn="ctr">
              <a:spcBef>
                <a:spcPts val="0"/>
              </a:spcBef>
              <a:spcAft>
                <a:spcPts val="0"/>
              </a:spcAft>
              <a:buClr>
                <a:schemeClr val="dk1"/>
              </a:buClr>
              <a:buSzPts val="5200"/>
              <a:buFont typeface="Arial"/>
              <a:buNone/>
              <a:defRPr sz="6933" b="1">
                <a:solidFill>
                  <a:schemeClr val="dk1"/>
                </a:solidFill>
              </a:defRPr>
            </a:lvl5pPr>
            <a:lvl6pPr lvl="5" algn="ctr">
              <a:spcBef>
                <a:spcPts val="0"/>
              </a:spcBef>
              <a:spcAft>
                <a:spcPts val="0"/>
              </a:spcAft>
              <a:buClr>
                <a:schemeClr val="dk1"/>
              </a:buClr>
              <a:buSzPts val="5200"/>
              <a:buFont typeface="Arial"/>
              <a:buNone/>
              <a:defRPr sz="6933" b="1">
                <a:solidFill>
                  <a:schemeClr val="dk1"/>
                </a:solidFill>
              </a:defRPr>
            </a:lvl6pPr>
            <a:lvl7pPr lvl="6" algn="ctr">
              <a:spcBef>
                <a:spcPts val="0"/>
              </a:spcBef>
              <a:spcAft>
                <a:spcPts val="0"/>
              </a:spcAft>
              <a:buClr>
                <a:schemeClr val="dk1"/>
              </a:buClr>
              <a:buSzPts val="5200"/>
              <a:buFont typeface="Arial"/>
              <a:buNone/>
              <a:defRPr sz="6933" b="1">
                <a:solidFill>
                  <a:schemeClr val="dk1"/>
                </a:solidFill>
              </a:defRPr>
            </a:lvl7pPr>
            <a:lvl8pPr lvl="7" algn="ctr">
              <a:spcBef>
                <a:spcPts val="0"/>
              </a:spcBef>
              <a:spcAft>
                <a:spcPts val="0"/>
              </a:spcAft>
              <a:buClr>
                <a:schemeClr val="dk1"/>
              </a:buClr>
              <a:buSzPts val="5200"/>
              <a:buFont typeface="Arial"/>
              <a:buNone/>
              <a:defRPr sz="6933" b="1">
                <a:solidFill>
                  <a:schemeClr val="dk1"/>
                </a:solidFill>
              </a:defRPr>
            </a:lvl8pPr>
            <a:lvl9pPr lvl="8" algn="ctr">
              <a:spcBef>
                <a:spcPts val="0"/>
              </a:spcBef>
              <a:spcAft>
                <a:spcPts val="0"/>
              </a:spcAft>
              <a:buClr>
                <a:schemeClr val="dk1"/>
              </a:buClr>
              <a:buSzPts val="5200"/>
              <a:buFont typeface="Arial"/>
              <a:buNone/>
              <a:defRPr sz="6933" b="1">
                <a:solidFill>
                  <a:schemeClr val="dk1"/>
                </a:solidFill>
              </a:defRPr>
            </a:lvl9pPr>
          </a:lstStyle>
          <a:p>
            <a:endParaRPr/>
          </a:p>
        </p:txBody>
      </p:sp>
      <p:sp>
        <p:nvSpPr>
          <p:cNvPr id="14" name="Google Shape;14;p3"/>
          <p:cNvSpPr txBox="1">
            <a:spLocks noGrp="1"/>
          </p:cNvSpPr>
          <p:nvPr>
            <p:ph type="subTitle" idx="1"/>
          </p:nvPr>
        </p:nvSpPr>
        <p:spPr>
          <a:xfrm>
            <a:off x="415600" y="5607633"/>
            <a:ext cx="10868800" cy="105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3733"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pic>
        <p:nvPicPr>
          <p:cNvPr id="15" name="Google Shape;15;p3"/>
          <p:cNvPicPr preferRelativeResize="0"/>
          <p:nvPr/>
        </p:nvPicPr>
        <p:blipFill rotWithShape="1">
          <a:blip r:embed="rId2">
            <a:alphaModFix/>
          </a:blip>
          <a:srcRect/>
          <a:stretch/>
        </p:blipFill>
        <p:spPr>
          <a:xfrm>
            <a:off x="735399" y="249395"/>
            <a:ext cx="4309339" cy="1422799"/>
          </a:xfrm>
          <a:prstGeom prst="rect">
            <a:avLst/>
          </a:prstGeom>
          <a:noFill/>
          <a:ln>
            <a:noFill/>
          </a:ln>
        </p:spPr>
      </p:pic>
    </p:spTree>
    <p:extLst>
      <p:ext uri="{BB962C8B-B14F-4D97-AF65-F5344CB8AC3E}">
        <p14:creationId xmlns:p14="http://schemas.microsoft.com/office/powerpoint/2010/main" val="1243883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4788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2643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56141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3829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0166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18854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742489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088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259853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7878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6200"/>
              <a:buFont typeface="Arial"/>
              <a:buNone/>
              <a:defRPr sz="8266"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428007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4770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2958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9318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47554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641985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928004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231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0568" y="465327"/>
            <a:ext cx="1115086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659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410433"/>
          </a:xfrm>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902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666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18801" y="2726967"/>
            <a:ext cx="3716799" cy="763599"/>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FFFFFF"/>
              </a:buClr>
              <a:buSzPts val="4800"/>
              <a:buFont typeface="Arial"/>
              <a:buNone/>
              <a:defRPr sz="6400" b="1" i="0" u="none" strike="noStrike" cap="none">
                <a:solidFill>
                  <a:srgbClr val="FFFFFF"/>
                </a:solidFill>
                <a:latin typeface="Arial"/>
                <a:ea typeface="Arial"/>
                <a:cs typeface="Arial"/>
                <a:sym typeface="Arial"/>
              </a:defRPr>
            </a:lvl1pPr>
            <a:lvl2pPr lvl="1" algn="r" rtl="0">
              <a:spcBef>
                <a:spcPts val="0"/>
              </a:spcBef>
              <a:spcAft>
                <a:spcPts val="0"/>
              </a:spcAft>
              <a:buClr>
                <a:srgbClr val="FFFFFF"/>
              </a:buClr>
              <a:buSzPts val="4800"/>
              <a:buFont typeface="Arial"/>
              <a:buNone/>
              <a:defRPr sz="6400" b="1">
                <a:solidFill>
                  <a:srgbClr val="FFFFFF"/>
                </a:solidFill>
              </a:defRPr>
            </a:lvl2pPr>
            <a:lvl3pPr lvl="2" algn="r" rtl="0">
              <a:spcBef>
                <a:spcPts val="0"/>
              </a:spcBef>
              <a:spcAft>
                <a:spcPts val="0"/>
              </a:spcAft>
              <a:buClr>
                <a:srgbClr val="FFFFFF"/>
              </a:buClr>
              <a:buSzPts val="4800"/>
              <a:buFont typeface="Arial"/>
              <a:buNone/>
              <a:defRPr sz="6400" b="1">
                <a:solidFill>
                  <a:srgbClr val="FFFFFF"/>
                </a:solidFill>
              </a:defRPr>
            </a:lvl3pPr>
            <a:lvl4pPr lvl="3" algn="r" rtl="0">
              <a:spcBef>
                <a:spcPts val="0"/>
              </a:spcBef>
              <a:spcAft>
                <a:spcPts val="0"/>
              </a:spcAft>
              <a:buClr>
                <a:srgbClr val="FFFFFF"/>
              </a:buClr>
              <a:buSzPts val="4800"/>
              <a:buFont typeface="Arial"/>
              <a:buNone/>
              <a:defRPr sz="6400" b="1">
                <a:solidFill>
                  <a:srgbClr val="FFFFFF"/>
                </a:solidFill>
              </a:defRPr>
            </a:lvl4pPr>
            <a:lvl5pPr lvl="4" algn="r" rtl="0">
              <a:spcBef>
                <a:spcPts val="0"/>
              </a:spcBef>
              <a:spcAft>
                <a:spcPts val="0"/>
              </a:spcAft>
              <a:buClr>
                <a:srgbClr val="FFFFFF"/>
              </a:buClr>
              <a:buSzPts val="4800"/>
              <a:buFont typeface="Arial"/>
              <a:buNone/>
              <a:defRPr sz="6400" b="1">
                <a:solidFill>
                  <a:srgbClr val="FFFFFF"/>
                </a:solidFill>
              </a:defRPr>
            </a:lvl5pPr>
            <a:lvl6pPr lvl="5" algn="r" rtl="0">
              <a:spcBef>
                <a:spcPts val="0"/>
              </a:spcBef>
              <a:spcAft>
                <a:spcPts val="0"/>
              </a:spcAft>
              <a:buClr>
                <a:srgbClr val="FFFFFF"/>
              </a:buClr>
              <a:buSzPts val="4800"/>
              <a:buFont typeface="Arial"/>
              <a:buNone/>
              <a:defRPr sz="6400" b="1">
                <a:solidFill>
                  <a:srgbClr val="FFFFFF"/>
                </a:solidFill>
              </a:defRPr>
            </a:lvl6pPr>
            <a:lvl7pPr lvl="6" algn="r" rtl="0">
              <a:spcBef>
                <a:spcPts val="0"/>
              </a:spcBef>
              <a:spcAft>
                <a:spcPts val="0"/>
              </a:spcAft>
              <a:buClr>
                <a:srgbClr val="FFFFFF"/>
              </a:buClr>
              <a:buSzPts val="4800"/>
              <a:buFont typeface="Arial"/>
              <a:buNone/>
              <a:defRPr sz="6400" b="1">
                <a:solidFill>
                  <a:srgbClr val="FFFFFF"/>
                </a:solidFill>
              </a:defRPr>
            </a:lvl7pPr>
            <a:lvl8pPr lvl="7" algn="r" rtl="0">
              <a:spcBef>
                <a:spcPts val="0"/>
              </a:spcBef>
              <a:spcAft>
                <a:spcPts val="0"/>
              </a:spcAft>
              <a:buClr>
                <a:srgbClr val="FFFFFF"/>
              </a:buClr>
              <a:buSzPts val="4800"/>
              <a:buFont typeface="Arial"/>
              <a:buNone/>
              <a:defRPr sz="6400" b="1">
                <a:solidFill>
                  <a:srgbClr val="FFFFFF"/>
                </a:solidFill>
              </a:defRPr>
            </a:lvl8pPr>
            <a:lvl9pPr lvl="8" algn="r" rtl="0">
              <a:spcBef>
                <a:spcPts val="0"/>
              </a:spcBef>
              <a:spcAft>
                <a:spcPts val="0"/>
              </a:spcAft>
              <a:buClr>
                <a:srgbClr val="FFFFFF"/>
              </a:buClr>
              <a:buSzPts val="4800"/>
              <a:buFont typeface="Arial"/>
              <a:buNone/>
              <a:defRPr sz="6400" b="1">
                <a:solidFill>
                  <a:srgbClr val="FFFFFF"/>
                </a:solidFill>
              </a:defRPr>
            </a:lvl9pPr>
          </a:lstStyle>
          <a:p>
            <a:endParaRPr/>
          </a:p>
        </p:txBody>
      </p:sp>
      <p:sp>
        <p:nvSpPr>
          <p:cNvPr id="20" name="Google Shape;20;p5"/>
          <p:cNvSpPr txBox="1"/>
          <p:nvPr/>
        </p:nvSpPr>
        <p:spPr>
          <a:xfrm>
            <a:off x="4886652" y="495463"/>
            <a:ext cx="1409600" cy="4708799"/>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chemeClr val="accent1"/>
              </a:buClr>
              <a:buSzPts val="5625"/>
              <a:buFont typeface="Arial"/>
              <a:buNone/>
            </a:pPr>
            <a:r>
              <a:rPr lang="en" sz="29999" b="0" i="0" u="none" strike="noStrike" cap="none">
                <a:solidFill>
                  <a:schemeClr val="accent1"/>
                </a:solidFill>
                <a:latin typeface="Arial"/>
                <a:ea typeface="Arial"/>
                <a:cs typeface="Arial"/>
                <a:sym typeface="Arial"/>
              </a:rPr>
              <a:t>{</a:t>
            </a:r>
            <a:endParaRPr sz="2400"/>
          </a:p>
        </p:txBody>
      </p:sp>
      <p:sp>
        <p:nvSpPr>
          <p:cNvPr id="21" name="Google Shape;21;p5"/>
          <p:cNvSpPr txBox="1">
            <a:spLocks noGrp="1"/>
          </p:cNvSpPr>
          <p:nvPr>
            <p:ph type="subTitle" idx="1"/>
          </p:nvPr>
        </p:nvSpPr>
        <p:spPr>
          <a:xfrm>
            <a:off x="6567901" y="1386533"/>
            <a:ext cx="4785999" cy="36744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0000"/>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2pPr>
            <a:lvl3pPr marR="0" lvl="2"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3pPr>
            <a:lvl4pPr marR="0" lvl="3"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4pPr>
            <a:lvl5pPr marR="0" lvl="4"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5pPr>
            <a:lvl6pPr marR="0" lvl="5"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6pPr>
            <a:lvl7pPr marR="0" lvl="6"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7pPr>
            <a:lvl8pPr marR="0" lvl="7"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8pPr>
            <a:lvl9pPr marR="0" lvl="8" algn="l" rtl="0">
              <a:lnSpc>
                <a:spcPct val="115000"/>
              </a:lnSpc>
              <a:spcBef>
                <a:spcPts val="2133"/>
              </a:spcBef>
              <a:spcAft>
                <a:spcPts val="2133"/>
              </a:spcAft>
              <a:buClr>
                <a:srgbClr val="000000"/>
              </a:buClr>
              <a:buSzPts val="1400"/>
              <a:buFont typeface="Arial"/>
              <a:buNone/>
              <a:defRPr sz="1867"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55777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52601"/>
            <a:ext cx="12192000" cy="2058247"/>
          </a:xfrm>
          <a:custGeom>
            <a:avLst/>
            <a:gdLst/>
            <a:ahLst/>
            <a:cxnLst/>
            <a:rect l="l" t="t" r="r" b="b"/>
            <a:pathLst>
              <a:path w="9144000" h="1543685">
                <a:moveTo>
                  <a:pt x="0" y="0"/>
                </a:moveTo>
                <a:lnTo>
                  <a:pt x="9144000" y="0"/>
                </a:lnTo>
                <a:lnTo>
                  <a:pt x="9144000" y="1543199"/>
                </a:lnTo>
                <a:lnTo>
                  <a:pt x="0" y="15431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488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4000" y="0"/>
                </a:lnTo>
                <a:lnTo>
                  <a:pt x="9144000" y="5143499"/>
                </a:lnTo>
                <a:lnTo>
                  <a:pt x="0" y="51434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2849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222005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97748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2000" cy="6858000"/>
          </a:xfrm>
          <a:prstGeom prst="rect">
            <a:avLst/>
          </a:prstGeom>
        </p:spPr>
      </p:pic>
    </p:spTree>
    <p:extLst>
      <p:ext uri="{BB962C8B-B14F-4D97-AF65-F5344CB8AC3E}">
        <p14:creationId xmlns:p14="http://schemas.microsoft.com/office/powerpoint/2010/main" val="3211655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idx="1"/>
          </p:nvPr>
        </p:nvSpPr>
        <p:spPr>
          <a:xfrm>
            <a:off x="304800" y="2209800"/>
            <a:ext cx="11582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2950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29930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sz="half" idx="1"/>
          </p:nvPr>
        </p:nvSpPr>
        <p:spPr>
          <a:xfrm>
            <a:off x="294289" y="2286000"/>
            <a:ext cx="5496911"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2286000"/>
            <a:ext cx="580171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096048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35075"/>
            <a:ext cx="10972800" cy="990600"/>
          </a:xfrm>
        </p:spPr>
        <p:txBody>
          <a:bodyPr/>
          <a:lstStyle>
            <a:lvl1pPr>
              <a:lnSpc>
                <a:spcPts val="3300"/>
              </a:lnSpc>
              <a:defRPr/>
            </a:lvl1pPr>
          </a:lstStyle>
          <a:p>
            <a:r>
              <a:rPr lang="en-US" dirty="0"/>
              <a:t>Click to edit Master title style</a:t>
            </a:r>
          </a:p>
        </p:txBody>
      </p:sp>
      <p:sp>
        <p:nvSpPr>
          <p:cNvPr id="3" name="Text Placeholder 2"/>
          <p:cNvSpPr>
            <a:spLocks noGrp="1"/>
          </p:cNvSpPr>
          <p:nvPr>
            <p:ph type="body" idx="1"/>
          </p:nvPr>
        </p:nvSpPr>
        <p:spPr>
          <a:xfrm>
            <a:off x="609600" y="23431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982912"/>
            <a:ext cx="5386917"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3431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82912"/>
            <a:ext cx="5389033"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71151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300"/>
              </a:lnSpc>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40485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22"/>
        <p:cNvGrpSpPr/>
        <p:nvPr/>
      </p:nvGrpSpPr>
      <p:grpSpPr>
        <a:xfrm>
          <a:off x="0" y="0"/>
          <a:ext cx="0" cy="0"/>
          <a:chOff x="0" y="0"/>
          <a:chExt cx="0" cy="0"/>
        </a:xfrm>
      </p:grpSpPr>
      <p:sp>
        <p:nvSpPr>
          <p:cNvPr id="23" name="Google Shape;23;p6"/>
          <p:cNvSpPr/>
          <p:nvPr/>
        </p:nvSpPr>
        <p:spPr>
          <a:xfrm>
            <a:off x="0" y="1752600"/>
            <a:ext cx="12192000" cy="2057600"/>
          </a:xfrm>
          <a:prstGeom prst="rect">
            <a:avLst/>
          </a:prstGeom>
          <a:solidFill>
            <a:schemeClr val="accent1"/>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24" name="Google Shape;24;p6"/>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132969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40075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79032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615035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3903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5668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52311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52538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83880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39131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2892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25"/>
        <p:cNvGrpSpPr/>
        <p:nvPr/>
      </p:nvGrpSpPr>
      <p:grpSpPr>
        <a:xfrm>
          <a:off x="0" y="0"/>
          <a:ext cx="0" cy="0"/>
          <a:chOff x="0" y="0"/>
          <a:chExt cx="0" cy="0"/>
        </a:xfrm>
      </p:grpSpPr>
      <p:sp>
        <p:nvSpPr>
          <p:cNvPr id="26" name="Google Shape;26;p7"/>
          <p:cNvSpPr/>
          <p:nvPr/>
        </p:nvSpPr>
        <p:spPr>
          <a:xfrm>
            <a:off x="0" y="1752600"/>
            <a:ext cx="12192000" cy="2057600"/>
          </a:xfrm>
          <a:prstGeom prst="rect">
            <a:avLst/>
          </a:prstGeom>
          <a:solidFill>
            <a:schemeClr val="accent2"/>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dk2"/>
              </a:solidFill>
              <a:latin typeface="Arial"/>
              <a:ea typeface="Arial"/>
              <a:cs typeface="Arial"/>
              <a:sym typeface="Arial"/>
            </a:endParaRPr>
          </a:p>
        </p:txBody>
      </p:sp>
      <p:sp>
        <p:nvSpPr>
          <p:cNvPr id="27" name="Google Shape;27;p7"/>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452454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182226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04250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06672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0" name="Google Shape;30;p8"/>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1" name="Google Shape;31;p8"/>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2" name="Google Shape;32;p8"/>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360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5" name="Google Shape;35;p9"/>
          <p:cNvSpPr txBox="1">
            <a:spLocks noGrp="1"/>
          </p:cNvSpPr>
          <p:nvPr>
            <p:ph type="body" idx="1"/>
          </p:nvPr>
        </p:nvSpPr>
        <p:spPr>
          <a:xfrm>
            <a:off x="415596" y="1606434"/>
            <a:ext cx="104272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63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0"/>
          <p:cNvSpPr/>
          <p:nvPr/>
        </p:nvSpPr>
        <p:spPr>
          <a:xfrm>
            <a:off x="6096000" y="-179533"/>
            <a:ext cx="6096000" cy="70371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0"/>
          <p:cNvSpPr txBox="1">
            <a:spLocks noGrp="1"/>
          </p:cNvSpPr>
          <p:nvPr>
            <p:ph type="title"/>
          </p:nvPr>
        </p:nvSpPr>
        <p:spPr>
          <a:xfrm>
            <a:off x="354001" y="1644233"/>
            <a:ext cx="5393599" cy="1976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Arial"/>
              <a:buNone/>
              <a:defRPr sz="5600"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5600" b="1">
                <a:solidFill>
                  <a:schemeClr val="dk1"/>
                </a:solidFill>
              </a:defRPr>
            </a:lvl2pPr>
            <a:lvl3pPr lvl="2" algn="ctr">
              <a:spcBef>
                <a:spcPts val="0"/>
              </a:spcBef>
              <a:spcAft>
                <a:spcPts val="0"/>
              </a:spcAft>
              <a:buClr>
                <a:schemeClr val="dk1"/>
              </a:buClr>
              <a:buSzPts val="4200"/>
              <a:buFont typeface="Arial"/>
              <a:buNone/>
              <a:defRPr sz="5600" b="1">
                <a:solidFill>
                  <a:schemeClr val="dk1"/>
                </a:solidFill>
              </a:defRPr>
            </a:lvl3pPr>
            <a:lvl4pPr lvl="3" algn="ctr">
              <a:spcBef>
                <a:spcPts val="0"/>
              </a:spcBef>
              <a:spcAft>
                <a:spcPts val="0"/>
              </a:spcAft>
              <a:buClr>
                <a:schemeClr val="dk1"/>
              </a:buClr>
              <a:buSzPts val="4200"/>
              <a:buFont typeface="Arial"/>
              <a:buNone/>
              <a:defRPr sz="5600" b="1">
                <a:solidFill>
                  <a:schemeClr val="dk1"/>
                </a:solidFill>
              </a:defRPr>
            </a:lvl4pPr>
            <a:lvl5pPr lvl="4" algn="ctr">
              <a:spcBef>
                <a:spcPts val="0"/>
              </a:spcBef>
              <a:spcAft>
                <a:spcPts val="0"/>
              </a:spcAft>
              <a:buClr>
                <a:schemeClr val="dk1"/>
              </a:buClr>
              <a:buSzPts val="4200"/>
              <a:buFont typeface="Arial"/>
              <a:buNone/>
              <a:defRPr sz="5600" b="1">
                <a:solidFill>
                  <a:schemeClr val="dk1"/>
                </a:solidFill>
              </a:defRPr>
            </a:lvl5pPr>
            <a:lvl6pPr lvl="5" algn="ctr">
              <a:spcBef>
                <a:spcPts val="0"/>
              </a:spcBef>
              <a:spcAft>
                <a:spcPts val="0"/>
              </a:spcAft>
              <a:buClr>
                <a:schemeClr val="dk1"/>
              </a:buClr>
              <a:buSzPts val="4200"/>
              <a:buFont typeface="Arial"/>
              <a:buNone/>
              <a:defRPr sz="5600" b="1">
                <a:solidFill>
                  <a:schemeClr val="dk1"/>
                </a:solidFill>
              </a:defRPr>
            </a:lvl6pPr>
            <a:lvl7pPr lvl="6" algn="ctr">
              <a:spcBef>
                <a:spcPts val="0"/>
              </a:spcBef>
              <a:spcAft>
                <a:spcPts val="0"/>
              </a:spcAft>
              <a:buClr>
                <a:schemeClr val="dk1"/>
              </a:buClr>
              <a:buSzPts val="4200"/>
              <a:buFont typeface="Arial"/>
              <a:buNone/>
              <a:defRPr sz="5600" b="1">
                <a:solidFill>
                  <a:schemeClr val="dk1"/>
                </a:solidFill>
              </a:defRPr>
            </a:lvl7pPr>
            <a:lvl8pPr lvl="7" algn="ctr">
              <a:spcBef>
                <a:spcPts val="0"/>
              </a:spcBef>
              <a:spcAft>
                <a:spcPts val="0"/>
              </a:spcAft>
              <a:buClr>
                <a:schemeClr val="dk1"/>
              </a:buClr>
              <a:buSzPts val="4200"/>
              <a:buFont typeface="Arial"/>
              <a:buNone/>
              <a:defRPr sz="5600" b="1">
                <a:solidFill>
                  <a:schemeClr val="dk1"/>
                </a:solidFill>
              </a:defRPr>
            </a:lvl8pPr>
            <a:lvl9pPr lvl="8" algn="ctr">
              <a:spcBef>
                <a:spcPts val="0"/>
              </a:spcBef>
              <a:spcAft>
                <a:spcPts val="0"/>
              </a:spcAft>
              <a:buClr>
                <a:schemeClr val="dk1"/>
              </a:buClr>
              <a:buSzPts val="4200"/>
              <a:buFont typeface="Arial"/>
              <a:buNone/>
              <a:defRPr sz="5600" b="1">
                <a:solidFill>
                  <a:schemeClr val="dk1"/>
                </a:solidFill>
              </a:defRPr>
            </a:lvl9pPr>
          </a:lstStyle>
          <a:p>
            <a:endParaRPr/>
          </a:p>
        </p:txBody>
      </p:sp>
      <p:sp>
        <p:nvSpPr>
          <p:cNvPr id="39" name="Google Shape;39;p10"/>
          <p:cNvSpPr txBox="1">
            <a:spLocks noGrp="1"/>
          </p:cNvSpPr>
          <p:nvPr>
            <p:ph type="subTitle" idx="1"/>
          </p:nvPr>
        </p:nvSpPr>
        <p:spPr>
          <a:xfrm>
            <a:off x="354001" y="3737433"/>
            <a:ext cx="5393599" cy="164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40" name="Google Shape;40;p10"/>
          <p:cNvSpPr txBox="1">
            <a:spLocks noGrp="1"/>
          </p:cNvSpPr>
          <p:nvPr>
            <p:ph type="body" idx="2"/>
          </p:nvPr>
        </p:nvSpPr>
        <p:spPr>
          <a:xfrm>
            <a:off x="6586000" y="965434"/>
            <a:ext cx="5116000" cy="4926799"/>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15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6016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jp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5.jp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b="1">
                <a:solidFill>
                  <a:schemeClr val="dk1"/>
                </a:solidFill>
              </a:defRPr>
            </a:lvl2pPr>
            <a:lvl3pPr lvl="2">
              <a:spcBef>
                <a:spcPts val="0"/>
              </a:spcBef>
              <a:spcAft>
                <a:spcPts val="0"/>
              </a:spcAft>
              <a:buClr>
                <a:schemeClr val="dk1"/>
              </a:buClr>
              <a:buSzPts val="2800"/>
              <a:buFont typeface="Arial"/>
              <a:buNone/>
              <a:defRPr sz="2800" b="1">
                <a:solidFill>
                  <a:schemeClr val="dk1"/>
                </a:solidFill>
              </a:defRPr>
            </a:lvl3pPr>
            <a:lvl4pPr lvl="3">
              <a:spcBef>
                <a:spcPts val="0"/>
              </a:spcBef>
              <a:spcAft>
                <a:spcPts val="0"/>
              </a:spcAft>
              <a:buClr>
                <a:schemeClr val="dk1"/>
              </a:buClr>
              <a:buSzPts val="2800"/>
              <a:buFont typeface="Arial"/>
              <a:buNone/>
              <a:defRPr sz="2800" b="1">
                <a:solidFill>
                  <a:schemeClr val="dk1"/>
                </a:solidFill>
              </a:defRPr>
            </a:lvl4pPr>
            <a:lvl5pPr lvl="4">
              <a:spcBef>
                <a:spcPts val="0"/>
              </a:spcBef>
              <a:spcAft>
                <a:spcPts val="0"/>
              </a:spcAft>
              <a:buClr>
                <a:schemeClr val="dk1"/>
              </a:buClr>
              <a:buSzPts val="2800"/>
              <a:buFont typeface="Arial"/>
              <a:buNone/>
              <a:defRPr sz="2800" b="1">
                <a:solidFill>
                  <a:schemeClr val="dk1"/>
                </a:solidFill>
              </a:defRPr>
            </a:lvl5pPr>
            <a:lvl6pPr lvl="5">
              <a:spcBef>
                <a:spcPts val="0"/>
              </a:spcBef>
              <a:spcAft>
                <a:spcPts val="0"/>
              </a:spcAft>
              <a:buClr>
                <a:schemeClr val="dk1"/>
              </a:buClr>
              <a:buSzPts val="2800"/>
              <a:buFont typeface="Arial"/>
              <a:buNone/>
              <a:defRPr sz="2800" b="1">
                <a:solidFill>
                  <a:schemeClr val="dk1"/>
                </a:solidFill>
              </a:defRPr>
            </a:lvl6pPr>
            <a:lvl7pPr lvl="6">
              <a:spcBef>
                <a:spcPts val="0"/>
              </a:spcBef>
              <a:spcAft>
                <a:spcPts val="0"/>
              </a:spcAft>
              <a:buClr>
                <a:schemeClr val="dk1"/>
              </a:buClr>
              <a:buSzPts val="2800"/>
              <a:buFont typeface="Arial"/>
              <a:buNone/>
              <a:defRPr sz="2800" b="1">
                <a:solidFill>
                  <a:schemeClr val="dk1"/>
                </a:solidFill>
              </a:defRPr>
            </a:lvl7pPr>
            <a:lvl8pPr lvl="7">
              <a:spcBef>
                <a:spcPts val="0"/>
              </a:spcBef>
              <a:spcAft>
                <a:spcPts val="0"/>
              </a:spcAft>
              <a:buClr>
                <a:schemeClr val="dk1"/>
              </a:buClr>
              <a:buSzPts val="2800"/>
              <a:buFont typeface="Arial"/>
              <a:buNone/>
              <a:defRPr sz="2800" b="1">
                <a:solidFill>
                  <a:schemeClr val="dk1"/>
                </a:solidFill>
              </a:defRPr>
            </a:lvl8pPr>
            <a:lvl9pPr lvl="8">
              <a:spcBef>
                <a:spcPts val="0"/>
              </a:spcBef>
              <a:spcAft>
                <a:spcPts val="0"/>
              </a:spcAft>
              <a:buClr>
                <a:schemeClr val="dk1"/>
              </a:buClr>
              <a:buSzPts val="2800"/>
              <a:buFont typeface="Arial"/>
              <a:buNone/>
              <a:defRPr sz="2800" b="1">
                <a:solidFill>
                  <a:schemeClr val="dk1"/>
                </a:solidFill>
              </a:defRPr>
            </a:lvl9pPr>
          </a:lstStyle>
          <a:p>
            <a:endParaRPr/>
          </a:p>
        </p:txBody>
      </p:sp>
      <p:sp>
        <p:nvSpPr>
          <p:cNvPr id="7" name="Google Shape;7;p1"/>
          <p:cNvSpPr txBox="1">
            <a:spLocks noGrp="1"/>
          </p:cNvSpPr>
          <p:nvPr>
            <p:ph type="body" idx="1"/>
          </p:nvPr>
        </p:nvSpPr>
        <p:spPr>
          <a:xfrm>
            <a:off x="415601" y="1536633"/>
            <a:ext cx="11360799" cy="4555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441985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1430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0574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23344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hdr="0" ftr="0" dt="0"/>
  <p:txStyles>
    <p:titleStyle>
      <a:lvl1pPr algn="l" rtl="0" fontAlgn="base">
        <a:spcBef>
          <a:spcPct val="0"/>
        </a:spcBef>
        <a:spcAft>
          <a:spcPct val="0"/>
        </a:spcAft>
        <a:defRPr sz="3200" b="1">
          <a:solidFill>
            <a:srgbClr val="BF1D40"/>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BF1D40"/>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BF1D40"/>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BF1D40"/>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58788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24" r:id="rId6"/>
    <p:sldLayoutId id="2147483725" r:id="rId7"/>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2954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2098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7967480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hdr="0" ftr="0" dt="0"/>
  <p:txStyles>
    <p:titleStyle>
      <a:lvl1pPr algn="l" rtl="0" fontAlgn="base">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38.xml"/><Relationship Id="rId5" Type="http://schemas.openxmlformats.org/officeDocument/2006/relationships/image" Target="../media/image39.jp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5.png"/><Relationship Id="rId5" Type="http://schemas.openxmlformats.org/officeDocument/2006/relationships/hyperlink" Target="https://www.cdc.gov/coronavirus/2019ncov/community/tribal/index.html" TargetMode="External"/><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42.xml"/><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42.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8" Type="http://schemas.openxmlformats.org/officeDocument/2006/relationships/hyperlink" Target="http://www.who.int/en/" TargetMode="External"/><Relationship Id="rId3" Type="http://schemas.openxmlformats.org/officeDocument/2006/relationships/slideLayout" Target="../slideLayouts/slideLayout38.xml"/><Relationship Id="rId7" Type="http://schemas.openxmlformats.org/officeDocument/2006/relationships/hyperlink" Target="http://www.osha.gov/" TargetMode="External"/><Relationship Id="rId12" Type="http://schemas.openxmlformats.org/officeDocument/2006/relationships/image" Target="../media/image5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cdc.gov/" TargetMode="External"/><Relationship Id="rId11" Type="http://schemas.openxmlformats.org/officeDocument/2006/relationships/hyperlink" Target="file:///E:\Grants\COVID-19\NIEHS%20files\Return%20to%20work%20workplace_covid_19_checklist_051120_508.pdf" TargetMode="External"/><Relationship Id="rId5" Type="http://schemas.openxmlformats.org/officeDocument/2006/relationships/hyperlink" Target="http://www/" TargetMode="External"/><Relationship Id="rId10" Type="http://schemas.openxmlformats.org/officeDocument/2006/relationships/hyperlink" Target="https://tools.niehs.nih.gov/wetp/index.cfm?id=2554" TargetMode="External"/><Relationship Id="rId4" Type="http://schemas.openxmlformats.org/officeDocument/2006/relationships/notesSlide" Target="../notesSlides/notesSlide61.xml"/><Relationship Id="rId9" Type="http://schemas.openxmlformats.org/officeDocument/2006/relationships/hyperlink" Target="http://www.cdc.gov/NIOSH/"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itcaonline.com/" TargetMode="External"/><Relationship Id="rId3" Type="http://schemas.openxmlformats.org/officeDocument/2006/relationships/hyperlink" Target="https://www.fda.gov/food/food-safety-during-emergencies/best-practices-retail-food-stores-restaurants-and-food-pick-updelivery-services-during-covid-19" TargetMode="External"/><Relationship Id="rId7" Type="http://schemas.openxmlformats.org/officeDocument/2006/relationships/hyperlink" Target="http://www.azpha.org/" TargetMode="External"/><Relationship Id="rId2" Type="http://schemas.openxmlformats.org/officeDocument/2006/relationships/notesSlide" Target="../notesSlides/notesSlide62.xml"/><Relationship Id="rId1" Type="http://schemas.openxmlformats.org/officeDocument/2006/relationships/slideLayout" Target="../slideLayouts/slideLayout38.xml"/><Relationship Id="rId6" Type="http://schemas.openxmlformats.org/officeDocument/2006/relationships/hyperlink" Target="https://www.azagc.org/" TargetMode="External"/><Relationship Id="rId5" Type="http://schemas.openxmlformats.org/officeDocument/2006/relationships/hyperlink" Target="https://www.azica.gov/divisions/adosh" TargetMode="External"/><Relationship Id="rId4" Type="http://schemas.openxmlformats.org/officeDocument/2006/relationships/hyperlink" Target="https://www.azdhs.gov/preparedness/epidemiology-disease-control/infectious-disease-epidemiology/index.php#novel-coronavirus-home" TargetMode="External"/><Relationship Id="rId9" Type="http://schemas.openxmlformats.org/officeDocument/2006/relationships/hyperlink" Target="https://cfo.asu.edu/biosafety-progra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hyperlink" Target="https://www.cdc.gov/coronavirus/2019-ncov/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415600" y="904515"/>
            <a:ext cx="11360799" cy="763599"/>
          </a:xfrm>
          <a:prstGeom prst="rect">
            <a:avLst/>
          </a:prstGeom>
          <a:noFill/>
          <a:ln>
            <a:noFill/>
          </a:ln>
        </p:spPr>
        <p:txBody>
          <a:bodyPr spcFirstLastPara="1" wrap="square" lIns="121900" tIns="121900" rIns="121900" bIns="121900" anchor="t" anchorCtr="0">
            <a:noAutofit/>
          </a:bodyPr>
          <a:lstStyle/>
          <a:p>
            <a:pPr>
              <a:buSzPts val="1800"/>
            </a:pPr>
            <a:r>
              <a:rPr lang="en-US" sz="4800" dirty="0" err="1"/>
              <a:t>Capacitación</a:t>
            </a:r>
            <a:r>
              <a:rPr lang="en-US" sz="4800" dirty="0"/>
              <a:t> de </a:t>
            </a:r>
            <a:r>
              <a:rPr lang="en-US" sz="4800" dirty="0" err="1"/>
              <a:t>Salud</a:t>
            </a:r>
            <a:r>
              <a:rPr lang="en-US" sz="4800" dirty="0"/>
              <a:t> para el </a:t>
            </a:r>
            <a:r>
              <a:rPr lang="en-US" sz="4800" dirty="0" err="1"/>
              <a:t>Público</a:t>
            </a:r>
            <a:r>
              <a:rPr lang="en-US" sz="4800" dirty="0"/>
              <a:t> </a:t>
            </a:r>
            <a:r>
              <a:rPr lang="en-US" sz="4800" dirty="0" err="1"/>
              <a:t>en</a:t>
            </a:r>
            <a:r>
              <a:rPr lang="en-US" sz="4800" dirty="0"/>
              <a:t> General COVID-19 </a:t>
            </a:r>
            <a:endParaRPr sz="4800" dirty="0"/>
          </a:p>
        </p:txBody>
      </p:sp>
      <p:sp>
        <p:nvSpPr>
          <p:cNvPr id="127" name="Google Shape;127;p36"/>
          <p:cNvSpPr txBox="1">
            <a:spLocks noGrp="1"/>
          </p:cNvSpPr>
          <p:nvPr>
            <p:ph type="subTitle" idx="1"/>
          </p:nvPr>
        </p:nvSpPr>
        <p:spPr>
          <a:xfrm>
            <a:off x="540397" y="2579614"/>
            <a:ext cx="10011600" cy="476000"/>
          </a:xfrm>
          <a:prstGeom prst="rect">
            <a:avLst/>
          </a:prstGeom>
          <a:noFill/>
          <a:ln>
            <a:noFill/>
          </a:ln>
        </p:spPr>
        <p:txBody>
          <a:bodyPr spcFirstLastPara="1" wrap="square" lIns="121900" tIns="121900" rIns="121900" bIns="121900" anchor="b" anchorCtr="0">
            <a:noAutofit/>
          </a:bodyPr>
          <a:lstStyle/>
          <a:p>
            <a:pPr marL="0" indent="0">
              <a:buSzPts val="350"/>
            </a:pPr>
            <a:r>
              <a:rPr lang="en-US" dirty="0">
                <a:highlight>
                  <a:srgbClr val="FFC000"/>
                </a:highlight>
              </a:rPr>
              <a:t>Para </a:t>
            </a:r>
            <a:r>
              <a:rPr lang="en-US" dirty="0" err="1">
                <a:highlight>
                  <a:srgbClr val="FFC000"/>
                </a:highlight>
              </a:rPr>
              <a:t>toda</a:t>
            </a:r>
            <a:r>
              <a:rPr lang="en-US" dirty="0">
                <a:highlight>
                  <a:srgbClr val="FFC000"/>
                </a:highlight>
              </a:rPr>
              <a:t> la gente; Verano 2020</a:t>
            </a:r>
            <a:endParaRPr dirty="0"/>
          </a:p>
        </p:txBody>
      </p:sp>
      <p:sp>
        <p:nvSpPr>
          <p:cNvPr id="3" name="TextBox 2">
            <a:extLst>
              <a:ext uri="{FF2B5EF4-FFF2-40B4-BE49-F238E27FC236}">
                <a16:creationId xmlns:a16="http://schemas.microsoft.com/office/drawing/2014/main" id="{90BA750A-4D4C-094D-A837-E6AC52443E8A}"/>
              </a:ext>
            </a:extLst>
          </p:cNvPr>
          <p:cNvSpPr txBox="1"/>
          <p:nvPr/>
        </p:nvSpPr>
        <p:spPr>
          <a:xfrm>
            <a:off x="7304868" y="5445073"/>
            <a:ext cx="4014296" cy="1077026"/>
          </a:xfrm>
          <a:prstGeom prst="rect">
            <a:avLst/>
          </a:prstGeom>
          <a:noFill/>
        </p:spPr>
        <p:txBody>
          <a:bodyPr wrap="square" rtlCol="0">
            <a:spAutoFit/>
          </a:bodyPr>
          <a:lstStyle/>
          <a:p>
            <a:pPr defTabSz="1219170">
              <a:buClr>
                <a:srgbClr val="000000"/>
              </a:buClr>
            </a:pPr>
            <a:r>
              <a:rPr lang="en-US" sz="2133" b="1" kern="0" dirty="0">
                <a:solidFill>
                  <a:srgbClr val="951D40"/>
                </a:solidFill>
                <a:latin typeface="Arial"/>
                <a:cs typeface="Arial"/>
                <a:sym typeface="Arial"/>
              </a:rPr>
              <a:t>The Polytechnic School</a:t>
            </a:r>
            <a:br>
              <a:rPr lang="en-US" sz="2133" b="1" kern="0" dirty="0">
                <a:solidFill>
                  <a:srgbClr val="951D40"/>
                </a:solidFill>
                <a:latin typeface="Arial"/>
                <a:cs typeface="Arial"/>
                <a:sym typeface="Arial"/>
              </a:rPr>
            </a:br>
            <a:r>
              <a:rPr lang="en-US" sz="2133" b="1" kern="0" dirty="0">
                <a:solidFill>
                  <a:srgbClr val="951D40"/>
                </a:solidFill>
                <a:latin typeface="Arial"/>
                <a:cs typeface="Arial"/>
                <a:sym typeface="Arial"/>
              </a:rPr>
              <a:t>Environmental &amp; Resource Management  Program</a:t>
            </a:r>
          </a:p>
        </p:txBody>
      </p:sp>
      <p:pic>
        <p:nvPicPr>
          <p:cNvPr id="4" name="Picture 3" descr="Source: CDC">
            <a:extLst>
              <a:ext uri="{FF2B5EF4-FFF2-40B4-BE49-F238E27FC236}">
                <a16:creationId xmlns:a16="http://schemas.microsoft.com/office/drawing/2014/main" id="{7BF11386-4AB1-400F-9983-5B6C9057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771" y="3016922"/>
            <a:ext cx="3604453" cy="2029535"/>
          </a:xfrm>
          <a:prstGeom prst="rect">
            <a:avLst/>
          </a:prstGeom>
        </p:spPr>
      </p:pic>
      <p:sp>
        <p:nvSpPr>
          <p:cNvPr id="5" name="TextBox 4">
            <a:extLst>
              <a:ext uri="{FF2B5EF4-FFF2-40B4-BE49-F238E27FC236}">
                <a16:creationId xmlns:a16="http://schemas.microsoft.com/office/drawing/2014/main" id="{05647B39-313D-4309-A4CD-41B8225ACC87}"/>
              </a:ext>
            </a:extLst>
          </p:cNvPr>
          <p:cNvSpPr txBox="1"/>
          <p:nvPr/>
        </p:nvSpPr>
        <p:spPr>
          <a:xfrm>
            <a:off x="5388111" y="5046457"/>
            <a:ext cx="1274708" cy="369332"/>
          </a:xfrm>
          <a:prstGeom prst="rect">
            <a:avLst/>
          </a:prstGeom>
          <a:noFill/>
        </p:spPr>
        <p:txBody>
          <a:bodyPr wrap="none" rtlCol="0">
            <a:spAutoFit/>
          </a:bodyPr>
          <a:lstStyle/>
          <a:p>
            <a:r>
              <a:rPr lang="en-US" dirty="0" err="1"/>
              <a:t>Foto</a:t>
            </a:r>
            <a:r>
              <a:rPr lang="en-US" dirty="0"/>
              <a:t>: CDC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671BD0-5C77-4016-96B4-6CFC901D1AE5}"/>
              </a:ext>
            </a:extLst>
          </p:cNvPr>
          <p:cNvSpPr>
            <a:spLocks noGrp="1"/>
          </p:cNvSpPr>
          <p:nvPr>
            <p:ph type="title"/>
          </p:nvPr>
        </p:nvSpPr>
        <p:spPr>
          <a:xfrm>
            <a:off x="427629" y="239291"/>
            <a:ext cx="11582400" cy="738664"/>
          </a:xfrm>
        </p:spPr>
        <p:txBody>
          <a:bodyPr/>
          <a:lstStyle/>
          <a:p>
            <a:r>
              <a:rPr lang="en-US" dirty="0" err="1"/>
              <a:t>Periodo</a:t>
            </a:r>
            <a:r>
              <a:rPr lang="en-US" dirty="0"/>
              <a:t> de </a:t>
            </a:r>
            <a:r>
              <a:rPr lang="en-US" dirty="0" err="1"/>
              <a:t>Incubación</a:t>
            </a:r>
            <a:endParaRPr lang="en-US" dirty="0"/>
          </a:p>
        </p:txBody>
      </p:sp>
      <p:sp>
        <p:nvSpPr>
          <p:cNvPr id="6" name="Content Placeholder 5">
            <a:extLst>
              <a:ext uri="{FF2B5EF4-FFF2-40B4-BE49-F238E27FC236}">
                <a16:creationId xmlns:a16="http://schemas.microsoft.com/office/drawing/2014/main" id="{DB667D22-5BDE-4634-B6E7-4C5D6075F920}"/>
              </a:ext>
            </a:extLst>
          </p:cNvPr>
          <p:cNvSpPr>
            <a:spLocks noGrp="1"/>
          </p:cNvSpPr>
          <p:nvPr>
            <p:ph idx="1"/>
          </p:nvPr>
        </p:nvSpPr>
        <p:spPr>
          <a:xfrm>
            <a:off x="304800" y="1574585"/>
            <a:ext cx="11582400" cy="3447290"/>
          </a:xfrm>
        </p:spPr>
        <p:txBody>
          <a:bodyPr/>
          <a:lstStyle/>
          <a:p>
            <a:pPr marL="457200" indent="-457200">
              <a:buFont typeface="Arial" panose="020B0604020202020204" pitchFamily="34" charset="0"/>
              <a:buChar char="•"/>
            </a:pPr>
            <a:r>
              <a:rPr lang="es-ES" sz="2400" dirty="0"/>
              <a:t>El período de incubación es el tiempo entre la exposición a un virus y el inicio de los síntomas.</a:t>
            </a:r>
          </a:p>
          <a:p>
            <a:pPr marL="457200" indent="-457200">
              <a:buFont typeface="Arial" panose="020B0604020202020204" pitchFamily="34" charset="0"/>
              <a:buChar char="•"/>
            </a:pPr>
            <a:r>
              <a:rPr lang="es-ES" sz="2400" dirty="0"/>
              <a:t>Con COVID-19, los síntomas pueden aparecer 2-14 días después de la exposición.</a:t>
            </a:r>
          </a:p>
          <a:p>
            <a:pPr marL="457200" indent="-457200">
              <a:buFont typeface="Arial" panose="020B0604020202020204" pitchFamily="34" charset="0"/>
              <a:buChar char="•"/>
            </a:pPr>
            <a:r>
              <a:rPr lang="es-ES" sz="2400" dirty="0"/>
              <a:t>Los CDC indican que las personas son más contagiosas cuando son más sintomáticas.</a:t>
            </a:r>
          </a:p>
          <a:p>
            <a:pPr marL="457200" indent="-457200">
              <a:buFont typeface="Arial" panose="020B0604020202020204" pitchFamily="34" charset="0"/>
              <a:buChar char="•"/>
            </a:pPr>
            <a:r>
              <a:rPr lang="es-ES" sz="2400" dirty="0"/>
              <a:t>Pero varios estudios muestran que las personas son contagiosas antes de desarrollar síntomas. El virus puede ser transmitido por personas que no saben que están infectados.</a:t>
            </a:r>
            <a:endParaRPr lang="en-US" sz="2400" dirty="0"/>
          </a:p>
        </p:txBody>
      </p:sp>
      <p:sp>
        <p:nvSpPr>
          <p:cNvPr id="2" name="Slide Number Placeholder 1">
            <a:extLst>
              <a:ext uri="{FF2B5EF4-FFF2-40B4-BE49-F238E27FC236}">
                <a16:creationId xmlns:a16="http://schemas.microsoft.com/office/drawing/2014/main" id="{989DB3D2-B714-452C-BB06-8D2AE5F6484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10</a:t>
            </a:fld>
            <a:endParaRPr lang="en-US" altLang="en-US" dirty="0">
              <a:solidFill>
                <a:srgbClr val="000000"/>
              </a:solidFill>
              <a:latin typeface="Arial" charset="0"/>
              <a:ea typeface="ＭＳ Ｐゴシック" pitchFamily="48" charset="-128"/>
            </a:endParaRPr>
          </a:p>
        </p:txBody>
      </p:sp>
      <p:pic>
        <p:nvPicPr>
          <p:cNvPr id="4" name="Picture 3" descr="A close up of a flower garden&#10;&#10;Description automatically generated">
            <a:extLst>
              <a:ext uri="{FF2B5EF4-FFF2-40B4-BE49-F238E27FC236}">
                <a16:creationId xmlns:a16="http://schemas.microsoft.com/office/drawing/2014/main" id="{CED69339-BC13-4911-A2AC-ADB992200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571" y="4587032"/>
            <a:ext cx="2508057" cy="2134517"/>
          </a:xfrm>
          <a:prstGeom prst="rect">
            <a:avLst/>
          </a:prstGeom>
        </p:spPr>
      </p:pic>
      <p:sp>
        <p:nvSpPr>
          <p:cNvPr id="7" name="TextBox 6">
            <a:extLst>
              <a:ext uri="{FF2B5EF4-FFF2-40B4-BE49-F238E27FC236}">
                <a16:creationId xmlns:a16="http://schemas.microsoft.com/office/drawing/2014/main" id="{A9F0094A-3696-4ECB-B000-200774859956}"/>
              </a:ext>
            </a:extLst>
          </p:cNvPr>
          <p:cNvSpPr txBox="1"/>
          <p:nvPr/>
        </p:nvSpPr>
        <p:spPr>
          <a:xfrm>
            <a:off x="7159864" y="5428821"/>
            <a:ext cx="4727336" cy="923330"/>
          </a:xfrm>
          <a:prstGeom prst="rect">
            <a:avLst/>
          </a:prstGeom>
          <a:noFill/>
        </p:spPr>
        <p:txBody>
          <a:bodyPr wrap="square" rtlCol="0">
            <a:spAutoFit/>
          </a:bodyPr>
          <a:lstStyle/>
          <a:p>
            <a:r>
              <a:rPr lang="en-US" dirty="0" err="1"/>
              <a:t>Foto</a:t>
            </a:r>
            <a:r>
              <a:rPr lang="en-US" dirty="0"/>
              <a:t>: National Institute of Allergies and Infectious Diseases</a:t>
            </a:r>
          </a:p>
          <a:p>
            <a:endParaRPr lang="en-US" dirty="0"/>
          </a:p>
        </p:txBody>
      </p:sp>
      <p:sp>
        <p:nvSpPr>
          <p:cNvPr id="3" name="Rectangle 2">
            <a:extLst>
              <a:ext uri="{FF2B5EF4-FFF2-40B4-BE49-F238E27FC236}">
                <a16:creationId xmlns:a16="http://schemas.microsoft.com/office/drawing/2014/main" id="{77C65407-447F-44CD-996B-2D941BC6249F}"/>
              </a:ext>
            </a:extLst>
          </p:cNvPr>
          <p:cNvSpPr/>
          <p:nvPr/>
        </p:nvSpPr>
        <p:spPr>
          <a:xfrm>
            <a:off x="427629" y="5982819"/>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20933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4F42179-1FEA-4583-816D-595FA9B63705}"/>
              </a:ext>
            </a:extLst>
          </p:cNvPr>
          <p:cNvSpPr>
            <a:spLocks noGrp="1"/>
          </p:cNvSpPr>
          <p:nvPr>
            <p:ph type="title"/>
          </p:nvPr>
        </p:nvSpPr>
        <p:spPr>
          <a:xfrm>
            <a:off x="1288576" y="203060"/>
            <a:ext cx="8686800" cy="1107996"/>
          </a:xfrm>
        </p:spPr>
        <p:txBody>
          <a:bodyPr/>
          <a:lstStyle/>
          <a:p>
            <a:r>
              <a:rPr lang="es-ES" altLang="en-US" dirty="0">
                <a:ea typeface="ＭＳ Ｐゴシック" panose="020B0600070205080204" pitchFamily="34" charset="-128"/>
              </a:rPr>
              <a:t>El COVID-19 puede provocar síntomas de leves a severos</a:t>
            </a:r>
            <a:endParaRPr lang="en-US" altLang="en-US" dirty="0">
              <a:ea typeface="ＭＳ Ｐゴシック" panose="020B0600070205080204" pitchFamily="34" charset="-128"/>
            </a:endParaRPr>
          </a:p>
        </p:txBody>
      </p:sp>
      <p:sp>
        <p:nvSpPr>
          <p:cNvPr id="33795" name="Content Placeholder 2">
            <a:extLst>
              <a:ext uri="{FF2B5EF4-FFF2-40B4-BE49-F238E27FC236}">
                <a16:creationId xmlns:a16="http://schemas.microsoft.com/office/drawing/2014/main" id="{4B726869-AA4E-44EA-932D-C6B1273EBC05}"/>
              </a:ext>
            </a:extLst>
          </p:cNvPr>
          <p:cNvSpPr>
            <a:spLocks noGrp="1"/>
          </p:cNvSpPr>
          <p:nvPr>
            <p:ph sz="half" idx="1"/>
          </p:nvPr>
        </p:nvSpPr>
        <p:spPr>
          <a:xfrm>
            <a:off x="2286000" y="2373284"/>
            <a:ext cx="3810000" cy="2523768"/>
          </a:xfrm>
        </p:spPr>
        <p:txBody>
          <a:bodyPr/>
          <a:lstStyle/>
          <a:p>
            <a:r>
              <a:rPr lang="es-ES" altLang="en-US" sz="2400" u="sng" dirty="0">
                <a:ea typeface="ＭＳ Ｐゴシック" panose="020B0600070205080204" pitchFamily="34" charset="-128"/>
              </a:rPr>
              <a:t>Los síntomas más comunes incluyen:</a:t>
            </a:r>
          </a:p>
          <a:p>
            <a:pPr marL="342900" indent="-342900">
              <a:buFont typeface="Arial" panose="020B0604020202020204" pitchFamily="34" charset="0"/>
              <a:buChar char="•"/>
            </a:pPr>
            <a:r>
              <a:rPr lang="es-ES" altLang="en-US" sz="2400" dirty="0">
                <a:ea typeface="ＭＳ Ｐゴシック" panose="020B0600070205080204" pitchFamily="34" charset="-128"/>
              </a:rPr>
              <a:t>Fiebre</a:t>
            </a:r>
          </a:p>
          <a:p>
            <a:pPr marL="342900" indent="-342900">
              <a:buFont typeface="Arial" panose="020B0604020202020204" pitchFamily="34" charset="0"/>
              <a:buChar char="•"/>
            </a:pPr>
            <a:r>
              <a:rPr lang="es-ES" altLang="en-US" sz="2400" dirty="0">
                <a:ea typeface="ＭＳ Ｐゴシック" panose="020B0600070205080204" pitchFamily="34" charset="-128"/>
              </a:rPr>
              <a:t>Tos</a:t>
            </a:r>
          </a:p>
          <a:p>
            <a:pPr marL="342900" indent="-342900">
              <a:buFont typeface="Arial" panose="020B0604020202020204" pitchFamily="34" charset="0"/>
              <a:buChar char="•"/>
            </a:pPr>
            <a:r>
              <a:rPr lang="es-ES" altLang="en-US" sz="2400" dirty="0">
                <a:ea typeface="ＭＳ Ｐゴシック" panose="020B0600070205080204" pitchFamily="34" charset="-128"/>
              </a:rPr>
              <a:t>Dificultad para respirar</a:t>
            </a:r>
          </a:p>
          <a:p>
            <a:pPr marL="0" indent="0">
              <a:buNone/>
            </a:pPr>
            <a:endParaRPr lang="en-US" altLang="en-US" sz="2200" dirty="0">
              <a:ea typeface="ＭＳ Ｐゴシック" panose="020B0600070205080204" pitchFamily="34" charset="-128"/>
            </a:endParaRPr>
          </a:p>
          <a:p>
            <a:pPr>
              <a:buFontTx/>
              <a:buNone/>
            </a:pPr>
            <a:endParaRPr lang="en-US" altLang="en-US" sz="22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C4C9DE8B-92BA-4F0D-B1C2-680B1F78C796}"/>
              </a:ext>
            </a:extLst>
          </p:cNvPr>
          <p:cNvSpPr>
            <a:spLocks noGrp="1"/>
          </p:cNvSpPr>
          <p:nvPr>
            <p:ph sz="half" idx="2"/>
          </p:nvPr>
        </p:nvSpPr>
        <p:spPr>
          <a:xfrm>
            <a:off x="6369410" y="2373284"/>
            <a:ext cx="4817660" cy="4031873"/>
          </a:xfrm>
        </p:spPr>
        <p:txBody>
          <a:bodyPr/>
          <a:lstStyle/>
          <a:p>
            <a:r>
              <a:rPr lang="es-ES" altLang="en-US" sz="2400" u="sng" dirty="0">
                <a:ea typeface="ＭＳ Ｐゴシック" panose="020B0600070205080204" pitchFamily="34" charset="-128"/>
              </a:rPr>
              <a:t>Otros síntomas pueden incluir:</a:t>
            </a:r>
          </a:p>
          <a:p>
            <a:pPr marL="342900" indent="-342900">
              <a:buFont typeface="Arial" panose="020B0604020202020204" pitchFamily="34" charset="0"/>
              <a:buChar char="•"/>
            </a:pPr>
            <a:r>
              <a:rPr lang="es-ES" altLang="en-US" sz="2400" dirty="0">
                <a:ea typeface="ＭＳ Ｐゴシック" panose="020B0600070205080204" pitchFamily="34" charset="-128"/>
              </a:rPr>
              <a:t>Dolor de garganta</a:t>
            </a:r>
          </a:p>
          <a:p>
            <a:pPr marL="342900" indent="-342900">
              <a:buFont typeface="Arial" panose="020B0604020202020204" pitchFamily="34" charset="0"/>
              <a:buChar char="•"/>
            </a:pPr>
            <a:r>
              <a:rPr lang="es-ES" altLang="en-US" sz="2400" dirty="0">
                <a:ea typeface="ＭＳ Ｐゴシック" panose="020B0600070205080204" pitchFamily="34" charset="-128"/>
              </a:rPr>
              <a:t>Nariz que moquea o tapada</a:t>
            </a:r>
          </a:p>
          <a:p>
            <a:pPr marL="342900" indent="-342900">
              <a:buFont typeface="Arial" panose="020B0604020202020204" pitchFamily="34" charset="0"/>
              <a:buChar char="•"/>
            </a:pPr>
            <a:r>
              <a:rPr lang="es-ES" altLang="en-US" sz="2400" dirty="0">
                <a:ea typeface="ＭＳ Ｐゴシック" panose="020B0600070205080204" pitchFamily="34" charset="-128"/>
              </a:rPr>
              <a:t>Dolor de cuerpo</a:t>
            </a:r>
          </a:p>
          <a:p>
            <a:pPr marL="342900" indent="-342900">
              <a:buFont typeface="Arial" panose="020B0604020202020204" pitchFamily="34" charset="0"/>
              <a:buChar char="•"/>
            </a:pPr>
            <a:r>
              <a:rPr lang="es-ES" altLang="en-US" sz="2400" dirty="0">
                <a:ea typeface="ＭＳ Ｐゴシック" panose="020B0600070205080204" pitchFamily="34" charset="-128"/>
              </a:rPr>
              <a:t>Dolor de cabeza</a:t>
            </a:r>
          </a:p>
          <a:p>
            <a:pPr marL="342900" indent="-342900">
              <a:buFont typeface="Arial" panose="020B0604020202020204" pitchFamily="34" charset="0"/>
              <a:buChar char="•"/>
            </a:pPr>
            <a:r>
              <a:rPr lang="es-ES" altLang="en-US" sz="2400" dirty="0">
                <a:ea typeface="ＭＳ Ｐゴシック" panose="020B0600070205080204" pitchFamily="34" charset="-128"/>
              </a:rPr>
              <a:t>Resfriado</a:t>
            </a:r>
          </a:p>
          <a:p>
            <a:pPr marL="342900" indent="-342900">
              <a:buFont typeface="Arial" panose="020B0604020202020204" pitchFamily="34" charset="0"/>
              <a:buChar char="•"/>
            </a:pPr>
            <a:r>
              <a:rPr lang="es-ES" altLang="en-US" sz="2400" dirty="0">
                <a:ea typeface="ＭＳ Ｐゴシック" panose="020B0600070205080204" pitchFamily="34" charset="-128"/>
              </a:rPr>
              <a:t>Fatiga</a:t>
            </a:r>
          </a:p>
          <a:p>
            <a:pPr marL="342900" indent="-342900">
              <a:buFont typeface="Arial" panose="020B0604020202020204" pitchFamily="34" charset="0"/>
              <a:buChar char="•"/>
            </a:pPr>
            <a:r>
              <a:rPr lang="es-ES" altLang="en-US" sz="2400" dirty="0">
                <a:ea typeface="ＭＳ Ｐゴシック" panose="020B0600070205080204" pitchFamily="34" charset="-128"/>
              </a:rPr>
              <a:t>Gastrointestinales: diarrea, náuseas.</a:t>
            </a:r>
          </a:p>
          <a:p>
            <a:pPr marL="342900" indent="-342900">
              <a:buFont typeface="Arial" panose="020B0604020202020204" pitchFamily="34" charset="0"/>
              <a:buChar char="•"/>
            </a:pPr>
            <a:r>
              <a:rPr lang="es-ES" altLang="en-US" sz="2400" dirty="0">
                <a:ea typeface="ＭＳ Ｐゴシック" panose="020B0600070205080204" pitchFamily="34" charset="-128"/>
              </a:rPr>
              <a:t>Pérdida de olfato y sabor.</a:t>
            </a:r>
            <a:endParaRPr lang="en-US" altLang="en-US" sz="2200" dirty="0">
              <a:ea typeface="ＭＳ Ｐゴシック" panose="020B0600070205080204" pitchFamily="34" charset="-128"/>
            </a:endParaRPr>
          </a:p>
          <a:p>
            <a:endParaRPr lang="en-US" sz="2200" dirty="0"/>
          </a:p>
        </p:txBody>
      </p:sp>
      <p:sp>
        <p:nvSpPr>
          <p:cNvPr id="5" name="Slide Number Placeholder 4">
            <a:extLst>
              <a:ext uri="{FF2B5EF4-FFF2-40B4-BE49-F238E27FC236}">
                <a16:creationId xmlns:a16="http://schemas.microsoft.com/office/drawing/2014/main" id="{9D926783-BEFF-4D9F-9F74-62997C39C442}"/>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11</a:t>
            </a:fld>
            <a:endParaRPr lang="en-US" altLang="en-US" dirty="0">
              <a:solidFill>
                <a:srgbClr val="000000"/>
              </a:solidFill>
              <a:latin typeface="Arial" charset="0"/>
              <a:ea typeface="ＭＳ Ｐゴシック" pitchFamily="48" charset="-128"/>
            </a:endParaRPr>
          </a:p>
        </p:txBody>
      </p:sp>
      <p:sp>
        <p:nvSpPr>
          <p:cNvPr id="2" name="Rectangle 1">
            <a:extLst>
              <a:ext uri="{FF2B5EF4-FFF2-40B4-BE49-F238E27FC236}">
                <a16:creationId xmlns:a16="http://schemas.microsoft.com/office/drawing/2014/main" id="{7288EF6B-86D9-4225-9521-0B6E310171C4}"/>
              </a:ext>
            </a:extLst>
          </p:cNvPr>
          <p:cNvSpPr/>
          <p:nvPr/>
        </p:nvSpPr>
        <p:spPr>
          <a:xfrm>
            <a:off x="609600" y="6008609"/>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136812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74EC46-1244-4964-A9DA-8D2A898F65FC}"/>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12</a:t>
            </a:fld>
            <a:endParaRPr lang="en-US" altLang="en-US" dirty="0">
              <a:solidFill>
                <a:srgbClr val="000000"/>
              </a:solidFill>
              <a:latin typeface="Arial" charset="0"/>
              <a:ea typeface="ＭＳ Ｐゴシック" pitchFamily="48" charset="-128"/>
            </a:endParaRPr>
          </a:p>
        </p:txBody>
      </p:sp>
      <p:sp>
        <p:nvSpPr>
          <p:cNvPr id="3" name="Content Placeholder 2">
            <a:extLst>
              <a:ext uri="{FF2B5EF4-FFF2-40B4-BE49-F238E27FC236}">
                <a16:creationId xmlns:a16="http://schemas.microsoft.com/office/drawing/2014/main" id="{9903E02D-FCC6-4D2E-B9B7-F0D47A7CD5D4}"/>
              </a:ext>
            </a:extLst>
          </p:cNvPr>
          <p:cNvSpPr>
            <a:spLocks noGrp="1"/>
          </p:cNvSpPr>
          <p:nvPr>
            <p:ph idx="1"/>
          </p:nvPr>
        </p:nvSpPr>
        <p:spPr>
          <a:xfrm>
            <a:off x="1457325" y="1685926"/>
            <a:ext cx="9539287" cy="4186146"/>
          </a:xfrm>
        </p:spPr>
        <p:txBody>
          <a:bodyPr/>
          <a:lstStyle/>
          <a:p>
            <a:pPr marL="457200" indent="-457200">
              <a:buFont typeface="Arial" panose="020B0604020202020204" pitchFamily="34" charset="0"/>
              <a:buChar char="•"/>
            </a:pPr>
            <a:r>
              <a:rPr lang="es-ES" dirty="0"/>
              <a:t>La mayor parte de la gente tendrá síntomas leves y debe recuperarse en casa y </a:t>
            </a:r>
            <a:r>
              <a:rPr lang="es-ES" b="1" dirty="0"/>
              <a:t>NO</a:t>
            </a:r>
            <a:r>
              <a:rPr lang="es-ES" dirty="0"/>
              <a:t> acudir al hospital o a la sala de emergencia.</a:t>
            </a:r>
            <a:br>
              <a:rPr lang="en-US" dirty="0"/>
            </a:br>
            <a:endParaRPr lang="en-US" dirty="0"/>
          </a:p>
          <a:p>
            <a:r>
              <a:rPr lang="es-ES" dirty="0"/>
              <a:t>Busque atención médica de inmediato si tiene:</a:t>
            </a:r>
          </a:p>
          <a:p>
            <a:pPr marL="1066785" lvl="1" indent="-457200">
              <a:buFont typeface="Arial" panose="020B0604020202020204" pitchFamily="34" charset="0"/>
              <a:buChar char="•"/>
            </a:pPr>
            <a:r>
              <a:rPr lang="es-ES" sz="2670" dirty="0"/>
              <a:t>Dificultad para respirar o falta de aliento.</a:t>
            </a:r>
          </a:p>
          <a:p>
            <a:pPr marL="1066785" lvl="1" indent="-457200">
              <a:buFont typeface="Arial" panose="020B0604020202020204" pitchFamily="34" charset="0"/>
              <a:buChar char="•"/>
            </a:pPr>
            <a:r>
              <a:rPr lang="es-ES" sz="2670" dirty="0"/>
              <a:t>Dolor persistente o presión en el pecho.</a:t>
            </a:r>
          </a:p>
          <a:p>
            <a:pPr marL="1066785" lvl="1" indent="-457200">
              <a:buFont typeface="Arial" panose="020B0604020202020204" pitchFamily="34" charset="0"/>
              <a:buChar char="•"/>
            </a:pPr>
            <a:r>
              <a:rPr lang="es-ES" sz="2670" dirty="0"/>
              <a:t>Confusión o letargo (somnolencia).</a:t>
            </a:r>
          </a:p>
          <a:p>
            <a:pPr marL="1066785" lvl="1" indent="-457200">
              <a:buFont typeface="Arial" panose="020B0604020202020204" pitchFamily="34" charset="0"/>
              <a:buChar char="•"/>
            </a:pPr>
            <a:r>
              <a:rPr lang="es-ES" sz="2670" dirty="0"/>
              <a:t>Labios o cara morados.</a:t>
            </a:r>
          </a:p>
          <a:p>
            <a:endParaRPr lang="en-US" dirty="0"/>
          </a:p>
        </p:txBody>
      </p:sp>
      <p:pic>
        <p:nvPicPr>
          <p:cNvPr id="8" name="Picture 7" descr="sign outside a hospital that says stop">
            <a:extLst>
              <a:ext uri="{FF2B5EF4-FFF2-40B4-BE49-F238E27FC236}">
                <a16:creationId xmlns:a16="http://schemas.microsoft.com/office/drawing/2014/main" id="{A748B552-ECD9-43C4-B4FF-77A998A7E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363" y="3850944"/>
            <a:ext cx="2295525" cy="2295525"/>
          </a:xfrm>
          <a:prstGeom prst="rect">
            <a:avLst/>
          </a:prstGeom>
        </p:spPr>
      </p:pic>
      <p:sp>
        <p:nvSpPr>
          <p:cNvPr id="2" name="Title 1">
            <a:extLst>
              <a:ext uri="{FF2B5EF4-FFF2-40B4-BE49-F238E27FC236}">
                <a16:creationId xmlns:a16="http://schemas.microsoft.com/office/drawing/2014/main" id="{475D5F2E-7BBC-40EA-BE1C-790BDD851600}"/>
              </a:ext>
            </a:extLst>
          </p:cNvPr>
          <p:cNvSpPr>
            <a:spLocks noGrp="1"/>
          </p:cNvSpPr>
          <p:nvPr>
            <p:ph type="title"/>
          </p:nvPr>
        </p:nvSpPr>
        <p:spPr>
          <a:xfrm>
            <a:off x="1752600" y="198476"/>
            <a:ext cx="9539288" cy="1661993"/>
          </a:xfrm>
        </p:spPr>
        <p:txBody>
          <a:bodyPr/>
          <a:lstStyle/>
          <a:p>
            <a:pPr algn="ctr"/>
            <a:r>
              <a:rPr lang="es-ES" sz="3600" dirty="0"/>
              <a:t>Síntomas graves – señales de advertencia de emergencia para el COVID-19</a:t>
            </a:r>
            <a:endParaRPr lang="en-US" sz="3600" dirty="0"/>
          </a:p>
        </p:txBody>
      </p:sp>
      <p:sp>
        <p:nvSpPr>
          <p:cNvPr id="5" name="Rectangle 4">
            <a:extLst>
              <a:ext uri="{FF2B5EF4-FFF2-40B4-BE49-F238E27FC236}">
                <a16:creationId xmlns:a16="http://schemas.microsoft.com/office/drawing/2014/main" id="{A4BDC316-F18C-4C82-8577-E24352DB6FA8}"/>
              </a:ext>
            </a:extLst>
          </p:cNvPr>
          <p:cNvSpPr/>
          <p:nvPr/>
        </p:nvSpPr>
        <p:spPr>
          <a:xfrm>
            <a:off x="1301985" y="6146469"/>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389335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740AEE-A4C5-467F-8C5B-91CF2CEFBFD0}"/>
              </a:ext>
            </a:extLst>
          </p:cNvPr>
          <p:cNvSpPr/>
          <p:nvPr/>
        </p:nvSpPr>
        <p:spPr>
          <a:xfrm>
            <a:off x="304800" y="4326339"/>
            <a:ext cx="11204027" cy="216232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9D92E5A-A29A-4871-8F21-2C2E89AA3B77}"/>
              </a:ext>
            </a:extLst>
          </p:cNvPr>
          <p:cNvSpPr>
            <a:spLocks noGrp="1"/>
          </p:cNvSpPr>
          <p:nvPr>
            <p:ph type="sldNum" sz="quarter" idx="10"/>
          </p:nvPr>
        </p:nvSpPr>
        <p:spPr>
          <a:xfrm>
            <a:off x="0" y="0"/>
            <a:ext cx="0" cy="0"/>
          </a:xfrm>
        </p:spPr>
        <p:txBody>
          <a:bodyPr/>
          <a:lstStyle/>
          <a:p>
            <a:fld id="{E4D25CCA-84D6-4E84-B1C7-B334DD86A6AB}" type="slidenum">
              <a:rPr lang="en-US" altLang="en-US" smtClean="0"/>
              <a:pPr/>
              <a:t>13</a:t>
            </a:fld>
            <a:endParaRPr lang="en-US" altLang="en-US" dirty="0"/>
          </a:p>
        </p:txBody>
      </p:sp>
      <p:sp>
        <p:nvSpPr>
          <p:cNvPr id="3" name="Rectangle 2" descr="&quot;&quot;">
            <a:extLst>
              <a:ext uri="{FF2B5EF4-FFF2-40B4-BE49-F238E27FC236}">
                <a16:creationId xmlns:a16="http://schemas.microsoft.com/office/drawing/2014/main" id="{DBAE75B0-68F2-41BC-A8FF-1F6D3672EC37}"/>
              </a:ext>
            </a:extLst>
          </p:cNvPr>
          <p:cNvSpPr/>
          <p:nvPr/>
        </p:nvSpPr>
        <p:spPr bwMode="auto">
          <a:xfrm>
            <a:off x="1634836" y="4495800"/>
            <a:ext cx="8382000" cy="1898073"/>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
        <p:nvSpPr>
          <p:cNvPr id="35842" name="Title 1">
            <a:extLst>
              <a:ext uri="{FF2B5EF4-FFF2-40B4-BE49-F238E27FC236}">
                <a16:creationId xmlns:a16="http://schemas.microsoft.com/office/drawing/2014/main" id="{08D960B2-E7AD-4DD0-8504-C0A93560FB94}"/>
              </a:ext>
            </a:extLst>
          </p:cNvPr>
          <p:cNvSpPr>
            <a:spLocks noGrp="1"/>
          </p:cNvSpPr>
          <p:nvPr>
            <p:ph type="title"/>
          </p:nvPr>
        </p:nvSpPr>
        <p:spPr>
          <a:xfrm>
            <a:off x="304800" y="267270"/>
            <a:ext cx="11582400" cy="738664"/>
          </a:xfrm>
        </p:spPr>
        <p:txBody>
          <a:bodyPr/>
          <a:lstStyle/>
          <a:p>
            <a:r>
              <a:rPr lang="es-ES" altLang="en-US" dirty="0">
                <a:ea typeface="ＭＳ Ｐゴシック" panose="020B0600070205080204" pitchFamily="34" charset="-128"/>
              </a:rPr>
              <a:t>Mayor riesgo de enfermedad grave.</a:t>
            </a:r>
            <a:endParaRPr lang="en-US" altLang="en-US" dirty="0">
              <a:ea typeface="ＭＳ Ｐゴシック" panose="020B0600070205080204" pitchFamily="34" charset="-128"/>
            </a:endParaRPr>
          </a:p>
        </p:txBody>
      </p:sp>
      <p:sp>
        <p:nvSpPr>
          <p:cNvPr id="35843" name="Content Placeholder 2">
            <a:extLst>
              <a:ext uri="{FF2B5EF4-FFF2-40B4-BE49-F238E27FC236}">
                <a16:creationId xmlns:a16="http://schemas.microsoft.com/office/drawing/2014/main" id="{35A07603-49A7-4713-B837-19FBABE07279}"/>
              </a:ext>
            </a:extLst>
          </p:cNvPr>
          <p:cNvSpPr>
            <a:spLocks noGrp="1"/>
          </p:cNvSpPr>
          <p:nvPr>
            <p:ph idx="1"/>
          </p:nvPr>
        </p:nvSpPr>
        <p:spPr>
          <a:xfrm>
            <a:off x="583324" y="1602473"/>
            <a:ext cx="10925503" cy="4360296"/>
          </a:xfrm>
          <a:noFill/>
          <a:ln>
            <a:noFill/>
          </a:ln>
        </p:spPr>
        <p:txBody>
          <a:bodyPr wrap="square">
            <a:spAutoFit/>
          </a:bodyPr>
          <a:lstStyle/>
          <a:p>
            <a:r>
              <a:rPr lang="es-ES" altLang="en-US" dirty="0">
                <a:ea typeface="ＭＳ Ｐゴシック" panose="020B0600070205080204" pitchFamily="34" charset="-128"/>
              </a:rPr>
              <a:t>COVID-19 presenta un mayor riesgo de enfermedad grave para las personas con afecciones de salud subyacentes que no se limitan a</a:t>
            </a:r>
            <a:r>
              <a:rPr lang="en-US" altLang="en-US" dirty="0">
                <a:ea typeface="ＭＳ Ｐゴシック" panose="020B0600070205080204" pitchFamily="34" charset="-128"/>
              </a:rPr>
              <a:t>:</a:t>
            </a:r>
          </a:p>
          <a:p>
            <a:pPr marL="342900" indent="-342900">
              <a:buFont typeface="Arial" panose="020B0604020202020204" pitchFamily="34" charset="0"/>
              <a:buChar char="•"/>
            </a:pPr>
            <a:r>
              <a:rPr lang="es-ES" altLang="en-US" sz="2200" dirty="0">
                <a:ea typeface="ＭＳ Ｐゴシック" panose="020B0600070205080204" pitchFamily="34" charset="-128"/>
              </a:rPr>
              <a:t>Cardiopatía</a:t>
            </a:r>
          </a:p>
          <a:p>
            <a:pPr marL="342900" indent="-342900">
              <a:buFont typeface="Arial" panose="020B0604020202020204" pitchFamily="34" charset="0"/>
              <a:buChar char="•"/>
            </a:pPr>
            <a:r>
              <a:rPr lang="es-ES" altLang="en-US" sz="2200" dirty="0">
                <a:ea typeface="ＭＳ Ｐゴシック" panose="020B0600070205080204" pitchFamily="34" charset="-128"/>
              </a:rPr>
              <a:t>Enfermedad pulmonar como el asma.</a:t>
            </a:r>
          </a:p>
          <a:p>
            <a:pPr marL="342900" indent="-342900">
              <a:buFont typeface="Arial" panose="020B0604020202020204" pitchFamily="34" charset="0"/>
              <a:buChar char="•"/>
            </a:pPr>
            <a:r>
              <a:rPr lang="es-ES" altLang="en-US" sz="2200" dirty="0">
                <a:ea typeface="ＭＳ Ｐゴシック" panose="020B0600070205080204" pitchFamily="34" charset="-128"/>
              </a:rPr>
              <a:t>Diabetes</a:t>
            </a:r>
          </a:p>
          <a:p>
            <a:pPr marL="342900" indent="-342900">
              <a:buFont typeface="Arial" panose="020B0604020202020204" pitchFamily="34" charset="0"/>
              <a:buChar char="•"/>
            </a:pPr>
            <a:r>
              <a:rPr lang="es-ES" altLang="en-US" sz="2200" dirty="0">
                <a:ea typeface="ＭＳ Ｐゴシック" panose="020B0600070205080204" pitchFamily="34" charset="-128"/>
              </a:rPr>
              <a:t>Sistemas inmunes suprimidos</a:t>
            </a:r>
          </a:p>
          <a:p>
            <a:pPr marL="342900" indent="-342900">
              <a:buFont typeface="Arial" panose="020B0604020202020204" pitchFamily="34" charset="0"/>
              <a:buChar char="•"/>
            </a:pPr>
            <a:r>
              <a:rPr lang="es-ES" altLang="en-US" sz="2200" dirty="0">
                <a:ea typeface="ＭＳ Ｐゴシック" panose="020B0600070205080204" pitchFamily="34" charset="-128"/>
              </a:rPr>
              <a:t>Obesidad severa</a:t>
            </a:r>
          </a:p>
          <a:p>
            <a:br>
              <a:rPr lang="en-US" altLang="en-US" sz="2000" dirty="0">
                <a:ea typeface="ＭＳ Ｐゴシック" panose="020B0600070205080204" pitchFamily="34" charset="-128"/>
              </a:rPr>
            </a:br>
            <a:r>
              <a:rPr lang="es-ES" altLang="en-US" sz="2000" dirty="0">
                <a:ea typeface="ＭＳ Ｐゴシック" panose="020B0600070205080204" pitchFamily="34" charset="-128"/>
              </a:rPr>
              <a:t>Los ancianos tienen tasas más altas de enfermedad grave por COVID-19. Los niños y los adultos más jóvenes han tenido enfermedades y muertes menos graves. Algunos niños han desarrollado el síndrome inflamatorio multisistémico (MIS-C). Los casos están actualmente bajo investigación. Debido a que COVID-19 es nuevo, existen muchas incógnitas científicas como el impacto en las mujeres embarazadas y sus fetos.</a:t>
            </a:r>
            <a:endParaRPr lang="en-US" altLang="en-US" sz="2000" dirty="0">
              <a:ea typeface="ＭＳ Ｐゴシック" panose="020B0600070205080204" pitchFamily="34" charset="-128"/>
            </a:endParaRPr>
          </a:p>
        </p:txBody>
      </p:sp>
      <p:sp>
        <p:nvSpPr>
          <p:cNvPr id="10" name="Rectangle 9">
            <a:extLst>
              <a:ext uri="{FF2B5EF4-FFF2-40B4-BE49-F238E27FC236}">
                <a16:creationId xmlns:a16="http://schemas.microsoft.com/office/drawing/2014/main" id="{960006DA-1080-40E4-BB4D-8871E1102866}"/>
              </a:ext>
            </a:extLst>
          </p:cNvPr>
          <p:cNvSpPr/>
          <p:nvPr/>
        </p:nvSpPr>
        <p:spPr>
          <a:xfrm>
            <a:off x="1192802" y="6488668"/>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84340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230940D-3ED2-40C2-A70C-307864B41F64}"/>
              </a:ext>
            </a:extLst>
          </p:cNvPr>
          <p:cNvSpPr>
            <a:spLocks noGrp="1"/>
          </p:cNvSpPr>
          <p:nvPr>
            <p:ph type="title"/>
          </p:nvPr>
        </p:nvSpPr>
        <p:spPr>
          <a:xfrm>
            <a:off x="968923" y="384512"/>
            <a:ext cx="10963835" cy="553998"/>
          </a:xfrm>
        </p:spPr>
        <p:txBody>
          <a:bodyPr/>
          <a:lstStyle/>
          <a:p>
            <a:r>
              <a:rPr lang="es-NI" altLang="en-US" dirty="0">
                <a:ea typeface="ＭＳ Ｐゴシック" panose="020B0600070205080204" pitchFamily="34" charset="-128"/>
              </a:rPr>
              <a:t>Tratamiento y vacunas</a:t>
            </a:r>
            <a:endParaRPr lang="en-US" altLang="en-US" dirty="0">
              <a:ea typeface="ＭＳ Ｐゴシック" panose="020B0600070205080204" pitchFamily="34" charset="-128"/>
            </a:endParaRPr>
          </a:p>
        </p:txBody>
      </p:sp>
      <p:sp>
        <p:nvSpPr>
          <p:cNvPr id="41987" name="Content Placeholder 3">
            <a:extLst>
              <a:ext uri="{FF2B5EF4-FFF2-40B4-BE49-F238E27FC236}">
                <a16:creationId xmlns:a16="http://schemas.microsoft.com/office/drawing/2014/main" id="{82740196-18AC-4748-A5C1-1BB069D792B4}"/>
              </a:ext>
            </a:extLst>
          </p:cNvPr>
          <p:cNvSpPr>
            <a:spLocks noGrp="1"/>
          </p:cNvSpPr>
          <p:nvPr>
            <p:ph sz="half" idx="1"/>
          </p:nvPr>
        </p:nvSpPr>
        <p:spPr>
          <a:xfrm>
            <a:off x="1390859" y="2190465"/>
            <a:ext cx="4705141" cy="4062651"/>
          </a:xfrm>
        </p:spPr>
        <p:txBody>
          <a:bodyPr/>
          <a:lstStyle/>
          <a:p>
            <a:pPr marL="342900" indent="-342900">
              <a:buFont typeface="Arial" panose="020B0604020202020204" pitchFamily="34" charset="0"/>
              <a:buChar char="•"/>
            </a:pPr>
            <a:r>
              <a:rPr lang="es-ES" sz="2400" dirty="0"/>
              <a:t>No existe una vacuna para prevenir el COVID-19.</a:t>
            </a:r>
          </a:p>
          <a:p>
            <a:pPr marL="342900" indent="-342900">
              <a:buFont typeface="Arial" panose="020B0604020202020204" pitchFamily="34" charset="0"/>
              <a:buChar char="•"/>
            </a:pPr>
            <a:r>
              <a:rPr lang="es-ES" sz="2400" dirty="0"/>
              <a:t>No existe una medicina o tratamiento específicos aprobados por la FDA para el COVID-19.</a:t>
            </a:r>
          </a:p>
          <a:p>
            <a:pPr marL="342900" indent="-342900">
              <a:buFont typeface="Arial" panose="020B0604020202020204" pitchFamily="34" charset="0"/>
              <a:buChar char="•"/>
            </a:pPr>
            <a:r>
              <a:rPr lang="es-ES" sz="2400" dirty="0"/>
              <a:t>El tratamiento es de apoyo.</a:t>
            </a:r>
          </a:p>
          <a:p>
            <a:pPr marL="342900" indent="-342900">
              <a:buFont typeface="Arial" panose="020B0604020202020204" pitchFamily="34" charset="0"/>
              <a:buChar char="•"/>
            </a:pPr>
            <a:r>
              <a:rPr lang="es-ES" sz="2400" dirty="0"/>
              <a:t>Las personas que tienen. COVID-19 con síntomas leves deben aislarse en casa durante su enfermedad.</a:t>
            </a:r>
            <a:endParaRPr lang="en-US" altLang="en-US" dirty="0">
              <a:ea typeface="ＭＳ Ｐゴシック" panose="020B0600070205080204" pitchFamily="34" charset="-128"/>
            </a:endParaRPr>
          </a:p>
        </p:txBody>
      </p:sp>
      <p:pic>
        <p:nvPicPr>
          <p:cNvPr id="41988" name="Content Placeholder 5" descr="Influenza vaccine bottle">
            <a:extLst>
              <a:ext uri="{FF2B5EF4-FFF2-40B4-BE49-F238E27FC236}">
                <a16:creationId xmlns:a16="http://schemas.microsoft.com/office/drawing/2014/main" id="{0A32C11C-B689-4941-9B2D-1B1C3009DBC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000"/>
          <a:stretch/>
        </p:blipFill>
        <p:spPr>
          <a:xfrm>
            <a:off x="6705600" y="2286000"/>
            <a:ext cx="3276600" cy="3810000"/>
          </a:xfrm>
        </p:spPr>
      </p:pic>
      <p:sp>
        <p:nvSpPr>
          <p:cNvPr id="2" name="Slide Number Placeholder 1">
            <a:extLst>
              <a:ext uri="{FF2B5EF4-FFF2-40B4-BE49-F238E27FC236}">
                <a16:creationId xmlns:a16="http://schemas.microsoft.com/office/drawing/2014/main" id="{75B0DE9D-9ABB-484F-9D5B-CB8051027150}"/>
              </a:ext>
            </a:extLst>
          </p:cNvPr>
          <p:cNvSpPr>
            <a:spLocks noGrp="1"/>
          </p:cNvSpPr>
          <p:nvPr>
            <p:ph type="sldNum" sz="quarter" idx="10"/>
          </p:nvPr>
        </p:nvSpPr>
        <p:spPr/>
        <p:txBody>
          <a:bodyPr/>
          <a:lstStyle/>
          <a:p>
            <a:fld id="{644431DD-724F-4159-B395-C12D4FF15CA8}" type="slidenum">
              <a:rPr lang="en-US" altLang="en-US" smtClean="0"/>
              <a:pPr/>
              <a:t>14</a:t>
            </a:fld>
            <a:endParaRPr lang="en-US" altLang="en-US" dirty="0"/>
          </a:p>
        </p:txBody>
      </p:sp>
    </p:spTree>
    <p:extLst>
      <p:ext uri="{BB962C8B-B14F-4D97-AF65-F5344CB8AC3E}">
        <p14:creationId xmlns:p14="http://schemas.microsoft.com/office/powerpoint/2010/main" val="304236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15D82984-118A-4B3E-91F5-63145A8FEA2D}"/>
              </a:ext>
            </a:extLst>
          </p:cNvPr>
          <p:cNvSpPr>
            <a:spLocks noGrp="1"/>
          </p:cNvSpPr>
          <p:nvPr>
            <p:ph type="title"/>
          </p:nvPr>
        </p:nvSpPr>
        <p:spPr>
          <a:xfrm>
            <a:off x="614082" y="367039"/>
            <a:ext cx="10963835" cy="553998"/>
          </a:xfrm>
        </p:spPr>
        <p:txBody>
          <a:bodyPr/>
          <a:lstStyle/>
          <a:p>
            <a:r>
              <a:rPr lang="es-ES" altLang="en-US" dirty="0">
                <a:ea typeface="ＭＳ Ｐゴシック" panose="020B0600070205080204" pitchFamily="34" charset="-128"/>
              </a:rPr>
              <a:t>Revisión: ¿Qué tiene de malo esta imagen?</a:t>
            </a:r>
            <a:endParaRPr lang="en-US" altLang="en-US" dirty="0">
              <a:ea typeface="ＭＳ Ｐゴシック" panose="020B0600070205080204" pitchFamily="34" charset="-128"/>
            </a:endParaRPr>
          </a:p>
        </p:txBody>
      </p:sp>
      <p:sp>
        <p:nvSpPr>
          <p:cNvPr id="37892" name="Content Placeholder 2">
            <a:extLst>
              <a:ext uri="{FF2B5EF4-FFF2-40B4-BE49-F238E27FC236}">
                <a16:creationId xmlns:a16="http://schemas.microsoft.com/office/drawing/2014/main" id="{CAD16DA1-3053-447E-80C5-9DE955F01C76}"/>
              </a:ext>
            </a:extLst>
          </p:cNvPr>
          <p:cNvSpPr>
            <a:spLocks noGrp="1"/>
          </p:cNvSpPr>
          <p:nvPr>
            <p:ph sz="half" idx="1"/>
          </p:nvPr>
        </p:nvSpPr>
        <p:spPr>
          <a:xfrm>
            <a:off x="1419447" y="2057400"/>
            <a:ext cx="5164412" cy="2031325"/>
          </a:xfrm>
        </p:spPr>
        <p:txBody>
          <a:bodyPr/>
          <a:lstStyle/>
          <a:p>
            <a:pPr marL="342900" indent="-342900">
              <a:buFont typeface="Arial" panose="020B0604020202020204" pitchFamily="34" charset="0"/>
              <a:buChar char="•"/>
            </a:pPr>
            <a:r>
              <a:rPr lang="es-ES" altLang="en-US" dirty="0">
                <a:ea typeface="ＭＳ Ｐゴシック" panose="020B0600070205080204" pitchFamily="34" charset="-128"/>
              </a:rPr>
              <a:t>Mala etiqueta para la tos</a:t>
            </a:r>
          </a:p>
          <a:p>
            <a:pPr marL="342900" indent="-342900">
              <a:buFont typeface="Arial" panose="020B0604020202020204" pitchFamily="34" charset="0"/>
              <a:buChar char="•"/>
            </a:pPr>
            <a:r>
              <a:rPr lang="es-ES" altLang="en-US" dirty="0">
                <a:ea typeface="ＭＳ Ｐゴシック" panose="020B0600070205080204" pitchFamily="34" charset="-128"/>
              </a:rPr>
              <a:t>Sin mascarilla de tela</a:t>
            </a: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6" name="Content Placeholder 7" descr="Image of particles released from Woman sneezing into fabric.">
            <a:extLst>
              <a:ext uri="{FF2B5EF4-FFF2-40B4-BE49-F238E27FC236}">
                <a16:creationId xmlns:a16="http://schemas.microsoft.com/office/drawing/2014/main" id="{020BD2E7-25CD-40E5-8853-83213A774609}"/>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7467601" y="2057401"/>
            <a:ext cx="2767013" cy="415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lc="http://schemas.openxmlformats.org/drawingml/2006/lockedCanvas" xmlns:ma14="http://schemas.microsoft.com/office/mac/drawingml/2011/main" xmlns="" val="1"/>
            </a:ext>
          </a:extLst>
        </p:spPr>
      </p:pic>
      <p:sp>
        <p:nvSpPr>
          <p:cNvPr id="2" name="Slide Number Placeholder 1">
            <a:extLst>
              <a:ext uri="{FF2B5EF4-FFF2-40B4-BE49-F238E27FC236}">
                <a16:creationId xmlns:a16="http://schemas.microsoft.com/office/drawing/2014/main" id="{A51480B5-A60A-4527-AD17-F5CBCCD99C5F}"/>
              </a:ext>
            </a:extLst>
          </p:cNvPr>
          <p:cNvSpPr>
            <a:spLocks noGrp="1"/>
          </p:cNvSpPr>
          <p:nvPr>
            <p:ph type="sldNum" sz="quarter" idx="10"/>
          </p:nvPr>
        </p:nvSpPr>
        <p:spPr/>
        <p:txBody>
          <a:bodyPr/>
          <a:lstStyle/>
          <a:p>
            <a:fld id="{644431DD-724F-4159-B395-C12D4FF15CA8}" type="slidenum">
              <a:rPr lang="en-US" altLang="en-US" smtClean="0"/>
              <a:pPr/>
              <a:t>15</a:t>
            </a:fld>
            <a:endParaRPr lang="en-US" altLang="en-US" dirty="0"/>
          </a:p>
        </p:txBody>
      </p:sp>
    </p:spTree>
    <p:extLst>
      <p:ext uri="{BB962C8B-B14F-4D97-AF65-F5344CB8AC3E}">
        <p14:creationId xmlns:p14="http://schemas.microsoft.com/office/powerpoint/2010/main" val="314632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err="1">
                <a:ea typeface="ＭＳ Ｐゴシック" panose="020B0600070205080204" pitchFamily="34" charset="-128"/>
              </a:rPr>
              <a:t>Módulo</a:t>
            </a:r>
            <a:r>
              <a:rPr lang="en-US" altLang="en-US" sz="8000" dirty="0">
                <a:ea typeface="ＭＳ Ｐゴシック" panose="020B0600070205080204" pitchFamily="34" charset="-128"/>
              </a:rPr>
              <a:t> 2: </a:t>
            </a:r>
            <a:br>
              <a:rPr lang="en-US" altLang="en-US" sz="8000" dirty="0">
                <a:ea typeface="ＭＳ Ｐゴシック" panose="020B0600070205080204" pitchFamily="34" charset="-128"/>
              </a:rPr>
            </a:br>
            <a:r>
              <a:rPr lang="en-US" altLang="en-US" sz="8000" dirty="0" err="1">
                <a:ea typeface="ＭＳ Ｐゴシック" panose="020B0600070205080204" pitchFamily="34" charset="-128"/>
              </a:rPr>
              <a:t>Evaluación</a:t>
            </a:r>
            <a:r>
              <a:rPr lang="en-US" altLang="en-US" sz="8000" dirty="0">
                <a:ea typeface="ＭＳ Ｐゴシック" panose="020B0600070205080204" pitchFamily="34" charset="-128"/>
              </a:rPr>
              <a:t> del </a:t>
            </a:r>
            <a:r>
              <a:rPr lang="en-US" altLang="en-US" sz="8000" dirty="0" err="1">
                <a:ea typeface="ＭＳ Ｐゴシック" panose="020B0600070205080204" pitchFamily="34" charset="-128"/>
              </a:rPr>
              <a:t>Potencial</a:t>
            </a:r>
            <a:r>
              <a:rPr lang="en-US" altLang="en-US" sz="8000" dirty="0">
                <a:ea typeface="ＭＳ Ｐゴシック" panose="020B0600070205080204" pitchFamily="34" charset="-128"/>
              </a:rPr>
              <a:t> de </a:t>
            </a:r>
            <a:r>
              <a:rPr lang="en-US" altLang="en-US" sz="8000" dirty="0" err="1">
                <a:ea typeface="ＭＳ Ｐゴシック" panose="020B0600070205080204" pitchFamily="34" charset="-128"/>
              </a:rPr>
              <a:t>Exposicion</a:t>
            </a:r>
            <a:r>
              <a:rPr lang="en-US" altLang="en-US" sz="8000" dirty="0">
                <a:ea typeface="ＭＳ Ｐゴシック" panose="020B0600070205080204" pitchFamily="34" charset="-128"/>
              </a:rPr>
              <a:t> al </a:t>
            </a:r>
            <a:r>
              <a:rPr lang="en-US" altLang="en-US" sz="8000" dirty="0">
                <a:solidFill>
                  <a:srgbClr val="FFFFFF"/>
                </a:solidFill>
                <a:highlight>
                  <a:srgbClr val="000000"/>
                </a:highlight>
              </a:rPr>
              <a:t>COVID-19</a:t>
            </a:r>
            <a:r>
              <a:rPr lang="en-US" altLang="en-US" sz="8000" dirty="0">
                <a:ea typeface="ＭＳ Ｐゴシック" panose="020B0600070205080204" pitchFamily="34" charset="-128"/>
              </a:rPr>
              <a:t> </a:t>
            </a:r>
            <a:r>
              <a:rPr lang="en-US" altLang="en-US" sz="8000" dirty="0" err="1">
                <a:ea typeface="ＭＳ Ｐゴシック" panose="020B0600070205080204" pitchFamily="34" charset="-128"/>
              </a:rPr>
              <a:t>en</a:t>
            </a:r>
            <a:r>
              <a:rPr lang="en-US" altLang="en-US" sz="8000" dirty="0">
                <a:ea typeface="ＭＳ Ｐゴシック" panose="020B0600070205080204" pitchFamily="34" charset="-128"/>
              </a:rPr>
              <a:t> la </a:t>
            </a:r>
            <a:r>
              <a:rPr lang="en-US" altLang="en-US" sz="8000" dirty="0" err="1">
                <a:ea typeface="ＭＳ Ｐゴシック" panose="020B0600070205080204" pitchFamily="34" charset="-128"/>
              </a:rPr>
              <a:t>vida</a:t>
            </a:r>
            <a:r>
              <a:rPr lang="en-US" altLang="en-US" sz="8000" dirty="0">
                <a:ea typeface="ＭＳ Ｐゴシック" panose="020B0600070205080204" pitchFamily="34" charset="-128"/>
              </a:rPr>
              <a:t> </a:t>
            </a:r>
            <a:r>
              <a:rPr lang="en-US" altLang="en-US" sz="8000" dirty="0" err="1">
                <a:ea typeface="ＭＳ Ｐゴシック" panose="020B0600070205080204" pitchFamily="34" charset="-128"/>
              </a:rPr>
              <a:t>cotidiana</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7"/>
          <p:cNvSpPr txBox="1">
            <a:spLocks noGrp="1"/>
          </p:cNvSpPr>
          <p:nvPr>
            <p:ph type="title"/>
          </p:nvPr>
        </p:nvSpPr>
        <p:spPr>
          <a:xfrm>
            <a:off x="391933" y="184768"/>
            <a:ext cx="11360799" cy="1218466"/>
          </a:xfrm>
          <a:prstGeom prst="rect">
            <a:avLst/>
          </a:prstGeom>
          <a:noFill/>
          <a:ln>
            <a:noFill/>
          </a:ln>
        </p:spPr>
        <p:txBody>
          <a:bodyPr spcFirstLastPara="1" wrap="square" lIns="121900" tIns="121900" rIns="121900" bIns="121900" anchor="t" anchorCtr="0">
            <a:noAutofit/>
          </a:bodyPr>
          <a:lstStyle/>
          <a:p>
            <a:pPr>
              <a:buSzPts val="700"/>
            </a:pPr>
            <a:r>
              <a:rPr lang="en-US" sz="3200" dirty="0" err="1">
                <a:highlight>
                  <a:srgbClr val="FFC000"/>
                </a:highlight>
              </a:rPr>
              <a:t>Niveles</a:t>
            </a:r>
            <a:r>
              <a:rPr lang="en-US" sz="3200" dirty="0">
                <a:highlight>
                  <a:srgbClr val="FFC000"/>
                </a:highlight>
              </a:rPr>
              <a:t> de </a:t>
            </a:r>
            <a:r>
              <a:rPr lang="en-US" sz="3200" dirty="0" err="1">
                <a:highlight>
                  <a:srgbClr val="FFC000"/>
                </a:highlight>
              </a:rPr>
              <a:t>Riesgo</a:t>
            </a:r>
            <a:r>
              <a:rPr lang="en-US" sz="3200" dirty="0">
                <a:highlight>
                  <a:srgbClr val="FFC000"/>
                </a:highlight>
              </a:rPr>
              <a:t> </a:t>
            </a:r>
            <a:r>
              <a:rPr lang="en-US" sz="3200" dirty="0" err="1">
                <a:highlight>
                  <a:srgbClr val="FFC000"/>
                </a:highlight>
              </a:rPr>
              <a:t>durante</a:t>
            </a:r>
            <a:r>
              <a:rPr lang="en-US" sz="3200" dirty="0">
                <a:highlight>
                  <a:srgbClr val="FFC000"/>
                </a:highlight>
              </a:rPr>
              <a:t> la transmission </a:t>
            </a:r>
            <a:r>
              <a:rPr lang="en-US" sz="3200" dirty="0" err="1">
                <a:highlight>
                  <a:srgbClr val="FFC000"/>
                </a:highlight>
              </a:rPr>
              <a:t>generalizada</a:t>
            </a:r>
            <a:r>
              <a:rPr lang="en-US" sz="3200" dirty="0">
                <a:highlight>
                  <a:srgbClr val="FFC000"/>
                </a:highlight>
              </a:rPr>
              <a:t> de </a:t>
            </a:r>
            <a:r>
              <a:rPr lang="en-US" sz="3200" dirty="0" err="1">
                <a:highlight>
                  <a:srgbClr val="FFC000"/>
                </a:highlight>
              </a:rPr>
              <a:t>enfermedades</a:t>
            </a:r>
            <a:endParaRPr lang="en-US" sz="3200" dirty="0"/>
          </a:p>
        </p:txBody>
      </p:sp>
      <p:sp>
        <p:nvSpPr>
          <p:cNvPr id="191" name="Google Shape;191;p47"/>
          <p:cNvSpPr txBox="1"/>
          <p:nvPr/>
        </p:nvSpPr>
        <p:spPr>
          <a:xfrm>
            <a:off x="211824" y="1529254"/>
            <a:ext cx="5355999" cy="4940817"/>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000000"/>
              </a:buClr>
              <a:buSzPts val="1800"/>
              <a:buFont typeface="Arial"/>
              <a:buChar char="●"/>
            </a:pPr>
            <a:r>
              <a:rPr lang="es-ES" altLang="en-US" sz="2400" dirty="0"/>
              <a:t>OSHA ha publicado una guía de riesgos laborales para COVID-19 que puede adaptarse para la vida cotidiana.</a:t>
            </a:r>
          </a:p>
          <a:p>
            <a:pPr marL="609585" indent="-457189">
              <a:lnSpc>
                <a:spcPct val="115000"/>
              </a:lnSpc>
              <a:buClr>
                <a:srgbClr val="000000"/>
              </a:buClr>
              <a:buSzPts val="1800"/>
              <a:buFont typeface="Arial"/>
              <a:buChar char="●"/>
            </a:pPr>
            <a:r>
              <a:rPr lang="es-ES" altLang="en-US" sz="2400" dirty="0"/>
              <a:t>El riesgo de propagación comunitaria de COVID-19 puede ser menor, luego rebotar o establecerse en un bajo nivel de transmisión de la enfermedad.</a:t>
            </a:r>
            <a:endParaRPr sz="2400" dirty="0"/>
          </a:p>
        </p:txBody>
      </p:sp>
      <p:pic>
        <p:nvPicPr>
          <p:cNvPr id="192" name="Google Shape;192;p47"/>
          <p:cNvPicPr preferRelativeResize="0"/>
          <p:nvPr/>
        </p:nvPicPr>
        <p:blipFill rotWithShape="1">
          <a:blip r:embed="rId3">
            <a:extLst>
              <a:ext uri="{28A0092B-C50C-407E-A947-70E740481C1C}">
                <a14:useLocalDpi xmlns:a14="http://schemas.microsoft.com/office/drawing/2010/main" val="0"/>
              </a:ext>
            </a:extLst>
          </a:blip>
          <a:srcRect/>
          <a:stretch/>
        </p:blipFill>
        <p:spPr>
          <a:xfrm>
            <a:off x="6822828" y="1403234"/>
            <a:ext cx="4014776" cy="39955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21F1-7F67-44B3-8489-3DD6EB892293}"/>
              </a:ext>
            </a:extLst>
          </p:cNvPr>
          <p:cNvSpPr>
            <a:spLocks noGrp="1"/>
          </p:cNvSpPr>
          <p:nvPr>
            <p:ph type="title"/>
          </p:nvPr>
        </p:nvSpPr>
        <p:spPr>
          <a:xfrm>
            <a:off x="452121" y="277397"/>
            <a:ext cx="11462788" cy="1231106"/>
          </a:xfrm>
        </p:spPr>
        <p:txBody>
          <a:bodyPr/>
          <a:lstStyle/>
          <a:p>
            <a:r>
              <a:rPr lang="es-ES" sz="4000" dirty="0"/>
              <a:t>Realizar una evaluación de riesgos en el estilo de vida</a:t>
            </a:r>
            <a:endParaRPr lang="en-US" sz="4000" dirty="0"/>
          </a:p>
        </p:txBody>
      </p:sp>
      <p:sp>
        <p:nvSpPr>
          <p:cNvPr id="3" name="Text Placeholder 2">
            <a:extLst>
              <a:ext uri="{FF2B5EF4-FFF2-40B4-BE49-F238E27FC236}">
                <a16:creationId xmlns:a16="http://schemas.microsoft.com/office/drawing/2014/main" id="{74C73CA8-070B-45D8-A9FF-9C2F1696F39A}"/>
              </a:ext>
            </a:extLst>
          </p:cNvPr>
          <p:cNvSpPr>
            <a:spLocks noGrp="1"/>
          </p:cNvSpPr>
          <p:nvPr>
            <p:ph type="body" idx="1"/>
          </p:nvPr>
        </p:nvSpPr>
        <p:spPr>
          <a:xfrm>
            <a:off x="452121" y="1754725"/>
            <a:ext cx="11287759" cy="2052165"/>
          </a:xfrm>
        </p:spPr>
        <p:txBody>
          <a:bodyPr/>
          <a:lstStyle/>
          <a:p>
            <a:r>
              <a:rPr lang="es-ES" dirty="0"/>
              <a:t>Los hogares van desde un solo ocupante hasta aquellos con 8 o más personas que abarcan dos o más generaciones. Puede haber personas muy jóvenes, ancianos, con condiciones médicas subyacentes y personas que experimentan contacto público frecuente viviendo en la residencia. Evaluar las características de su hogar.</a:t>
            </a:r>
            <a:endParaRPr lang="en-US" dirty="0"/>
          </a:p>
        </p:txBody>
      </p:sp>
    </p:spTree>
    <p:extLst>
      <p:ext uri="{BB962C8B-B14F-4D97-AF65-F5344CB8AC3E}">
        <p14:creationId xmlns:p14="http://schemas.microsoft.com/office/powerpoint/2010/main" val="149304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Riesgo</a:t>
            </a:r>
            <a:r>
              <a:rPr lang="en-US" dirty="0">
                <a:highlight>
                  <a:srgbClr val="FFC000"/>
                </a:highlight>
              </a:rPr>
              <a:t> Muy Alto de </a:t>
            </a:r>
            <a:r>
              <a:rPr lang="en-US" dirty="0" err="1">
                <a:highlight>
                  <a:srgbClr val="FFC000"/>
                </a:highlight>
              </a:rPr>
              <a:t>Exposición</a:t>
            </a:r>
            <a:endParaRPr dirty="0"/>
          </a:p>
        </p:txBody>
      </p:sp>
      <p:sp>
        <p:nvSpPr>
          <p:cNvPr id="185" name="Google Shape;185;p46"/>
          <p:cNvSpPr txBox="1">
            <a:spLocks noGrp="1"/>
          </p:cNvSpPr>
          <p:nvPr>
            <p:ph type="body" idx="1"/>
          </p:nvPr>
        </p:nvSpPr>
        <p:spPr>
          <a:xfrm>
            <a:off x="298641" y="1415816"/>
            <a:ext cx="11360799" cy="275869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800" dirty="0">
                <a:solidFill>
                  <a:schemeClr val="dk1"/>
                </a:solidFill>
              </a:rPr>
              <a:t>Una persona que vive en el hogar que requiere cuidado de otro miembro de la familia está enferma con COVID-19.</a:t>
            </a:r>
          </a:p>
          <a:p>
            <a:pPr indent="-457189">
              <a:buClr>
                <a:schemeClr val="dk1"/>
              </a:buClr>
              <a:buSzPts val="1800"/>
              <a:buFont typeface="Arial"/>
              <a:buChar char="●"/>
            </a:pPr>
            <a:r>
              <a:rPr lang="es-ES" sz="2800" dirty="0">
                <a:solidFill>
                  <a:schemeClr val="dk1"/>
                </a:solidFill>
              </a:rPr>
              <a:t>La casa no tiene un área de aislamiento adecuada para la persona enferma. Idealmente, la persona enferma puede aislarse en una habitación con baño adyacente con ducha o bañera</a:t>
            </a:r>
            <a:r>
              <a:rPr lang="en-US" sz="2800" dirty="0">
                <a:solidFill>
                  <a:schemeClr val="dk1"/>
                </a:solidFill>
              </a:rPr>
              <a:t>.  </a:t>
            </a:r>
            <a:endParaRPr sz="2800" dirty="0">
              <a:solidFill>
                <a:schemeClr val="dk1"/>
              </a:solidFill>
            </a:endParaRPr>
          </a:p>
          <a:p>
            <a:pPr marL="0" indent="0">
              <a:spcBef>
                <a:spcPts val="2133"/>
              </a:spcBef>
              <a:buSzPts val="350"/>
            </a:pPr>
            <a:endParaRPr dirty="0"/>
          </a:p>
        </p:txBody>
      </p:sp>
    </p:spTree>
    <p:extLst>
      <p:ext uri="{BB962C8B-B14F-4D97-AF65-F5344CB8AC3E}">
        <p14:creationId xmlns:p14="http://schemas.microsoft.com/office/powerpoint/2010/main" val="415089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8" y="224695"/>
            <a:ext cx="11299255" cy="1343231"/>
          </a:xfrm>
          <a:prstGeom prst="rect">
            <a:avLst/>
          </a:prstGeom>
        </p:spPr>
        <p:txBody>
          <a:bodyPr spcFirstLastPara="1" vert="horz" wrap="square" lIns="0" tIns="16933" rIns="0" bIns="0" rtlCol="0" anchor="t" anchorCtr="0">
            <a:spAutoFit/>
          </a:bodyPr>
          <a:lstStyle/>
          <a:p>
            <a:pPr marL="16933">
              <a:spcBef>
                <a:spcPts val="133"/>
              </a:spcBef>
            </a:pPr>
            <a:r>
              <a:rPr lang="es-ES" sz="4267" dirty="0"/>
              <a:t>Descargo de responsabilidad y agradecimientos</a:t>
            </a:r>
            <a:endParaRPr sz="4267" dirty="0"/>
          </a:p>
        </p:txBody>
      </p:sp>
      <p:sp>
        <p:nvSpPr>
          <p:cNvPr id="3" name="object 3"/>
          <p:cNvSpPr txBox="1"/>
          <p:nvPr/>
        </p:nvSpPr>
        <p:spPr>
          <a:xfrm>
            <a:off x="392295" y="1828353"/>
            <a:ext cx="11407410" cy="4721870"/>
          </a:xfrm>
          <a:prstGeom prst="rect">
            <a:avLst/>
          </a:prstGeom>
        </p:spPr>
        <p:txBody>
          <a:bodyPr vert="horz" wrap="square" lIns="0" tIns="2540" rIns="0" bIns="0" rtlCol="0">
            <a:spAutoFit/>
          </a:bodyPr>
          <a:lstStyle/>
          <a:p>
            <a:pPr>
              <a:spcBef>
                <a:spcPts val="7"/>
              </a:spcBef>
            </a:pPr>
            <a:r>
              <a:rPr lang="es-ES" sz="2000" dirty="0">
                <a:latin typeface="+mj-lt"/>
                <a:cs typeface="Arial"/>
              </a:rPr>
              <a:t>La información proporcionada en esta capacitación se basa en la información actual sobre las mejores prácticas obtenidas de las guías y publicaciones emitidas por el Centro para el Control y la Prevención de Enfermedades de los EE. UU., la Administración de Seguridad y Salud Ocupacional de los EE. UU., Institutos Nacionales de Ciencias de Salud Ambiental (NIEHS), Departamento de Arizona de Servicios de salud (ADHS), así como otros funcionarios de salud pública federales, estatales y locales, a partir del 15 de junio de 2020.</a:t>
            </a:r>
          </a:p>
          <a:p>
            <a:pPr>
              <a:spcBef>
                <a:spcPts val="7"/>
              </a:spcBef>
            </a:pPr>
            <a:endParaRPr lang="es-ES" sz="2000" dirty="0">
              <a:latin typeface="+mj-lt"/>
              <a:cs typeface="Arial"/>
            </a:endParaRPr>
          </a:p>
          <a:p>
            <a:pPr>
              <a:spcBef>
                <a:spcPts val="7"/>
              </a:spcBef>
            </a:pPr>
            <a:r>
              <a:rPr lang="es-ES" sz="2000" dirty="0">
                <a:latin typeface="+mj-lt"/>
                <a:cs typeface="Arial"/>
              </a:rPr>
              <a:t>Esta capacitación está financiada por el Programa de Capacitación de Trabajadores del NIEHS. El Programa de Gestión Ambiental y de Recursos (ERM) de ASU desarrolló esta capacitación. ASU agradece al ADHS, la División de Seguridad y Salud Ocupacional de Arizona, la Asociación de Contratistas Generales de Arizona, la Asociación de Salud Pública de Arizona, el Consejo Inter Tribal de Arizona, los Contratistas Minoritarios Asociados de Arizona por su revisión y comentarios sobre los materiales de capacitación. Un agradecimiento especial al Programa de Seguridad y Salud Ambiental de ASU por el permiso para compartir diapositivas.</a:t>
            </a:r>
            <a:endParaRPr sz="2000" dirty="0">
              <a:latin typeface="+mj-lt"/>
              <a:cs typeface="Arial"/>
            </a:endParaRPr>
          </a:p>
          <a:p>
            <a:pPr marL="6341375"/>
            <a:endParaRPr sz="2667" dirty="0">
              <a:latin typeface="+mj-lt"/>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Riesgo</a:t>
            </a:r>
            <a:r>
              <a:rPr lang="en-US" dirty="0">
                <a:highlight>
                  <a:srgbClr val="FFC000"/>
                </a:highlight>
              </a:rPr>
              <a:t> Alto de </a:t>
            </a:r>
            <a:r>
              <a:rPr lang="en-US" dirty="0" err="1">
                <a:highlight>
                  <a:srgbClr val="FFC000"/>
                </a:highlight>
              </a:rPr>
              <a:t>Exposición</a:t>
            </a:r>
            <a:endParaRPr dirty="0"/>
          </a:p>
        </p:txBody>
      </p:sp>
      <p:sp>
        <p:nvSpPr>
          <p:cNvPr id="185" name="Google Shape;185;p46"/>
          <p:cNvSpPr txBox="1">
            <a:spLocks noGrp="1"/>
          </p:cNvSpPr>
          <p:nvPr>
            <p:ph type="body" idx="1"/>
          </p:nvPr>
        </p:nvSpPr>
        <p:spPr>
          <a:xfrm>
            <a:off x="298641" y="1343839"/>
            <a:ext cx="11360799" cy="224631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800" dirty="0">
                <a:solidFill>
                  <a:schemeClr val="dk1"/>
                </a:solidFill>
              </a:rPr>
              <a:t>Se sabe que una persona que vive en el hogar tiene COVID-19 y presenta síntomas.</a:t>
            </a:r>
          </a:p>
          <a:p>
            <a:pPr indent="-457189">
              <a:buClr>
                <a:schemeClr val="dk1"/>
              </a:buClr>
              <a:buSzPts val="1800"/>
              <a:buFont typeface="Arial"/>
              <a:buChar char="●"/>
            </a:pPr>
            <a:r>
              <a:rPr lang="es-ES" sz="2800" dirty="0">
                <a:solidFill>
                  <a:schemeClr val="dk1"/>
                </a:solidFill>
              </a:rPr>
              <a:t>La casa tiene un dormitorio separado con un baño adyacente donde la persona enferma puede </a:t>
            </a:r>
            <a:r>
              <a:rPr lang="es-ES" sz="2800" dirty="0" err="1">
                <a:solidFill>
                  <a:schemeClr val="dk1"/>
                </a:solidFill>
              </a:rPr>
              <a:t>autoaislarse</a:t>
            </a:r>
            <a:r>
              <a:rPr lang="es-ES" sz="2800" dirty="0">
                <a:solidFill>
                  <a:schemeClr val="dk1"/>
                </a:solidFill>
              </a:rPr>
              <a:t>.</a:t>
            </a:r>
            <a:endParaRPr dirty="0"/>
          </a:p>
        </p:txBody>
      </p:sp>
    </p:spTree>
    <p:extLst>
      <p:ext uri="{BB962C8B-B14F-4D97-AF65-F5344CB8AC3E}">
        <p14:creationId xmlns:p14="http://schemas.microsoft.com/office/powerpoint/2010/main" val="2912867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Riesgo</a:t>
            </a:r>
            <a:r>
              <a:rPr lang="en-US" dirty="0">
                <a:highlight>
                  <a:srgbClr val="FFC000"/>
                </a:highlight>
              </a:rPr>
              <a:t> Medio de </a:t>
            </a:r>
            <a:r>
              <a:rPr lang="en-US" dirty="0" err="1">
                <a:highlight>
                  <a:srgbClr val="FFC000"/>
                </a:highlight>
              </a:rPr>
              <a:t>Exposición</a:t>
            </a:r>
            <a:endParaRPr dirty="0"/>
          </a:p>
        </p:txBody>
      </p:sp>
      <p:sp>
        <p:nvSpPr>
          <p:cNvPr id="185" name="Google Shape;185;p46"/>
          <p:cNvSpPr txBox="1">
            <a:spLocks noGrp="1"/>
          </p:cNvSpPr>
          <p:nvPr>
            <p:ph type="body" idx="1"/>
          </p:nvPr>
        </p:nvSpPr>
        <p:spPr>
          <a:xfrm>
            <a:off x="298641" y="670310"/>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100" dirty="0">
                <a:solidFill>
                  <a:schemeClr val="dk1"/>
                </a:solidFill>
              </a:rPr>
              <a:t>Una persona que vive en el hogar es informada por su empleador u otra fuente creíble de que ha estado expuesta a una persona con COVID-19 confirmado.</a:t>
            </a:r>
          </a:p>
          <a:p>
            <a:pPr indent="-457189">
              <a:buClr>
                <a:schemeClr val="dk1"/>
              </a:buClr>
              <a:buSzPts val="1800"/>
              <a:buFont typeface="Arial"/>
              <a:buChar char="●"/>
            </a:pPr>
            <a:endParaRPr lang="es-ES" sz="2100" dirty="0">
              <a:solidFill>
                <a:schemeClr val="dk1"/>
              </a:solidFill>
            </a:endParaRPr>
          </a:p>
          <a:p>
            <a:pPr indent="-457189">
              <a:buClr>
                <a:schemeClr val="dk1"/>
              </a:buClr>
              <a:buSzPts val="1800"/>
              <a:buFont typeface="Arial"/>
              <a:buChar char="●"/>
            </a:pPr>
            <a:r>
              <a:rPr lang="es-ES" sz="2100" dirty="0">
                <a:solidFill>
                  <a:schemeClr val="dk1"/>
                </a:solidFill>
              </a:rPr>
              <a:t>Una persona que vive en el hogar trabaja en un trabajo clasificado por OSHA como de bajo a muy alto riesgo de exposición.</a:t>
            </a:r>
          </a:p>
          <a:p>
            <a:pPr indent="-457189">
              <a:buClr>
                <a:schemeClr val="dk1"/>
              </a:buClr>
              <a:buSzPts val="1800"/>
              <a:buFont typeface="Arial"/>
              <a:buChar char="●"/>
            </a:pPr>
            <a:endParaRPr lang="es-ES" sz="2100" dirty="0">
              <a:solidFill>
                <a:schemeClr val="dk1"/>
              </a:solidFill>
            </a:endParaRPr>
          </a:p>
          <a:p>
            <a:pPr indent="-457189">
              <a:buClr>
                <a:schemeClr val="dk1"/>
              </a:buClr>
              <a:buSzPts val="1800"/>
              <a:buFont typeface="Arial"/>
              <a:buChar char="●"/>
            </a:pPr>
            <a:r>
              <a:rPr lang="es-ES" sz="2100" dirty="0">
                <a:solidFill>
                  <a:schemeClr val="dk1"/>
                </a:solidFill>
              </a:rPr>
              <a:t>Una persona que vive en el hogar sale rutinariamente de la casa para participar en actividades donde las personas se congregan y no mantiene una separación física de al menos 6 pies.</a:t>
            </a:r>
          </a:p>
          <a:p>
            <a:pPr indent="-457189">
              <a:buClr>
                <a:schemeClr val="dk1"/>
              </a:buClr>
              <a:buSzPts val="1800"/>
              <a:buFont typeface="Arial"/>
              <a:buChar char="●"/>
            </a:pPr>
            <a:endParaRPr lang="es-ES" sz="2100" dirty="0">
              <a:solidFill>
                <a:schemeClr val="dk1"/>
              </a:solidFill>
            </a:endParaRPr>
          </a:p>
          <a:p>
            <a:pPr indent="-457189">
              <a:buClr>
                <a:schemeClr val="dk1"/>
              </a:buClr>
              <a:buSzPts val="1800"/>
              <a:buFont typeface="Arial"/>
              <a:buChar char="●"/>
            </a:pPr>
            <a:r>
              <a:rPr lang="es-ES" sz="2100" dirty="0">
                <a:solidFill>
                  <a:schemeClr val="dk1"/>
                </a:solidFill>
              </a:rPr>
              <a:t>El hogar habitualmente permite que las personas que no viven en el hogar ingresen a la casa para visitas sociales o actividades comerciales.</a:t>
            </a:r>
          </a:p>
          <a:p>
            <a:pPr indent="-457189">
              <a:buClr>
                <a:schemeClr val="dk1"/>
              </a:buClr>
              <a:buSzPts val="1800"/>
              <a:buFont typeface="Arial"/>
              <a:buChar char="●"/>
            </a:pPr>
            <a:endParaRPr lang="es-ES" sz="2100" dirty="0">
              <a:solidFill>
                <a:schemeClr val="dk1"/>
              </a:solidFill>
            </a:endParaRPr>
          </a:p>
          <a:p>
            <a:pPr indent="-457189">
              <a:buClr>
                <a:schemeClr val="dk1"/>
              </a:buClr>
              <a:buSzPts val="1800"/>
              <a:buFont typeface="Arial"/>
              <a:buChar char="●"/>
            </a:pPr>
            <a:r>
              <a:rPr lang="es-ES" sz="2100" dirty="0">
                <a:solidFill>
                  <a:schemeClr val="dk1"/>
                </a:solidFill>
              </a:rPr>
              <a:t>Ejemplos de lugares donde las personas se congregan son tiendas minoristas, restaurantes, gimnasios, lugares de culto, casinos y lugares similares donde están presentes 10 o más personas.</a:t>
            </a:r>
            <a:endParaRPr sz="2100" dirty="0"/>
          </a:p>
        </p:txBody>
      </p:sp>
    </p:spTree>
    <p:extLst>
      <p:ext uri="{BB962C8B-B14F-4D97-AF65-F5344CB8AC3E}">
        <p14:creationId xmlns:p14="http://schemas.microsoft.com/office/powerpoint/2010/main" val="158501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Bajo </a:t>
            </a:r>
            <a:r>
              <a:rPr lang="en-US" dirty="0" err="1">
                <a:highlight>
                  <a:srgbClr val="FFC000"/>
                </a:highlight>
              </a:rPr>
              <a:t>Riesgo</a:t>
            </a:r>
            <a:r>
              <a:rPr lang="en-US" dirty="0">
                <a:highlight>
                  <a:srgbClr val="FFC000"/>
                </a:highlight>
              </a:rPr>
              <a:t> de </a:t>
            </a:r>
            <a:r>
              <a:rPr lang="en-US" dirty="0" err="1">
                <a:highlight>
                  <a:srgbClr val="FFC000"/>
                </a:highlight>
              </a:rPr>
              <a:t>Exposición</a:t>
            </a:r>
            <a:endParaRPr dirty="0"/>
          </a:p>
        </p:txBody>
      </p:sp>
      <p:sp>
        <p:nvSpPr>
          <p:cNvPr id="185" name="Google Shape;185;p46"/>
          <p:cNvSpPr txBox="1">
            <a:spLocks noGrp="1"/>
          </p:cNvSpPr>
          <p:nvPr>
            <p:ph type="body" idx="1"/>
          </p:nvPr>
        </p:nvSpPr>
        <p:spPr>
          <a:xfrm>
            <a:off x="312495" y="670310"/>
            <a:ext cx="11360799" cy="5453399"/>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Todas las personas que viven en el hogar permanecen en el hogar, excepto por visitas poco frecuentes (una vez por semana) a una tienda de comestibles para comprar alimentos y artículos esenciales para el hogar.</a:t>
            </a:r>
          </a:p>
          <a:p>
            <a:pPr indent="-457189">
              <a:buClr>
                <a:schemeClr val="dk1"/>
              </a:buClr>
              <a:buSzPts val="1800"/>
              <a:buFont typeface="Arial"/>
              <a:buChar char="●"/>
            </a:pPr>
            <a:r>
              <a:rPr lang="es-ES" sz="2400" dirty="0">
                <a:solidFill>
                  <a:schemeClr val="dk1"/>
                </a:solidFill>
              </a:rPr>
              <a:t>Todas las personas que viven en el hogar mantienen al menos seis pies de separación de otras personas cuando están fuera de la casa por cualquier motivo.</a:t>
            </a:r>
          </a:p>
          <a:p>
            <a:pPr indent="-457189">
              <a:buClr>
                <a:schemeClr val="dk1"/>
              </a:buClr>
              <a:buSzPts val="1800"/>
              <a:buFont typeface="Arial"/>
              <a:buChar char="●"/>
            </a:pPr>
            <a:r>
              <a:rPr lang="es-ES" sz="2400" dirty="0">
                <a:solidFill>
                  <a:schemeClr val="dk1"/>
                </a:solidFill>
              </a:rPr>
              <a:t>Todos los miembros del hogar acuerdan no invitar a ninguna persona a la casa que no sea residente permanente del hogar. Y, ninguna persona externa ingresa a la casa por ningún motivo.</a:t>
            </a:r>
            <a:endParaRPr dirty="0"/>
          </a:p>
        </p:txBody>
      </p:sp>
      <p:pic>
        <p:nvPicPr>
          <p:cNvPr id="4" name="Picture 3" descr="Empty grocery store shelf">
            <a:extLst>
              <a:ext uri="{FF2B5EF4-FFF2-40B4-BE49-F238E27FC236}">
                <a16:creationId xmlns:a16="http://schemas.microsoft.com/office/drawing/2014/main" id="{B438C2FC-5E0C-437A-8231-CF62DB25D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291" y="4406374"/>
            <a:ext cx="2876698" cy="2158770"/>
          </a:xfrm>
          <a:prstGeom prst="rect">
            <a:avLst/>
          </a:prstGeom>
        </p:spPr>
      </p:pic>
    </p:spTree>
    <p:extLst>
      <p:ext uri="{BB962C8B-B14F-4D97-AF65-F5344CB8AC3E}">
        <p14:creationId xmlns:p14="http://schemas.microsoft.com/office/powerpoint/2010/main" val="6766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21F1-7F67-44B3-8489-3DD6EB892293}"/>
              </a:ext>
            </a:extLst>
          </p:cNvPr>
          <p:cNvSpPr>
            <a:spLocks noGrp="1"/>
          </p:cNvSpPr>
          <p:nvPr>
            <p:ph type="title"/>
          </p:nvPr>
        </p:nvSpPr>
        <p:spPr>
          <a:xfrm>
            <a:off x="452121" y="277397"/>
            <a:ext cx="11462788" cy="738664"/>
          </a:xfrm>
        </p:spPr>
        <p:txBody>
          <a:bodyPr/>
          <a:lstStyle/>
          <a:p>
            <a:r>
              <a:rPr lang="en-US" dirty="0" err="1"/>
              <a:t>Revisión</a:t>
            </a:r>
            <a:r>
              <a:rPr lang="en-US" dirty="0"/>
              <a:t> </a:t>
            </a:r>
          </a:p>
        </p:txBody>
      </p:sp>
      <p:sp>
        <p:nvSpPr>
          <p:cNvPr id="3" name="Text Placeholder 2">
            <a:extLst>
              <a:ext uri="{FF2B5EF4-FFF2-40B4-BE49-F238E27FC236}">
                <a16:creationId xmlns:a16="http://schemas.microsoft.com/office/drawing/2014/main" id="{74C73CA8-070B-45D8-A9FF-9C2F1696F39A}"/>
              </a:ext>
            </a:extLst>
          </p:cNvPr>
          <p:cNvSpPr>
            <a:spLocks noGrp="1"/>
          </p:cNvSpPr>
          <p:nvPr>
            <p:ph type="body" idx="1"/>
          </p:nvPr>
        </p:nvSpPr>
        <p:spPr>
          <a:xfrm>
            <a:off x="452121" y="1754725"/>
            <a:ext cx="11287759" cy="4062651"/>
          </a:xfrm>
        </p:spPr>
        <p:txBody>
          <a:bodyPr/>
          <a:lstStyle/>
          <a:p>
            <a:r>
              <a:rPr lang="es-ES" sz="2400" dirty="0"/>
              <a:t>¿Puede la exposición de un hogar / estilo de vida cambiar de baja a media o alta exposición?</a:t>
            </a:r>
          </a:p>
          <a:p>
            <a:endParaRPr lang="es-ES" sz="2400" dirty="0"/>
          </a:p>
          <a:p>
            <a:r>
              <a:rPr lang="es-ES" sz="2400" dirty="0"/>
              <a:t>Si</a:t>
            </a:r>
          </a:p>
          <a:p>
            <a:endParaRPr lang="es-ES" sz="2400" dirty="0"/>
          </a:p>
          <a:p>
            <a:r>
              <a:rPr lang="es-ES" sz="2400" dirty="0"/>
              <a:t>Dar un ejemplo.</a:t>
            </a:r>
          </a:p>
          <a:p>
            <a:endParaRPr lang="es-ES" sz="2400" dirty="0"/>
          </a:p>
          <a:p>
            <a:r>
              <a:rPr lang="es-ES" sz="2400" dirty="0"/>
              <a:t>Un miembro del hogar que ha estado observando estrictamente la orden de quedarse en casa comienza a ir diariamente a lugares donde las personas se congregan y no mantiene un mínimo de seis pies de separación física de los miembros del público.</a:t>
            </a:r>
            <a:endParaRPr lang="en-US" dirty="0"/>
          </a:p>
        </p:txBody>
      </p:sp>
    </p:spTree>
    <p:extLst>
      <p:ext uri="{BB962C8B-B14F-4D97-AF65-F5344CB8AC3E}">
        <p14:creationId xmlns:p14="http://schemas.microsoft.com/office/powerpoint/2010/main" val="413180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err="1">
                <a:ea typeface="ＭＳ Ｐゴシック" panose="020B0600070205080204" pitchFamily="34" charset="-128"/>
              </a:rPr>
              <a:t>Módulo</a:t>
            </a:r>
            <a:r>
              <a:rPr lang="en-US" altLang="en-US" sz="8000" dirty="0">
                <a:ea typeface="ＭＳ Ｐゴシック" panose="020B0600070205080204" pitchFamily="34" charset="-128"/>
              </a:rPr>
              <a:t> 3: </a:t>
            </a:r>
            <a:br>
              <a:rPr lang="en-US" altLang="en-US" sz="8000" dirty="0">
                <a:ea typeface="ＭＳ Ｐゴシック" panose="020B0600070205080204" pitchFamily="34" charset="-128"/>
              </a:rPr>
            </a:br>
            <a:r>
              <a:rPr lang="en-US" altLang="en-US" sz="8000" dirty="0" err="1">
                <a:ea typeface="ＭＳ Ｐゴシック" panose="020B0600070205080204" pitchFamily="34" charset="-128"/>
              </a:rPr>
              <a:t>Métodos</a:t>
            </a:r>
            <a:r>
              <a:rPr lang="en-US" altLang="en-US" sz="8000" dirty="0">
                <a:ea typeface="ＭＳ Ｐゴシック" panose="020B0600070205080204" pitchFamily="34" charset="-128"/>
              </a:rPr>
              <a:t> para </a:t>
            </a:r>
            <a:r>
              <a:rPr lang="en-US" altLang="en-US" sz="8000" dirty="0" err="1">
                <a:ea typeface="ＭＳ Ｐゴシック" panose="020B0600070205080204" pitchFamily="34" charset="-128"/>
              </a:rPr>
              <a:t>Prevenir</a:t>
            </a:r>
            <a:r>
              <a:rPr lang="en-US" altLang="en-US" sz="8000" dirty="0">
                <a:ea typeface="ＭＳ Ｐゴシック" panose="020B0600070205080204" pitchFamily="34" charset="-128"/>
              </a:rPr>
              <a:t> </a:t>
            </a:r>
            <a:r>
              <a:rPr lang="en-US" altLang="en-US" sz="8000" dirty="0">
                <a:solidFill>
                  <a:srgbClr val="FFFFFF"/>
                </a:solidFill>
                <a:highlight>
                  <a:srgbClr val="000000"/>
                </a:highlight>
              </a:rPr>
              <a:t>COVID-19</a:t>
            </a:r>
            <a:r>
              <a:rPr lang="en-US" altLang="en-US" sz="8000" dirty="0">
                <a:ea typeface="ＭＳ Ｐゴシック" panose="020B0600070205080204" pitchFamily="34" charset="-128"/>
              </a:rPr>
              <a:t> para usted y </a:t>
            </a:r>
            <a:r>
              <a:rPr lang="en-US" altLang="en-US" sz="8000" dirty="0" err="1">
                <a:ea typeface="ＭＳ Ｐゴシック" panose="020B0600070205080204" pitchFamily="34" charset="-128"/>
              </a:rPr>
              <a:t>su</a:t>
            </a:r>
            <a:r>
              <a:rPr lang="en-US" altLang="en-US" sz="8000" dirty="0">
                <a:ea typeface="ＭＳ Ｐゴシック" panose="020B0600070205080204" pitchFamily="34" charset="-128"/>
              </a:rPr>
              <a:t> </a:t>
            </a:r>
            <a:r>
              <a:rPr lang="en-US" altLang="en-US" sz="8000" dirty="0" err="1">
                <a:ea typeface="ＭＳ Ｐゴシック" panose="020B0600070205080204" pitchFamily="34" charset="-128"/>
              </a:rPr>
              <a:t>familia</a:t>
            </a:r>
            <a:r>
              <a:rPr lang="en-US" altLang="en-US" sz="8000" dirty="0">
                <a:ea typeface="ＭＳ Ｐゴシック" panose="020B0600070205080204" pitchFamily="34" charset="-128"/>
              </a:rPr>
              <a:t>.</a:t>
            </a:r>
            <a:endParaRPr dirty="0"/>
          </a:p>
        </p:txBody>
      </p:sp>
    </p:spTree>
    <p:extLst>
      <p:ext uri="{BB962C8B-B14F-4D97-AF65-F5344CB8AC3E}">
        <p14:creationId xmlns:p14="http://schemas.microsoft.com/office/powerpoint/2010/main" val="357354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0"/>
            <a:ext cx="11776400"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Prepárese</a:t>
            </a:r>
            <a:r>
              <a:rPr lang="en-US" dirty="0">
                <a:highlight>
                  <a:srgbClr val="FFC000"/>
                </a:highlight>
              </a:rPr>
              <a:t> y </a:t>
            </a:r>
            <a:r>
              <a:rPr lang="en-US" dirty="0" err="1">
                <a:highlight>
                  <a:srgbClr val="FFC000"/>
                </a:highlight>
              </a:rPr>
              <a:t>planifique</a:t>
            </a:r>
            <a:r>
              <a:rPr lang="en-US" dirty="0">
                <a:highlight>
                  <a:srgbClr val="FFC000"/>
                </a:highlight>
              </a:rPr>
              <a:t> para una </a:t>
            </a:r>
            <a:r>
              <a:rPr lang="en-US" dirty="0" err="1">
                <a:highlight>
                  <a:srgbClr val="FFC000"/>
                </a:highlight>
              </a:rPr>
              <a:t>emergencia</a:t>
            </a:r>
            <a:r>
              <a:rPr lang="en-US" dirty="0">
                <a:highlight>
                  <a:srgbClr val="FFC000"/>
                </a:highlight>
              </a:rPr>
              <a:t> </a:t>
            </a:r>
            <a:r>
              <a:rPr lang="en-US" dirty="0" err="1">
                <a:highlight>
                  <a:srgbClr val="FFC000"/>
                </a:highlight>
              </a:rPr>
              <a:t>prolongada</a:t>
            </a:r>
            <a:endParaRPr dirty="0"/>
          </a:p>
        </p:txBody>
      </p:sp>
      <p:sp>
        <p:nvSpPr>
          <p:cNvPr id="185" name="Google Shape;185;p46"/>
          <p:cNvSpPr txBox="1">
            <a:spLocks noGrp="1"/>
          </p:cNvSpPr>
          <p:nvPr>
            <p:ph type="body" idx="1"/>
          </p:nvPr>
        </p:nvSpPr>
        <p:spPr>
          <a:xfrm>
            <a:off x="215864" y="1261241"/>
            <a:ext cx="11360799" cy="5639357"/>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100" dirty="0">
                <a:solidFill>
                  <a:schemeClr val="dk1"/>
                </a:solidFill>
              </a:rPr>
              <a:t>¡Las emergencias suceden! Cada hogar necesita un plan y debe prepararse para cualquier emergencia plausible, incluida la pandemia COVID-19 en curso.</a:t>
            </a:r>
          </a:p>
          <a:p>
            <a:pPr indent="-457189">
              <a:buClr>
                <a:schemeClr val="dk1"/>
              </a:buClr>
              <a:buSzPts val="1800"/>
              <a:buFont typeface="Arial"/>
              <a:buChar char="●"/>
            </a:pPr>
            <a:r>
              <a:rPr lang="es-ES" sz="2100" dirty="0">
                <a:solidFill>
                  <a:schemeClr val="dk1"/>
                </a:solidFill>
              </a:rPr>
              <a:t>El plan debe enfatizar el mantenimiento de una comunicación continua con todos los miembros del hogar. Esto incluye un plan de respaldo si la comunicación del teléfono celular no está disponible temporalmente.</a:t>
            </a:r>
          </a:p>
          <a:p>
            <a:pPr indent="-457189">
              <a:buClr>
                <a:schemeClr val="dk1"/>
              </a:buClr>
              <a:buSzPts val="1800"/>
              <a:buFont typeface="Arial"/>
              <a:buChar char="●"/>
            </a:pPr>
            <a:r>
              <a:rPr lang="es-ES" sz="2100" dirty="0">
                <a:solidFill>
                  <a:schemeClr val="dk1"/>
                </a:solidFill>
              </a:rPr>
              <a:t>El plan debe incluir el almacenamiento de suministros esenciales para la vida independiente durante al menos una semana. Incluyendo comida, agua, medicamentos.</a:t>
            </a:r>
          </a:p>
          <a:p>
            <a:pPr indent="-457189">
              <a:buClr>
                <a:schemeClr val="dk1"/>
              </a:buClr>
              <a:buSzPts val="1800"/>
              <a:buFont typeface="Arial"/>
              <a:buChar char="●"/>
            </a:pPr>
            <a:r>
              <a:rPr lang="es-ES" sz="2100" dirty="0">
                <a:solidFill>
                  <a:schemeClr val="dk1"/>
                </a:solidFill>
              </a:rPr>
              <a:t>Suponga que las agencias de respuesta a emergencias </a:t>
            </a:r>
          </a:p>
          <a:p>
            <a:pPr marL="152396" indent="0">
              <a:buClr>
                <a:schemeClr val="dk1"/>
              </a:buClr>
              <a:buSzPts val="1800"/>
            </a:pPr>
            <a:r>
              <a:rPr lang="es-ES" sz="2100" dirty="0">
                <a:solidFill>
                  <a:schemeClr val="dk1"/>
                </a:solidFill>
              </a:rPr>
              <a:t>      no satisfarán las necesidades esenciales de vida durante</a:t>
            </a:r>
          </a:p>
          <a:p>
            <a:pPr marL="152396" indent="0">
              <a:buClr>
                <a:schemeClr val="dk1"/>
              </a:buClr>
              <a:buSzPts val="1800"/>
            </a:pPr>
            <a:r>
              <a:rPr lang="es-ES" sz="2100" dirty="0">
                <a:solidFill>
                  <a:schemeClr val="dk1"/>
                </a:solidFill>
              </a:rPr>
              <a:t>      al menos una semana.</a:t>
            </a:r>
          </a:p>
          <a:p>
            <a:pPr indent="-457189">
              <a:buClr>
                <a:schemeClr val="dk1"/>
              </a:buClr>
              <a:buSzPts val="1800"/>
              <a:buFont typeface="Arial"/>
              <a:buChar char="●"/>
            </a:pPr>
            <a:r>
              <a:rPr lang="es-ES" sz="2100" dirty="0">
                <a:solidFill>
                  <a:schemeClr val="dk1"/>
                </a:solidFill>
              </a:rPr>
              <a:t>Algunas emergencias afectan el agua, la electricidad, los </a:t>
            </a:r>
          </a:p>
          <a:p>
            <a:pPr marL="152396" indent="0">
              <a:buClr>
                <a:schemeClr val="dk1"/>
              </a:buClr>
              <a:buSzPts val="1800"/>
            </a:pPr>
            <a:r>
              <a:rPr lang="es-ES" sz="2100" dirty="0">
                <a:solidFill>
                  <a:schemeClr val="dk1"/>
                </a:solidFill>
              </a:rPr>
              <a:t>      combustibles para el transporte y el combustible para </a:t>
            </a:r>
          </a:p>
          <a:p>
            <a:pPr marL="152396" indent="0">
              <a:buClr>
                <a:schemeClr val="dk1"/>
              </a:buClr>
              <a:buSzPts val="1800"/>
            </a:pPr>
            <a:r>
              <a:rPr lang="es-ES" sz="2100" dirty="0">
                <a:solidFill>
                  <a:schemeClr val="dk1"/>
                </a:solidFill>
              </a:rPr>
              <a:t>      calefacción y cocina. </a:t>
            </a:r>
          </a:p>
          <a:p>
            <a:pPr marL="152396" indent="0">
              <a:buClr>
                <a:schemeClr val="dk1"/>
              </a:buClr>
              <a:buSzPts val="1800"/>
            </a:pPr>
            <a:r>
              <a:rPr lang="es-ES" sz="2100" dirty="0">
                <a:solidFill>
                  <a:schemeClr val="dk1"/>
                </a:solidFill>
              </a:rPr>
              <a:t>      Planee para interrupciones prolongadas.</a:t>
            </a:r>
            <a:endParaRPr sz="2100" dirty="0"/>
          </a:p>
        </p:txBody>
      </p:sp>
      <p:pic>
        <p:nvPicPr>
          <p:cNvPr id="3" name="Picture 2" descr="Emergency supplies&#10;&#10;&#10;Description automatically generated">
            <a:extLst>
              <a:ext uri="{FF2B5EF4-FFF2-40B4-BE49-F238E27FC236}">
                <a16:creationId xmlns:a16="http://schemas.microsoft.com/office/drawing/2014/main" id="{281DF1B5-A03C-4A56-BBF6-1916DF1E1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178" y="4080919"/>
            <a:ext cx="4050248" cy="2700165"/>
          </a:xfrm>
          <a:prstGeom prst="rect">
            <a:avLst/>
          </a:prstGeom>
        </p:spPr>
      </p:pic>
    </p:spTree>
    <p:extLst>
      <p:ext uri="{BB962C8B-B14F-4D97-AF65-F5344CB8AC3E}">
        <p14:creationId xmlns:p14="http://schemas.microsoft.com/office/powerpoint/2010/main" val="395563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317EF-9DF4-4038-8883-C620B32DDB46}"/>
              </a:ext>
            </a:extLst>
          </p:cNvPr>
          <p:cNvSpPr>
            <a:spLocks noGrp="1"/>
          </p:cNvSpPr>
          <p:nvPr>
            <p:ph type="sldNum" sz="quarter" idx="10"/>
          </p:nvPr>
        </p:nvSpPr>
        <p:spPr/>
        <p:txBody>
          <a:bodyPr/>
          <a:lstStyle/>
          <a:p>
            <a:fld id="{E4D25CCA-84D6-4E84-B1C7-B334DD86A6AB}" type="slidenum">
              <a:rPr lang="en-US" altLang="en-US" smtClean="0"/>
              <a:pPr/>
              <a:t>26</a:t>
            </a:fld>
            <a:endParaRPr lang="en-US" altLang="en-US" dirty="0"/>
          </a:p>
        </p:txBody>
      </p:sp>
      <p:pic>
        <p:nvPicPr>
          <p:cNvPr id="5" name="Picture 4" descr="Person sneezing into elbow">
            <a:extLst>
              <a:ext uri="{FF2B5EF4-FFF2-40B4-BE49-F238E27FC236}">
                <a16:creationId xmlns:a16="http://schemas.microsoft.com/office/drawing/2014/main" id="{61F298FF-25AE-4C35-8926-E86B1F213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5181601"/>
            <a:ext cx="3143250" cy="1457325"/>
          </a:xfrm>
          <a:prstGeom prst="rect">
            <a:avLst/>
          </a:prstGeom>
        </p:spPr>
      </p:pic>
      <p:sp>
        <p:nvSpPr>
          <p:cNvPr id="72707" name="Content Placeholder 4">
            <a:extLst>
              <a:ext uri="{FF2B5EF4-FFF2-40B4-BE49-F238E27FC236}">
                <a16:creationId xmlns:a16="http://schemas.microsoft.com/office/drawing/2014/main" id="{42FF70A9-AEE3-4102-90C1-063CBDB0AEEC}"/>
              </a:ext>
            </a:extLst>
          </p:cNvPr>
          <p:cNvSpPr>
            <a:spLocks noGrp="1"/>
          </p:cNvSpPr>
          <p:nvPr>
            <p:ph idx="1"/>
          </p:nvPr>
        </p:nvSpPr>
        <p:spPr>
          <a:xfrm>
            <a:off x="1487605" y="1697183"/>
            <a:ext cx="9867331" cy="4401205"/>
          </a:xfrm>
        </p:spPr>
        <p:txBody>
          <a:bodyPr/>
          <a:lstStyle/>
          <a:p>
            <a:pPr marL="342900" indent="-342900">
              <a:buFont typeface="Arial" panose="020B0604020202020204" pitchFamily="34" charset="0"/>
              <a:buChar char="•"/>
            </a:pPr>
            <a:r>
              <a:rPr lang="es-ES" altLang="en-US" sz="2200" dirty="0">
                <a:ea typeface="ＭＳ Ｐゴシック" panose="020B0600070205080204" pitchFamily="34" charset="-128"/>
              </a:rPr>
              <a:t>Quédese en casa cuando esté enfermo, especialmente si tiene fiebre.</a:t>
            </a:r>
          </a:p>
          <a:p>
            <a:pPr marL="342900" indent="-342900">
              <a:buFont typeface="Arial" panose="020B0604020202020204" pitchFamily="34" charset="0"/>
              <a:buChar char="•"/>
            </a:pPr>
            <a:r>
              <a:rPr lang="es-ES" altLang="en-US" sz="2200" dirty="0">
                <a:ea typeface="ＭＳ Ｐゴシック" panose="020B0600070205080204" pitchFamily="34" charset="-128"/>
              </a:rPr>
              <a:t>Lávese las manos o use desinfectante con frecuencia y después de toser, estornudar, sonarse la nariz y usar el baño.</a:t>
            </a:r>
          </a:p>
          <a:p>
            <a:pPr marL="342900" indent="-342900">
              <a:buFont typeface="Arial" panose="020B0604020202020204" pitchFamily="34" charset="0"/>
              <a:buChar char="•"/>
            </a:pPr>
            <a:r>
              <a:rPr lang="es-ES" altLang="en-US" sz="2200" dirty="0">
                <a:ea typeface="ＭＳ Ｐゴシック" panose="020B0600070205080204" pitchFamily="34" charset="-128"/>
              </a:rPr>
              <a:t>Evite tocarse la nariz, la boca y los ojos.</a:t>
            </a:r>
          </a:p>
          <a:p>
            <a:pPr marL="342900" indent="-342900">
              <a:buFont typeface="Arial" panose="020B0604020202020204" pitchFamily="34" charset="0"/>
              <a:buChar char="•"/>
            </a:pPr>
            <a:r>
              <a:rPr lang="es-ES" altLang="en-US" sz="2200" dirty="0">
                <a:ea typeface="ＭＳ Ｐゴシック" panose="020B0600070205080204" pitchFamily="34" charset="-128"/>
              </a:rPr>
              <a:t>Cubra la tos y los estornudos con pañuelos de papel o hágalo en la manga.</a:t>
            </a:r>
          </a:p>
          <a:p>
            <a:pPr marL="342900" indent="-342900">
              <a:buFont typeface="Arial" panose="020B0604020202020204" pitchFamily="34" charset="0"/>
              <a:buChar char="•"/>
            </a:pPr>
            <a:r>
              <a:rPr lang="es-ES" altLang="en-US" sz="2200" dirty="0">
                <a:ea typeface="ＭＳ Ｐゴシック" panose="020B0600070205080204" pitchFamily="34" charset="-128"/>
              </a:rPr>
              <a:t>Deseche los pañuelos en contenedores sin contacto.</a:t>
            </a:r>
          </a:p>
          <a:p>
            <a:pPr marL="342900" indent="-342900">
              <a:buFont typeface="Arial" panose="020B0604020202020204" pitchFamily="34" charset="0"/>
              <a:buChar char="•"/>
            </a:pPr>
            <a:r>
              <a:rPr lang="es-ES" altLang="en-US" sz="2200" dirty="0">
                <a:ea typeface="ＭＳ Ｐゴシック" panose="020B0600070205080204" pitchFamily="34" charset="-128"/>
              </a:rPr>
              <a:t>Evite la configuración congregada si es una persona más vulnerable.</a:t>
            </a:r>
          </a:p>
          <a:p>
            <a:pPr marL="342900" indent="-342900">
              <a:buFont typeface="Arial" panose="020B0604020202020204" pitchFamily="34" charset="0"/>
              <a:buChar char="•"/>
            </a:pPr>
            <a:r>
              <a:rPr lang="es-ES" altLang="en-US" sz="2200" dirty="0">
                <a:ea typeface="ＭＳ Ｐゴシック" panose="020B0600070205080204" pitchFamily="34" charset="-128"/>
              </a:rPr>
              <a:t>Evita dar la mano.</a:t>
            </a:r>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pPr marL="0" indent="0">
              <a:buNone/>
            </a:pPr>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p:txBody>
      </p:sp>
      <p:sp>
        <p:nvSpPr>
          <p:cNvPr id="72706" name="Title 1">
            <a:extLst>
              <a:ext uri="{FF2B5EF4-FFF2-40B4-BE49-F238E27FC236}">
                <a16:creationId xmlns:a16="http://schemas.microsoft.com/office/drawing/2014/main" id="{9C157EBE-65F3-42C5-AC71-83608ABB4D6A}"/>
              </a:ext>
            </a:extLst>
          </p:cNvPr>
          <p:cNvSpPr>
            <a:spLocks noGrp="1"/>
          </p:cNvSpPr>
          <p:nvPr>
            <p:ph type="title"/>
          </p:nvPr>
        </p:nvSpPr>
        <p:spPr>
          <a:xfrm>
            <a:off x="1827999" y="0"/>
            <a:ext cx="8269827" cy="1477328"/>
          </a:xfrm>
        </p:spPr>
        <p:txBody>
          <a:bodyPr/>
          <a:lstStyle/>
          <a:p>
            <a:pPr algn="ctr">
              <a:buNone/>
            </a:pPr>
            <a:r>
              <a:rPr lang="en-US" altLang="en-US" dirty="0" err="1"/>
              <a:t>Higiene</a:t>
            </a:r>
            <a:r>
              <a:rPr lang="en-US" altLang="en-US" dirty="0"/>
              <a:t> </a:t>
            </a:r>
            <a:r>
              <a:rPr lang="en-US" altLang="en-US" dirty="0" err="1"/>
              <a:t>básica</a:t>
            </a:r>
            <a:r>
              <a:rPr lang="en-US" altLang="en-US" dirty="0"/>
              <a:t> y </a:t>
            </a:r>
            <a:r>
              <a:rPr lang="en-US" altLang="en-US" dirty="0" err="1"/>
              <a:t>distanciamiento</a:t>
            </a:r>
            <a:r>
              <a:rPr lang="en-US" altLang="en-US" dirty="0"/>
              <a:t> social</a:t>
            </a:r>
            <a:endParaRPr lang="en-US" dirty="0"/>
          </a:p>
        </p:txBody>
      </p:sp>
      <p:sp>
        <p:nvSpPr>
          <p:cNvPr id="2" name="Rectangle 1">
            <a:extLst>
              <a:ext uri="{FF2B5EF4-FFF2-40B4-BE49-F238E27FC236}">
                <a16:creationId xmlns:a16="http://schemas.microsoft.com/office/drawing/2014/main" id="{63B532B5-9725-4F4F-B519-A61C6AA6091E}"/>
              </a:ext>
            </a:extLst>
          </p:cNvPr>
          <p:cNvSpPr/>
          <p:nvPr/>
        </p:nvSpPr>
        <p:spPr>
          <a:xfrm>
            <a:off x="733327" y="6269594"/>
            <a:ext cx="1521763" cy="369332"/>
          </a:xfrm>
          <a:prstGeom prst="rect">
            <a:avLst/>
          </a:prstGeom>
        </p:spPr>
        <p:txBody>
          <a:bodyPr wrap="none">
            <a:spAutoFit/>
          </a:bodyPr>
          <a:lstStyle/>
          <a:p>
            <a:pPr lvl="0">
              <a:defRPr/>
            </a:pPr>
            <a:r>
              <a:rPr lang="en-US" dirty="0">
                <a:solidFill>
                  <a:prstClr val="black"/>
                </a:solidFill>
              </a:rPr>
              <a:t>Fuente: NIEHS</a:t>
            </a:r>
          </a:p>
        </p:txBody>
      </p:sp>
    </p:spTree>
    <p:extLst>
      <p:ext uri="{BB962C8B-B14F-4D97-AF65-F5344CB8AC3E}">
        <p14:creationId xmlns:p14="http://schemas.microsoft.com/office/powerpoint/2010/main" val="3356589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66FC66-95B6-4857-8BAD-DE24B13BB280}"/>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27</a:t>
            </a:fld>
            <a:endParaRPr lang="en-US" altLang="en-US" dirty="0">
              <a:solidFill>
                <a:srgbClr val="000000"/>
              </a:solidFill>
              <a:latin typeface="Arial" charset="0"/>
              <a:ea typeface="ＭＳ Ｐゴシック" pitchFamily="48" charset="-128"/>
            </a:endParaRPr>
          </a:p>
        </p:txBody>
      </p:sp>
      <p:sp>
        <p:nvSpPr>
          <p:cNvPr id="2" name="Title 1">
            <a:extLst>
              <a:ext uri="{FF2B5EF4-FFF2-40B4-BE49-F238E27FC236}">
                <a16:creationId xmlns:a16="http://schemas.microsoft.com/office/drawing/2014/main" id="{BFC1B2F8-7532-4C54-A221-29D0A251205E}"/>
              </a:ext>
            </a:extLst>
          </p:cNvPr>
          <p:cNvSpPr>
            <a:spLocks noGrp="1"/>
          </p:cNvSpPr>
          <p:nvPr>
            <p:ph type="title"/>
          </p:nvPr>
        </p:nvSpPr>
        <p:spPr>
          <a:xfrm>
            <a:off x="1583072" y="302625"/>
            <a:ext cx="10963835" cy="738664"/>
          </a:xfrm>
        </p:spPr>
        <p:txBody>
          <a:bodyPr/>
          <a:lstStyle/>
          <a:p>
            <a:r>
              <a:rPr lang="es-ES" dirty="0"/>
              <a:t>¡</a:t>
            </a:r>
            <a:r>
              <a:rPr lang="en-US" dirty="0"/>
              <a:t>PARE de </a:t>
            </a:r>
            <a:r>
              <a:rPr lang="en-US" dirty="0" err="1"/>
              <a:t>dar</a:t>
            </a:r>
            <a:r>
              <a:rPr lang="en-US" dirty="0"/>
              <a:t> las manos!</a:t>
            </a:r>
          </a:p>
        </p:txBody>
      </p:sp>
      <p:pic>
        <p:nvPicPr>
          <p:cNvPr id="9" name="Content Placeholder 8" descr="Not allowed symbol">
            <a:extLst>
              <a:ext uri="{FF2B5EF4-FFF2-40B4-BE49-F238E27FC236}">
                <a16:creationId xmlns:a16="http://schemas.microsoft.com/office/drawing/2014/main" id="{2773DF61-18C5-477F-B7DC-C55CD5E939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974" y="1963696"/>
            <a:ext cx="7543426" cy="4385714"/>
          </a:xfrm>
        </p:spPr>
      </p:pic>
      <p:sp>
        <p:nvSpPr>
          <p:cNvPr id="10" name="&quot;Not Allowed&quot; Symbol 9" descr="Not allowed symbol">
            <a:extLst>
              <a:ext uri="{FF2B5EF4-FFF2-40B4-BE49-F238E27FC236}">
                <a16:creationId xmlns:a16="http://schemas.microsoft.com/office/drawing/2014/main" id="{91191657-CF24-4FDF-94D6-FED4FA938E83}"/>
              </a:ext>
            </a:extLst>
          </p:cNvPr>
          <p:cNvSpPr/>
          <p:nvPr/>
        </p:nvSpPr>
        <p:spPr bwMode="auto">
          <a:xfrm>
            <a:off x="3962400" y="2269244"/>
            <a:ext cx="4038600" cy="4080167"/>
          </a:xfrm>
          <a:prstGeom prst="noSmoking">
            <a:avLst/>
          </a:prstGeom>
          <a:solidFill>
            <a:srgbClr val="C00000"/>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Tree>
    <p:extLst>
      <p:ext uri="{BB962C8B-B14F-4D97-AF65-F5344CB8AC3E}">
        <p14:creationId xmlns:p14="http://schemas.microsoft.com/office/powerpoint/2010/main" val="1013592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41EB2E7-685E-4E57-8551-2ED828330378}"/>
              </a:ext>
            </a:extLst>
          </p:cNvPr>
          <p:cNvSpPr>
            <a:spLocks noGrp="1"/>
          </p:cNvSpPr>
          <p:nvPr>
            <p:ph type="title"/>
          </p:nvPr>
        </p:nvSpPr>
        <p:spPr>
          <a:xfrm>
            <a:off x="1010322" y="360073"/>
            <a:ext cx="10963835" cy="738664"/>
          </a:xfrm>
        </p:spPr>
        <p:txBody>
          <a:bodyPr/>
          <a:lstStyle/>
          <a:p>
            <a:r>
              <a:rPr lang="en-US" altLang="en-US" dirty="0" err="1">
                <a:ea typeface="ＭＳ Ｐゴシック" panose="020B0600070205080204" pitchFamily="34" charset="-128"/>
              </a:rPr>
              <a:t>Prevención</a:t>
            </a:r>
            <a:r>
              <a:rPr lang="en-US" altLang="en-US" dirty="0">
                <a:ea typeface="ＭＳ Ｐゴシック" panose="020B0600070205080204" pitchFamily="34" charset="-128"/>
              </a:rPr>
              <a:t> </a:t>
            </a:r>
            <a:r>
              <a:rPr lang="en-US" altLang="en-US" dirty="0" err="1">
                <a:ea typeface="ＭＳ Ｐゴシック" panose="020B0600070205080204" pitchFamily="34" charset="-128"/>
              </a:rPr>
              <a:t>en</a:t>
            </a:r>
            <a:r>
              <a:rPr lang="en-US" altLang="en-US" dirty="0">
                <a:ea typeface="ＭＳ Ｐゴシック" panose="020B0600070205080204" pitchFamily="34" charset="-128"/>
              </a:rPr>
              <a:t> </a:t>
            </a:r>
            <a:r>
              <a:rPr lang="en-US" altLang="en-US" dirty="0" err="1">
                <a:ea typeface="ＭＳ Ｐゴシック" panose="020B0600070205080204" pitchFamily="34" charset="-128"/>
              </a:rPr>
              <a:t>todos</a:t>
            </a:r>
            <a:r>
              <a:rPr lang="en-US" altLang="en-US" dirty="0">
                <a:ea typeface="ＭＳ Ｐゴシック" panose="020B0600070205080204" pitchFamily="34" charset="-128"/>
              </a:rPr>
              <a:t> los </a:t>
            </a:r>
            <a:r>
              <a:rPr lang="en-US" altLang="en-US" dirty="0" err="1">
                <a:ea typeface="ＭＳ Ｐゴシック" panose="020B0600070205080204" pitchFamily="34" charset="-128"/>
              </a:rPr>
              <a:t>entornos</a:t>
            </a:r>
            <a:endParaRPr lang="en-US" altLang="en-US" dirty="0">
              <a:ea typeface="ＭＳ Ｐゴシック" panose="020B0600070205080204" pitchFamily="34" charset="-128"/>
            </a:endParaRPr>
          </a:p>
        </p:txBody>
      </p:sp>
      <p:sp>
        <p:nvSpPr>
          <p:cNvPr id="74755" name="Content Placeholder 2">
            <a:extLst>
              <a:ext uri="{FF2B5EF4-FFF2-40B4-BE49-F238E27FC236}">
                <a16:creationId xmlns:a16="http://schemas.microsoft.com/office/drawing/2014/main" id="{1840EEE7-76DA-446B-819E-468068D4A738}"/>
              </a:ext>
            </a:extLst>
          </p:cNvPr>
          <p:cNvSpPr>
            <a:spLocks noGrp="1"/>
          </p:cNvSpPr>
          <p:nvPr>
            <p:ph idx="1"/>
          </p:nvPr>
        </p:nvSpPr>
        <p:spPr>
          <a:xfrm>
            <a:off x="532263" y="1889760"/>
            <a:ext cx="11553057" cy="3046988"/>
          </a:xfrm>
        </p:spPr>
        <p:txBody>
          <a:bodyPr/>
          <a:lstStyle/>
          <a:p>
            <a:pPr marL="342900" indent="-342900">
              <a:buFont typeface="Arial" panose="020B0604020202020204" pitchFamily="34" charset="0"/>
              <a:buChar char="•"/>
            </a:pPr>
            <a:r>
              <a:rPr lang="es-ES" altLang="en-US" sz="2200" dirty="0">
                <a:ea typeface="ＭＳ Ｐゴシック" panose="020B0600070205080204" pitchFamily="34" charset="-128"/>
              </a:rPr>
              <a:t>Lavarse las manos con frecuencia.</a:t>
            </a:r>
          </a:p>
          <a:p>
            <a:pPr marL="342900" indent="-342900">
              <a:buFont typeface="Arial" panose="020B0604020202020204" pitchFamily="34" charset="0"/>
              <a:buChar char="•"/>
            </a:pPr>
            <a:r>
              <a:rPr lang="es-ES" altLang="en-US" sz="2200" dirty="0">
                <a:ea typeface="ＭＳ Ｐゴシック" panose="020B0600070205080204" pitchFamily="34" charset="-128"/>
              </a:rPr>
              <a:t>Mantenga limpias las superficies comunes, como teléfonos y teclados.</a:t>
            </a:r>
          </a:p>
          <a:p>
            <a:pPr marL="342900" indent="-342900">
              <a:buFont typeface="Arial" panose="020B0604020202020204" pitchFamily="34" charset="0"/>
              <a:buChar char="•"/>
            </a:pPr>
            <a:r>
              <a:rPr lang="es-ES" altLang="en-US" sz="2200" dirty="0">
                <a:ea typeface="ＭＳ Ｐゴシック" panose="020B0600070205080204" pitchFamily="34" charset="-128"/>
              </a:rPr>
              <a:t>Si está trabajando, elimine las reuniones grupales utilizando el teléfono, el correo electrónico y evite el contacto cercano cuando sea necesario.</a:t>
            </a:r>
          </a:p>
          <a:p>
            <a:pPr marL="342900" indent="-342900">
              <a:buFont typeface="Arial" panose="020B0604020202020204" pitchFamily="34" charset="0"/>
              <a:buChar char="•"/>
            </a:pPr>
            <a:r>
              <a:rPr lang="es-ES" altLang="en-US" sz="2200" dirty="0">
                <a:ea typeface="ＭＳ Ｐゴシック" panose="020B0600070205080204" pitchFamily="34" charset="-128"/>
              </a:rPr>
              <a:t>Considera el teletrabajo.</a:t>
            </a:r>
          </a:p>
          <a:p>
            <a:pPr marL="342900" indent="-342900">
              <a:buFont typeface="Arial" panose="020B0604020202020204" pitchFamily="34" charset="0"/>
              <a:buChar char="•"/>
            </a:pPr>
            <a:r>
              <a:rPr lang="es-ES" altLang="en-US" sz="2200" dirty="0">
                <a:ea typeface="ＭＳ Ｐゴシック" panose="020B0600070205080204" pitchFamily="34" charset="-128"/>
              </a:rPr>
              <a:t>Prohibir o visitas innecesarias al hogar, incluidos otros miembros de la familia que no viven en el hogar.</a:t>
            </a:r>
          </a:p>
          <a:p>
            <a:pPr marL="342900" indent="-342900">
              <a:buFont typeface="Arial" panose="020B0604020202020204" pitchFamily="34" charset="0"/>
              <a:buChar char="•"/>
            </a:pPr>
            <a:r>
              <a:rPr lang="es-ES" altLang="en-US" sz="2200" dirty="0">
                <a:ea typeface="ＭＳ Ｐゴシック" panose="020B0600070205080204" pitchFamily="34" charset="-128"/>
              </a:rPr>
              <a:t>Mantenga su salud física y emocional con descanso, dieta, ejercicio y relajación.</a:t>
            </a:r>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8D93C613-2C22-4CA5-92A9-0481F6555E3D}"/>
              </a:ext>
            </a:extLst>
          </p:cNvPr>
          <p:cNvSpPr>
            <a:spLocks noGrp="1"/>
          </p:cNvSpPr>
          <p:nvPr>
            <p:ph type="sldNum" sz="quarter" idx="10"/>
          </p:nvPr>
        </p:nvSpPr>
        <p:spPr/>
        <p:txBody>
          <a:bodyPr/>
          <a:lstStyle/>
          <a:p>
            <a:fld id="{E4D25CCA-84D6-4E84-B1C7-B334DD86A6AB}" type="slidenum">
              <a:rPr lang="en-US" altLang="en-US" smtClean="0"/>
              <a:pPr/>
              <a:t>28</a:t>
            </a:fld>
            <a:endParaRPr lang="en-US" altLang="en-US" dirty="0"/>
          </a:p>
        </p:txBody>
      </p:sp>
    </p:spTree>
    <p:extLst>
      <p:ext uri="{BB962C8B-B14F-4D97-AF65-F5344CB8AC3E}">
        <p14:creationId xmlns:p14="http://schemas.microsoft.com/office/powerpoint/2010/main" val="179419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87AE-E9B7-44E0-A25A-C743ACF26277}"/>
              </a:ext>
            </a:extLst>
          </p:cNvPr>
          <p:cNvSpPr>
            <a:spLocks noGrp="1"/>
          </p:cNvSpPr>
          <p:nvPr>
            <p:ph type="title"/>
          </p:nvPr>
        </p:nvSpPr>
        <p:spPr>
          <a:xfrm>
            <a:off x="811268" y="226517"/>
            <a:ext cx="10963835" cy="1107996"/>
          </a:xfrm>
        </p:spPr>
        <p:txBody>
          <a:bodyPr/>
          <a:lstStyle/>
          <a:p>
            <a:r>
              <a:rPr lang="es-ES" dirty="0"/>
              <a:t>Cinco pasos para el lavado de manos de la forma correcta</a:t>
            </a:r>
            <a:endParaRPr lang="en-US" dirty="0"/>
          </a:p>
        </p:txBody>
      </p:sp>
      <p:sp>
        <p:nvSpPr>
          <p:cNvPr id="3" name="Content Placeholder 2">
            <a:extLst>
              <a:ext uri="{FF2B5EF4-FFF2-40B4-BE49-F238E27FC236}">
                <a16:creationId xmlns:a16="http://schemas.microsoft.com/office/drawing/2014/main" id="{2976E99F-168A-4B90-BE3B-F1C9E0164537}"/>
              </a:ext>
            </a:extLst>
          </p:cNvPr>
          <p:cNvSpPr>
            <a:spLocks noGrp="1"/>
          </p:cNvSpPr>
          <p:nvPr>
            <p:ph sz="half" idx="1"/>
          </p:nvPr>
        </p:nvSpPr>
        <p:spPr>
          <a:xfrm>
            <a:off x="838200" y="1776681"/>
            <a:ext cx="5257800" cy="4739759"/>
          </a:xfrm>
        </p:spPr>
        <p:txBody>
          <a:bodyPr/>
          <a:lstStyle/>
          <a:p>
            <a:pPr marL="342900" indent="-342900">
              <a:buFont typeface="Arial" panose="020B0604020202020204" pitchFamily="34" charset="0"/>
              <a:buChar char="•"/>
            </a:pPr>
            <a:r>
              <a:rPr lang="es-ES" sz="2000" b="1" dirty="0"/>
              <a:t>Mójese </a:t>
            </a:r>
            <a:r>
              <a:rPr lang="es-ES" sz="2000" dirty="0"/>
              <a:t>las manos con agua limpia, (caliente o fría), cierre el grifo y enjabóneselas.</a:t>
            </a:r>
          </a:p>
          <a:p>
            <a:pPr marL="342900" indent="-342900">
              <a:buFont typeface="Arial" panose="020B0604020202020204" pitchFamily="34" charset="0"/>
              <a:buChar char="•"/>
            </a:pPr>
            <a:r>
              <a:rPr lang="es-ES" sz="2000" b="1" dirty="0"/>
              <a:t>Frótese </a:t>
            </a:r>
            <a:r>
              <a:rPr lang="es-ES" sz="2000" dirty="0"/>
              <a:t>las manos con el jabón hasta que haga espuma. Frótese la espuma por el dorso de las manos, entre los dedos y debajo de las uñas.</a:t>
            </a:r>
          </a:p>
          <a:p>
            <a:pPr marL="342900" indent="-342900">
              <a:buFont typeface="Arial" panose="020B0604020202020204" pitchFamily="34" charset="0"/>
              <a:buChar char="•"/>
            </a:pPr>
            <a:r>
              <a:rPr lang="es-ES" sz="2000" b="1" dirty="0"/>
              <a:t>Restriéguese </a:t>
            </a:r>
            <a:r>
              <a:rPr lang="es-ES" sz="2000" dirty="0"/>
              <a:t>las manos durante al menos 20 segundos. ¿Necesita algo para medir el tiempo? Tararee dos veces la canción de “Feliz cumpleaños” de principio a fin.</a:t>
            </a:r>
          </a:p>
          <a:p>
            <a:pPr marL="342900" indent="-342900">
              <a:buFont typeface="Arial" panose="020B0604020202020204" pitchFamily="34" charset="0"/>
              <a:buChar char="•"/>
            </a:pPr>
            <a:r>
              <a:rPr lang="es-ES" sz="2000" b="1" dirty="0"/>
              <a:t>Enjuáguese</a:t>
            </a:r>
            <a:r>
              <a:rPr lang="es-ES" sz="2000" dirty="0"/>
              <a:t> bien las manos con agua limpia.</a:t>
            </a:r>
          </a:p>
          <a:p>
            <a:pPr marL="342900" indent="-342900">
              <a:buFont typeface="Arial" panose="020B0604020202020204" pitchFamily="34" charset="0"/>
              <a:buChar char="•"/>
            </a:pPr>
            <a:r>
              <a:rPr lang="es-ES" sz="2000" b="1" dirty="0"/>
              <a:t>Séqueselas </a:t>
            </a:r>
            <a:r>
              <a:rPr lang="es-ES" sz="2000" dirty="0"/>
              <a:t>con una toalla limpia o al aire.</a:t>
            </a:r>
          </a:p>
          <a:p>
            <a:pPr marL="0" indent="0">
              <a:buNone/>
            </a:pPr>
            <a:endParaRPr lang="en-US" dirty="0"/>
          </a:p>
        </p:txBody>
      </p:sp>
      <p:pic>
        <p:nvPicPr>
          <p:cNvPr id="9" name="Content Placeholder 8" descr="Hand washing">
            <a:extLst>
              <a:ext uri="{FF2B5EF4-FFF2-40B4-BE49-F238E27FC236}">
                <a16:creationId xmlns:a16="http://schemas.microsoft.com/office/drawing/2014/main" id="{AD658D60-AD2A-401E-B2AF-8A046E31720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95" r="7147"/>
          <a:stretch/>
        </p:blipFill>
        <p:spPr>
          <a:xfrm>
            <a:off x="7220608" y="1776681"/>
            <a:ext cx="3361267" cy="4267200"/>
          </a:xfrm>
        </p:spPr>
      </p:pic>
      <p:sp>
        <p:nvSpPr>
          <p:cNvPr id="4" name="Slide Number Placeholder 3">
            <a:extLst>
              <a:ext uri="{FF2B5EF4-FFF2-40B4-BE49-F238E27FC236}">
                <a16:creationId xmlns:a16="http://schemas.microsoft.com/office/drawing/2014/main" id="{86F2D477-BFA7-4A5B-93F0-6433BBD61E0C}"/>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29</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13000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5"/>
        <p:cNvGrpSpPr/>
        <p:nvPr/>
      </p:nvGrpSpPr>
      <p:grpSpPr>
        <a:xfrm>
          <a:off x="0" y="0"/>
          <a:ext cx="0" cy="0"/>
          <a:chOff x="0" y="0"/>
          <a:chExt cx="0" cy="0"/>
        </a:xfrm>
      </p:grpSpPr>
      <p:sp>
        <p:nvSpPr>
          <p:cNvPr id="226" name="Google Shape;226;p52"/>
          <p:cNvSpPr txBox="1"/>
          <p:nvPr/>
        </p:nvSpPr>
        <p:spPr>
          <a:xfrm>
            <a:off x="662278" y="201364"/>
            <a:ext cx="10998800" cy="1075199"/>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lang="en-US" sz="4800" b="1" kern="0" dirty="0">
                <a:solidFill>
                  <a:srgbClr val="FFFFFF"/>
                </a:solidFill>
                <a:highlight>
                  <a:srgbClr val="000000"/>
                </a:highlight>
                <a:latin typeface="Arial"/>
                <a:ea typeface="Arial"/>
                <a:cs typeface="Arial"/>
                <a:sym typeface="Arial"/>
              </a:rPr>
              <a:t>Esta </a:t>
            </a:r>
            <a:r>
              <a:rPr lang="en-US" sz="4800" b="1" kern="0" dirty="0" err="1">
                <a:solidFill>
                  <a:srgbClr val="FFFFFF"/>
                </a:solidFill>
                <a:highlight>
                  <a:srgbClr val="000000"/>
                </a:highlight>
                <a:latin typeface="Arial"/>
                <a:ea typeface="Arial"/>
                <a:cs typeface="Arial"/>
                <a:sym typeface="Arial"/>
              </a:rPr>
              <a:t>capacitación</a:t>
            </a:r>
            <a:r>
              <a:rPr kumimoji="0" lang="en" sz="4800" b="1" i="0" u="none" strike="noStrike" kern="0" cap="none" spc="0" normalizeH="0" baseline="0" noProof="0" dirty="0">
                <a:ln>
                  <a:noFill/>
                </a:ln>
                <a:solidFill>
                  <a:srgbClr val="FFFFFF"/>
                </a:solidFill>
                <a:effectLst/>
                <a:highlight>
                  <a:srgbClr val="000000"/>
                </a:highlight>
                <a:uLnTx/>
                <a:uFillTx/>
                <a:latin typeface="Arial"/>
                <a:ea typeface="Arial"/>
                <a:cs typeface="Arial"/>
                <a:sym typeface="Arial"/>
              </a:rPr>
              <a:t>...</a:t>
            </a:r>
            <a:r>
              <a:rPr kumimoji="0" lang="en" sz="48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Google Shape;227;p52"/>
          <p:cNvSpPr txBox="1"/>
          <p:nvPr/>
        </p:nvSpPr>
        <p:spPr>
          <a:xfrm>
            <a:off x="402265" y="1276563"/>
            <a:ext cx="11387470" cy="5141136"/>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20000"/>
              </a:lnSpc>
              <a:spcBef>
                <a:spcPts val="0"/>
              </a:spcBef>
              <a:spcAft>
                <a:spcPts val="0"/>
              </a:spcAft>
              <a:buClr>
                <a:srgbClr val="000000"/>
              </a:buClr>
              <a:buSzPts val="550"/>
              <a:buFontTx/>
              <a:buNone/>
              <a:tabLst/>
              <a:defRPr/>
            </a:pPr>
            <a:r>
              <a:rPr lang="es-CO" sz="2933" b="1" kern="0" dirty="0">
                <a:solidFill>
                  <a:srgbClr val="000000"/>
                </a:solidFill>
                <a:latin typeface="Arial"/>
                <a:ea typeface="Arial"/>
                <a:cs typeface="Arial"/>
                <a:sym typeface="Arial"/>
              </a:rPr>
              <a:t>provee</a:t>
            </a:r>
            <a:r>
              <a:rPr lang="en-US" sz="2933" b="1" kern="0" dirty="0">
                <a:solidFill>
                  <a:srgbClr val="000000"/>
                </a:solidFill>
                <a:latin typeface="Arial"/>
                <a:ea typeface="Arial"/>
                <a:cs typeface="Arial"/>
                <a:sym typeface="Arial"/>
              </a:rPr>
              <a:t> información general sobre la </a:t>
            </a:r>
            <a:r>
              <a:rPr lang="es-CO" sz="2933" b="1" kern="0" dirty="0">
                <a:solidFill>
                  <a:srgbClr val="000000"/>
                </a:solidFill>
                <a:latin typeface="Arial"/>
                <a:ea typeface="Arial"/>
                <a:cs typeface="Arial"/>
                <a:sym typeface="Arial"/>
              </a:rPr>
              <a:t>pandemia</a:t>
            </a:r>
            <a:r>
              <a:rPr lang="en-US" sz="2933" b="1" kern="0" dirty="0">
                <a:solidFill>
                  <a:srgbClr val="000000"/>
                </a:solidFill>
                <a:latin typeface="Arial"/>
                <a:ea typeface="Arial"/>
                <a:cs typeface="Arial"/>
                <a:sym typeface="Arial"/>
              </a:rPr>
              <a:t> de COVID-19 </a:t>
            </a:r>
            <a:r>
              <a:rPr lang="en-US" sz="2933" b="1" kern="0" dirty="0" err="1">
                <a:solidFill>
                  <a:srgbClr val="000000"/>
                </a:solidFill>
                <a:latin typeface="Arial"/>
                <a:ea typeface="Arial"/>
                <a:cs typeface="Arial"/>
                <a:sym typeface="Arial"/>
              </a:rPr>
              <a:t>en</a:t>
            </a:r>
            <a:r>
              <a:rPr lang="en-US" sz="2933" b="1" kern="0" dirty="0">
                <a:solidFill>
                  <a:srgbClr val="000000"/>
                </a:solidFill>
                <a:latin typeface="Arial"/>
                <a:ea typeface="Arial"/>
                <a:cs typeface="Arial"/>
                <a:sym typeface="Arial"/>
              </a:rPr>
              <a:t> los </a:t>
            </a:r>
            <a:r>
              <a:rPr lang="en-US" sz="2933" b="1" kern="0" dirty="0" err="1">
                <a:solidFill>
                  <a:srgbClr val="000000"/>
                </a:solidFill>
                <a:latin typeface="Arial"/>
                <a:ea typeface="Arial"/>
                <a:cs typeface="Arial"/>
                <a:sym typeface="Arial"/>
              </a:rPr>
              <a:t>Estados</a:t>
            </a:r>
            <a:r>
              <a:rPr lang="en-US" sz="2933" b="1" kern="0" dirty="0">
                <a:solidFill>
                  <a:srgbClr val="000000"/>
                </a:solidFill>
                <a:latin typeface="Arial"/>
                <a:ea typeface="Arial"/>
                <a:cs typeface="Arial"/>
                <a:sym typeface="Arial"/>
              </a:rPr>
              <a:t> Unidos. Esta </a:t>
            </a:r>
            <a:r>
              <a:rPr lang="en-US" sz="2933" b="1" kern="0" dirty="0" err="1">
                <a:solidFill>
                  <a:srgbClr val="000000"/>
                </a:solidFill>
                <a:latin typeface="Arial"/>
                <a:ea typeface="Arial"/>
                <a:cs typeface="Arial"/>
                <a:sym typeface="Arial"/>
              </a:rPr>
              <a:t>capacitación</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está</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orientada</a:t>
            </a:r>
            <a:r>
              <a:rPr lang="en-US" sz="2933" b="1" kern="0" dirty="0">
                <a:solidFill>
                  <a:srgbClr val="000000"/>
                </a:solidFill>
                <a:latin typeface="Arial"/>
                <a:ea typeface="Arial"/>
                <a:cs typeface="Arial"/>
                <a:sym typeface="Arial"/>
              </a:rPr>
              <a:t> para el </a:t>
            </a:r>
            <a:r>
              <a:rPr lang="en-US" sz="2933" b="1" kern="0" dirty="0" err="1">
                <a:solidFill>
                  <a:srgbClr val="000000"/>
                </a:solidFill>
                <a:latin typeface="Arial"/>
                <a:ea typeface="Arial"/>
                <a:cs typeface="Arial"/>
                <a:sym typeface="Arial"/>
              </a:rPr>
              <a:t>público</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en</a:t>
            </a:r>
            <a:r>
              <a:rPr lang="en-US" sz="2933" b="1" kern="0" dirty="0">
                <a:solidFill>
                  <a:srgbClr val="000000"/>
                </a:solidFill>
                <a:latin typeface="Arial"/>
                <a:ea typeface="Arial"/>
                <a:cs typeface="Arial"/>
                <a:sym typeface="Arial"/>
              </a:rPr>
              <a:t> general </a:t>
            </a:r>
            <a:r>
              <a:rPr lang="en-US" sz="2933" b="1" kern="0" dirty="0" err="1">
                <a:solidFill>
                  <a:srgbClr val="000000"/>
                </a:solidFill>
                <a:latin typeface="Arial"/>
                <a:ea typeface="Arial"/>
                <a:cs typeface="Arial"/>
                <a:sym typeface="Arial"/>
              </a:rPr>
              <a:t>como</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suplemento</a:t>
            </a:r>
            <a:r>
              <a:rPr lang="en-US" sz="2933" b="1" kern="0" dirty="0">
                <a:solidFill>
                  <a:srgbClr val="000000"/>
                </a:solidFill>
                <a:latin typeface="Arial"/>
                <a:ea typeface="Arial"/>
                <a:cs typeface="Arial"/>
                <a:sym typeface="Arial"/>
              </a:rPr>
              <a:t> a la información que ha </a:t>
            </a:r>
            <a:r>
              <a:rPr lang="en-US" sz="2933" b="1" kern="0" dirty="0" err="1">
                <a:solidFill>
                  <a:srgbClr val="000000"/>
                </a:solidFill>
                <a:latin typeface="Arial"/>
                <a:ea typeface="Arial"/>
                <a:cs typeface="Arial"/>
                <a:sym typeface="Arial"/>
              </a:rPr>
              <a:t>sido</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publicada</a:t>
            </a:r>
            <a:r>
              <a:rPr lang="en-US" sz="2933" b="1" kern="0" dirty="0">
                <a:solidFill>
                  <a:srgbClr val="000000"/>
                </a:solidFill>
                <a:latin typeface="Arial"/>
                <a:ea typeface="Arial"/>
                <a:cs typeface="Arial"/>
                <a:sym typeface="Arial"/>
              </a:rPr>
              <a:t> por </a:t>
            </a:r>
            <a:r>
              <a:rPr lang="en-US" sz="2933" b="1" kern="0" dirty="0" err="1">
                <a:solidFill>
                  <a:srgbClr val="000000"/>
                </a:solidFill>
                <a:latin typeface="Arial"/>
                <a:ea typeface="Arial"/>
                <a:cs typeface="Arial"/>
                <a:sym typeface="Arial"/>
              </a:rPr>
              <a:t>organizaciones</a:t>
            </a:r>
            <a:r>
              <a:rPr lang="en-US" sz="2933" b="1" kern="0" dirty="0">
                <a:solidFill>
                  <a:srgbClr val="000000"/>
                </a:solidFill>
                <a:latin typeface="Arial"/>
                <a:ea typeface="Arial"/>
                <a:cs typeface="Arial"/>
                <a:sym typeface="Arial"/>
              </a:rPr>
              <a:t> federales, </a:t>
            </a:r>
            <a:r>
              <a:rPr lang="en-US" sz="2933" b="1" kern="0" dirty="0" err="1">
                <a:solidFill>
                  <a:srgbClr val="000000"/>
                </a:solidFill>
                <a:latin typeface="Arial"/>
                <a:ea typeface="Arial"/>
                <a:cs typeface="Arial"/>
                <a:sym typeface="Arial"/>
              </a:rPr>
              <a:t>estatales</a:t>
            </a:r>
            <a:r>
              <a:rPr lang="en-US" sz="2933" b="1" kern="0" dirty="0">
                <a:solidFill>
                  <a:srgbClr val="000000"/>
                </a:solidFill>
                <a:latin typeface="Arial"/>
                <a:ea typeface="Arial"/>
                <a:cs typeface="Arial"/>
                <a:sym typeface="Arial"/>
              </a:rPr>
              <a:t> y locales de </a:t>
            </a:r>
            <a:r>
              <a:rPr lang="en-US" sz="2933" b="1" kern="0" dirty="0" err="1">
                <a:solidFill>
                  <a:srgbClr val="000000"/>
                </a:solidFill>
                <a:latin typeface="Arial"/>
                <a:ea typeface="Arial"/>
                <a:cs typeface="Arial"/>
                <a:sym typeface="Arial"/>
              </a:rPr>
              <a:t>salud</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pública</a:t>
            </a:r>
            <a:r>
              <a:rPr lang="en-US" sz="2933" b="1" kern="0" dirty="0">
                <a:solidFill>
                  <a:srgbClr val="000000"/>
                </a:solidFill>
                <a:latin typeface="Arial"/>
                <a:ea typeface="Arial"/>
                <a:cs typeface="Arial"/>
                <a:sym typeface="Arial"/>
              </a:rPr>
              <a:t> y </a:t>
            </a:r>
            <a:r>
              <a:rPr lang="en-US" sz="2933" b="1" kern="0" dirty="0" err="1">
                <a:solidFill>
                  <a:srgbClr val="000000"/>
                </a:solidFill>
                <a:latin typeface="Arial"/>
                <a:ea typeface="Arial"/>
                <a:cs typeface="Arial"/>
                <a:sym typeface="Arial"/>
              </a:rPr>
              <a:t>seguridad</a:t>
            </a:r>
            <a:r>
              <a:rPr lang="en-US" sz="2933" b="1" kern="0" dirty="0">
                <a:solidFill>
                  <a:srgbClr val="000000"/>
                </a:solidFill>
                <a:latin typeface="Arial"/>
                <a:ea typeface="Arial"/>
                <a:cs typeface="Arial"/>
                <a:sym typeface="Arial"/>
              </a:rPr>
              <a:t> </a:t>
            </a:r>
            <a:r>
              <a:rPr lang="en-US" sz="2933" b="1" kern="0" dirty="0" err="1">
                <a:solidFill>
                  <a:srgbClr val="000000"/>
                </a:solidFill>
                <a:latin typeface="Arial"/>
                <a:ea typeface="Arial"/>
                <a:cs typeface="Arial"/>
                <a:sym typeface="Arial"/>
              </a:rPr>
              <a:t>alimentaria</a:t>
            </a:r>
            <a:r>
              <a:rPr lang="en-US" sz="2933" b="1" kern="0" dirty="0">
                <a:solidFill>
                  <a:srgbClr val="000000"/>
                </a:solidFill>
                <a:latin typeface="Arial"/>
                <a:ea typeface="Arial"/>
                <a:cs typeface="Arial"/>
                <a:sym typeface="Arial"/>
              </a:rPr>
              <a:t>. </a:t>
            </a:r>
            <a:br>
              <a:rPr kumimoji="0" lang="en" sz="2933" b="1" i="0" u="none" strike="noStrike" kern="0" cap="none" spc="0" normalizeH="0" baseline="0" noProof="0" dirty="0">
                <a:ln>
                  <a:noFill/>
                </a:ln>
                <a:solidFill>
                  <a:srgbClr val="000000"/>
                </a:solidFill>
                <a:effectLst/>
                <a:uLnTx/>
                <a:uFillTx/>
                <a:latin typeface="Arial"/>
                <a:ea typeface="Arial"/>
                <a:cs typeface="Arial"/>
                <a:sym typeface="Arial"/>
              </a:rPr>
            </a:b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800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3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nd-washing Steps Using the WHO Technique" descr="Johns Hopkis hand washing video">
            <a:hlinkClick r:id="" action="ppaction://media"/>
            <a:extLst>
              <a:ext uri="{FF2B5EF4-FFF2-40B4-BE49-F238E27FC236}">
                <a16:creationId xmlns:a16="http://schemas.microsoft.com/office/drawing/2014/main" id="{111FB070-76D7-46D5-A103-902EDB5931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06591" y="2022662"/>
            <a:ext cx="6378818" cy="3588326"/>
          </a:xfrm>
        </p:spPr>
      </p:pic>
      <p:sp>
        <p:nvSpPr>
          <p:cNvPr id="5" name="Slide Number Placeholder 4">
            <a:extLst>
              <a:ext uri="{FF2B5EF4-FFF2-40B4-BE49-F238E27FC236}">
                <a16:creationId xmlns:a16="http://schemas.microsoft.com/office/drawing/2014/main" id="{8EBC15EA-0337-4865-B7E1-21CE5B77034F}"/>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30</a:t>
            </a:fld>
            <a:endParaRPr lang="en-US" altLang="en-US" dirty="0">
              <a:solidFill>
                <a:srgbClr val="000000"/>
              </a:solidFill>
              <a:latin typeface="Arial" charset="0"/>
              <a:ea typeface="ＭＳ Ｐゴシック" pitchFamily="48" charset="-128"/>
            </a:endParaRPr>
          </a:p>
        </p:txBody>
      </p:sp>
      <p:sp>
        <p:nvSpPr>
          <p:cNvPr id="2" name="Title 1" hidden="1">
            <a:extLst>
              <a:ext uri="{FF2B5EF4-FFF2-40B4-BE49-F238E27FC236}">
                <a16:creationId xmlns:a16="http://schemas.microsoft.com/office/drawing/2014/main" id="{F207EA93-A0FE-45C4-A5F7-7BDFE9508906}"/>
              </a:ext>
            </a:extLst>
          </p:cNvPr>
          <p:cNvSpPr>
            <a:spLocks noGrp="1"/>
          </p:cNvSpPr>
          <p:nvPr>
            <p:ph type="title"/>
          </p:nvPr>
        </p:nvSpPr>
        <p:spPr/>
        <p:txBody>
          <a:bodyPr/>
          <a:lstStyle/>
          <a:p>
            <a:r>
              <a:rPr lang="en-US" dirty="0"/>
              <a:t>Hand washing steps</a:t>
            </a:r>
          </a:p>
        </p:txBody>
      </p:sp>
      <p:sp>
        <p:nvSpPr>
          <p:cNvPr id="3" name="TextBox 2">
            <a:extLst>
              <a:ext uri="{FF2B5EF4-FFF2-40B4-BE49-F238E27FC236}">
                <a16:creationId xmlns:a16="http://schemas.microsoft.com/office/drawing/2014/main" id="{22ACB335-1218-4263-8EB0-11F6129FE691}"/>
              </a:ext>
            </a:extLst>
          </p:cNvPr>
          <p:cNvSpPr txBox="1"/>
          <p:nvPr/>
        </p:nvSpPr>
        <p:spPr>
          <a:xfrm>
            <a:off x="1992102" y="262494"/>
            <a:ext cx="8207795" cy="830997"/>
          </a:xfrm>
          <a:prstGeom prst="rect">
            <a:avLst/>
          </a:prstGeom>
          <a:noFill/>
        </p:spPr>
        <p:txBody>
          <a:bodyPr wrap="square" rtlCol="0">
            <a:spAutoFit/>
          </a:bodyPr>
          <a:lstStyle/>
          <a:p>
            <a:r>
              <a:rPr lang="en-US" sz="4800" b="1" dirty="0">
                <a:latin typeface="Arial"/>
                <a:ea typeface="ＭＳ Ｐゴシック" panose="020B0600070205080204" pitchFamily="34" charset="-128"/>
                <a:cs typeface="Arial"/>
              </a:rPr>
              <a:t>Video de </a:t>
            </a:r>
            <a:r>
              <a:rPr lang="en-US" sz="4800" b="1" dirty="0" err="1">
                <a:latin typeface="Arial"/>
                <a:ea typeface="ＭＳ Ｐゴシック" panose="020B0600070205080204" pitchFamily="34" charset="-128"/>
                <a:cs typeface="Arial"/>
              </a:rPr>
              <a:t>lavado</a:t>
            </a:r>
            <a:r>
              <a:rPr lang="en-US" sz="4800" b="1" dirty="0">
                <a:latin typeface="Arial"/>
                <a:ea typeface="ＭＳ Ｐゴシック" panose="020B0600070205080204" pitchFamily="34" charset="-128"/>
                <a:cs typeface="Arial"/>
              </a:rPr>
              <a:t> de manos</a:t>
            </a:r>
          </a:p>
        </p:txBody>
      </p:sp>
    </p:spTree>
    <p:extLst>
      <p:ext uri="{BB962C8B-B14F-4D97-AF65-F5344CB8AC3E}">
        <p14:creationId xmlns:p14="http://schemas.microsoft.com/office/powerpoint/2010/main" val="32209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3BAD099-B316-EE4F-B71B-465B9CC7DC4E}" type="slidenum">
              <a:rPr lang="en-US" smtClean="0"/>
              <a:pPr>
                <a:defRPr/>
              </a:pPr>
              <a:t>31</a:t>
            </a:fld>
            <a:r>
              <a:rPr lang="en-US" dirty="0"/>
              <a:t>  </a:t>
            </a:r>
          </a:p>
        </p:txBody>
      </p:sp>
      <p:sp>
        <p:nvSpPr>
          <p:cNvPr id="3" name="Content Placeholder 2"/>
          <p:cNvSpPr>
            <a:spLocks noGrp="1"/>
          </p:cNvSpPr>
          <p:nvPr>
            <p:ph sz="half" idx="1"/>
          </p:nvPr>
        </p:nvSpPr>
        <p:spPr>
          <a:xfrm>
            <a:off x="1086134" y="1766531"/>
            <a:ext cx="4343400" cy="4191000"/>
          </a:xfrm>
        </p:spPr>
        <p:txBody>
          <a:bodyPr>
            <a:noAutofit/>
          </a:bodyPr>
          <a:lstStyle/>
          <a:p>
            <a:pPr marL="457200" indent="-457200">
              <a:buFont typeface="Arial" panose="020B0604020202020204" pitchFamily="34" charset="0"/>
              <a:buChar char="•"/>
            </a:pPr>
            <a:r>
              <a:rPr lang="es-ES" sz="2200" dirty="0"/>
              <a:t>Los hogares deben desarrollar procedimientos de descontaminación específicos del sitio.</a:t>
            </a:r>
          </a:p>
          <a:p>
            <a:pPr marL="457200" indent="-457200">
              <a:buFont typeface="Arial" panose="020B0604020202020204" pitchFamily="34" charset="0"/>
              <a:buChar char="•"/>
            </a:pPr>
            <a:r>
              <a:rPr lang="es-ES" sz="2200" dirty="0"/>
              <a:t>Si hay una persona con un resultado positivo para COVID-19, debe realizarse una limpieza y desinfección de las superficies con mayor frecuencia.</a:t>
            </a:r>
            <a:endParaRPr lang="en-US" sz="2400" dirty="0"/>
          </a:p>
        </p:txBody>
      </p:sp>
      <p:sp>
        <p:nvSpPr>
          <p:cNvPr id="8" name="Content Placeholder 7"/>
          <p:cNvSpPr>
            <a:spLocks noGrp="1"/>
          </p:cNvSpPr>
          <p:nvPr>
            <p:ph sz="half" idx="2"/>
          </p:nvPr>
        </p:nvSpPr>
        <p:spPr>
          <a:xfrm>
            <a:off x="6680512" y="1734235"/>
            <a:ext cx="3962400" cy="3806756"/>
          </a:xfrm>
        </p:spPr>
        <p:txBody>
          <a:bodyPr>
            <a:normAutofit/>
          </a:bodyPr>
          <a:lstStyle/>
          <a:p>
            <a:pPr marL="457200" indent="-457200">
              <a:buFont typeface="Arial" panose="020B0604020202020204" pitchFamily="34" charset="0"/>
              <a:buChar char="•"/>
            </a:pPr>
            <a:r>
              <a:rPr lang="es-ES" sz="2200" dirty="0"/>
              <a:t>Se recomienda el uso de un desinfectante registrado por la EPA.</a:t>
            </a:r>
          </a:p>
          <a:p>
            <a:pPr marL="457200" indent="-457200">
              <a:buFont typeface="Arial" panose="020B0604020202020204" pitchFamily="34" charset="0"/>
              <a:buChar char="•"/>
            </a:pPr>
            <a:r>
              <a:rPr lang="es-ES" sz="2200" dirty="0"/>
              <a:t>Siga estrictamente las instrucciones de la etiqueta.</a:t>
            </a:r>
            <a:endParaRPr lang="en-US" dirty="0"/>
          </a:p>
        </p:txBody>
      </p:sp>
      <p:sp>
        <p:nvSpPr>
          <p:cNvPr id="5" name="TextBox 4">
            <a:extLst>
              <a:ext uri="{FF2B5EF4-FFF2-40B4-BE49-F238E27FC236}">
                <a16:creationId xmlns:a16="http://schemas.microsoft.com/office/drawing/2014/main" id="{A47477DE-F4BE-4824-AB0C-532DA8E125AA}"/>
              </a:ext>
            </a:extLst>
          </p:cNvPr>
          <p:cNvSpPr txBox="1"/>
          <p:nvPr/>
        </p:nvSpPr>
        <p:spPr>
          <a:xfrm>
            <a:off x="1752601" y="5983070"/>
            <a:ext cx="8153399" cy="646331"/>
          </a:xfrm>
          <a:prstGeom prst="rect">
            <a:avLst/>
          </a:prstGeom>
          <a:solidFill>
            <a:schemeClr val="bg1">
              <a:lumMod val="85000"/>
            </a:schemeClr>
          </a:solidFill>
        </p:spPr>
        <p:txBody>
          <a:bodyPr wrap="square" rtlCol="0">
            <a:spAutoFit/>
          </a:bodyPr>
          <a:lstStyle/>
          <a:p>
            <a:pPr algn="ctr">
              <a:buNone/>
            </a:pPr>
            <a:r>
              <a:rPr lang="en-US" b="1" dirty="0"/>
              <a:t>Lista EPA</a:t>
            </a:r>
            <a:r>
              <a:rPr lang="en-US" dirty="0"/>
              <a:t>: </a:t>
            </a:r>
            <a:r>
              <a:rPr lang="en-US" dirty="0">
                <a:hlinkClick r:id="rId3"/>
              </a:rPr>
              <a:t>https://www.epa.gov/pesticide-registration/list-n-disinfectants-use-against-sars-cov-2</a:t>
            </a:r>
            <a:endParaRPr lang="en-US" sz="2400" dirty="0"/>
          </a:p>
        </p:txBody>
      </p:sp>
      <p:sp>
        <p:nvSpPr>
          <p:cNvPr id="2" name="Title 1"/>
          <p:cNvSpPr>
            <a:spLocks noGrp="1"/>
          </p:cNvSpPr>
          <p:nvPr>
            <p:ph type="title"/>
          </p:nvPr>
        </p:nvSpPr>
        <p:spPr>
          <a:xfrm>
            <a:off x="1228165" y="457200"/>
            <a:ext cx="10963835" cy="553998"/>
          </a:xfrm>
        </p:spPr>
        <p:txBody>
          <a:bodyPr/>
          <a:lstStyle/>
          <a:p>
            <a:r>
              <a:rPr lang="en-US" dirty="0" err="1"/>
              <a:t>Descontaminación</a:t>
            </a:r>
            <a:endParaRPr lang="en-US" dirty="0"/>
          </a:p>
        </p:txBody>
      </p:sp>
    </p:spTree>
    <p:extLst>
      <p:ext uri="{BB962C8B-B14F-4D97-AF65-F5344CB8AC3E}">
        <p14:creationId xmlns:p14="http://schemas.microsoft.com/office/powerpoint/2010/main" val="1220029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9370AABC-6840-4C2E-9220-477E56B2B699}"/>
              </a:ext>
            </a:extLst>
          </p:cNvPr>
          <p:cNvSpPr>
            <a:spLocks noGrp="1"/>
          </p:cNvSpPr>
          <p:nvPr>
            <p:ph type="title"/>
          </p:nvPr>
        </p:nvSpPr>
        <p:spPr>
          <a:xfrm>
            <a:off x="504497" y="416153"/>
            <a:ext cx="11687503" cy="1477328"/>
          </a:xfrm>
        </p:spPr>
        <p:txBody>
          <a:bodyPr/>
          <a:lstStyle/>
          <a:p>
            <a:r>
              <a:rPr lang="es-ES" altLang="en-US" dirty="0">
                <a:ea typeface="ＭＳ Ｐゴシック" panose="020B0600070205080204" pitchFamily="34" charset="-128"/>
              </a:rPr>
              <a:t>Protegiendo a los miembros del hogar</a:t>
            </a:r>
            <a:endParaRPr lang="en-US" altLang="en-US" dirty="0">
              <a:ea typeface="ＭＳ Ｐゴシック" panose="020B0600070205080204" pitchFamily="34" charset="-128"/>
            </a:endParaRPr>
          </a:p>
        </p:txBody>
      </p:sp>
      <p:pic>
        <p:nvPicPr>
          <p:cNvPr id="8" name="Content Placeholder 7" descr="Hierarchy of Controls- Elimination, Substitution, Engineering Controls, Administrative Controls, and lastly PPE">
            <a:extLst>
              <a:ext uri="{FF2B5EF4-FFF2-40B4-BE49-F238E27FC236}">
                <a16:creationId xmlns:a16="http://schemas.microsoft.com/office/drawing/2014/main" id="{E799BA8D-DB38-4FD3-B2F2-D73173C386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75" y="2381250"/>
            <a:ext cx="6343650" cy="4248150"/>
          </a:xfrm>
        </p:spPr>
      </p:pic>
      <p:sp>
        <p:nvSpPr>
          <p:cNvPr id="3" name="Slide Number Placeholder 2">
            <a:extLst>
              <a:ext uri="{FF2B5EF4-FFF2-40B4-BE49-F238E27FC236}">
                <a16:creationId xmlns:a16="http://schemas.microsoft.com/office/drawing/2014/main" id="{468D391B-DC3B-449B-88A8-0D627457C885}"/>
              </a:ext>
            </a:extLst>
          </p:cNvPr>
          <p:cNvSpPr>
            <a:spLocks noGrp="1"/>
          </p:cNvSpPr>
          <p:nvPr>
            <p:ph type="sldNum" sz="quarter" idx="10"/>
          </p:nvPr>
        </p:nvSpPr>
        <p:spPr/>
        <p:txBody>
          <a:bodyPr/>
          <a:lstStyle/>
          <a:p>
            <a:fld id="{E4D25CCA-84D6-4E84-B1C7-B334DD86A6AB}" type="slidenum">
              <a:rPr lang="en-US" altLang="en-US" smtClean="0"/>
              <a:pPr/>
              <a:t>32</a:t>
            </a:fld>
            <a:endParaRPr lang="en-US" altLang="en-US" dirty="0"/>
          </a:p>
        </p:txBody>
      </p:sp>
      <p:sp>
        <p:nvSpPr>
          <p:cNvPr id="2" name="TextBox 1">
            <a:extLst>
              <a:ext uri="{FF2B5EF4-FFF2-40B4-BE49-F238E27FC236}">
                <a16:creationId xmlns:a16="http://schemas.microsoft.com/office/drawing/2014/main" id="{36823975-ECA5-4A57-B20C-61CB360E8FBD}"/>
              </a:ext>
            </a:extLst>
          </p:cNvPr>
          <p:cNvSpPr txBox="1"/>
          <p:nvPr/>
        </p:nvSpPr>
        <p:spPr>
          <a:xfrm>
            <a:off x="1560785" y="1746339"/>
            <a:ext cx="9506607" cy="461665"/>
          </a:xfrm>
          <a:prstGeom prst="rect">
            <a:avLst/>
          </a:prstGeom>
          <a:noFill/>
        </p:spPr>
        <p:txBody>
          <a:bodyPr wrap="square" rtlCol="0">
            <a:spAutoFit/>
          </a:bodyPr>
          <a:lstStyle/>
          <a:p>
            <a:pPr algn="ctr">
              <a:buNone/>
            </a:pPr>
            <a:r>
              <a:rPr lang="es-NI" altLang="en-US" sz="2400" b="1" dirty="0"/>
              <a:t>Comience con el método más eficaz para proteger a los residentes</a:t>
            </a:r>
            <a:r>
              <a:rPr lang="en-US" altLang="en-US" sz="2400" b="1" dirty="0"/>
              <a:t>. </a:t>
            </a:r>
            <a:endParaRPr lang="en-US" sz="2400" b="1" dirty="0"/>
          </a:p>
        </p:txBody>
      </p:sp>
      <p:sp>
        <p:nvSpPr>
          <p:cNvPr id="4" name="Rectangle 3">
            <a:extLst>
              <a:ext uri="{FF2B5EF4-FFF2-40B4-BE49-F238E27FC236}">
                <a16:creationId xmlns:a16="http://schemas.microsoft.com/office/drawing/2014/main" id="{08E439E8-B477-481A-9628-475F90AB27BE}"/>
              </a:ext>
            </a:extLst>
          </p:cNvPr>
          <p:cNvSpPr/>
          <p:nvPr/>
        </p:nvSpPr>
        <p:spPr>
          <a:xfrm>
            <a:off x="251108" y="6407513"/>
            <a:ext cx="1521763" cy="369332"/>
          </a:xfrm>
          <a:prstGeom prst="rect">
            <a:avLst/>
          </a:prstGeom>
        </p:spPr>
        <p:txBody>
          <a:bodyPr wrap="none">
            <a:spAutoFit/>
          </a:bodyPr>
          <a:lstStyle/>
          <a:p>
            <a:pPr lvl="0">
              <a:defRPr/>
            </a:pPr>
            <a:r>
              <a:rPr lang="en-US" dirty="0">
                <a:solidFill>
                  <a:prstClr val="black"/>
                </a:solidFill>
              </a:rPr>
              <a:t>Fuente: NIEHS</a:t>
            </a:r>
          </a:p>
        </p:txBody>
      </p:sp>
      <p:sp>
        <p:nvSpPr>
          <p:cNvPr id="13" name="TextBox 12">
            <a:extLst>
              <a:ext uri="{FF2B5EF4-FFF2-40B4-BE49-F238E27FC236}">
                <a16:creationId xmlns:a16="http://schemas.microsoft.com/office/drawing/2014/main" id="{F06FE98F-A580-4EBF-908B-CE566E49F92B}"/>
              </a:ext>
            </a:extLst>
          </p:cNvPr>
          <p:cNvSpPr txBox="1"/>
          <p:nvPr/>
        </p:nvSpPr>
        <p:spPr>
          <a:xfrm>
            <a:off x="7728059" y="2891859"/>
            <a:ext cx="2438400" cy="646331"/>
          </a:xfrm>
          <a:prstGeom prst="rect">
            <a:avLst/>
          </a:prstGeom>
          <a:solidFill>
            <a:schemeClr val="bg1"/>
          </a:solidFill>
          <a:ln w="38100">
            <a:noFill/>
          </a:ln>
        </p:spPr>
        <p:txBody>
          <a:bodyPr wrap="square" rtlCol="0">
            <a:spAutoFit/>
          </a:bodyPr>
          <a:lstStyle/>
          <a:p>
            <a:pPr>
              <a:buNone/>
            </a:pPr>
            <a:r>
              <a:rPr lang="en-US" b="1" dirty="0" err="1"/>
              <a:t>Eliminar</a:t>
            </a:r>
            <a:r>
              <a:rPr lang="en-US" b="1" dirty="0"/>
              <a:t> </a:t>
            </a:r>
            <a:r>
              <a:rPr lang="en-US" b="1" dirty="0" err="1"/>
              <a:t>físicamente</a:t>
            </a:r>
            <a:r>
              <a:rPr lang="en-US" b="1" dirty="0"/>
              <a:t> el </a:t>
            </a:r>
            <a:r>
              <a:rPr lang="en-US" b="1" dirty="0" err="1"/>
              <a:t>peligro</a:t>
            </a:r>
            <a:endParaRPr lang="en-US" b="1" dirty="0"/>
          </a:p>
        </p:txBody>
      </p:sp>
      <p:sp>
        <p:nvSpPr>
          <p:cNvPr id="14" name="TextBox 13">
            <a:extLst>
              <a:ext uri="{FF2B5EF4-FFF2-40B4-BE49-F238E27FC236}">
                <a16:creationId xmlns:a16="http://schemas.microsoft.com/office/drawing/2014/main" id="{779D5103-C6F6-4279-AEF9-F85F39A92935}"/>
              </a:ext>
            </a:extLst>
          </p:cNvPr>
          <p:cNvSpPr txBox="1"/>
          <p:nvPr/>
        </p:nvSpPr>
        <p:spPr>
          <a:xfrm>
            <a:off x="7347059" y="3624901"/>
            <a:ext cx="2819400" cy="369332"/>
          </a:xfrm>
          <a:prstGeom prst="rect">
            <a:avLst/>
          </a:prstGeom>
          <a:solidFill>
            <a:schemeClr val="bg1"/>
          </a:solidFill>
          <a:ln w="38100">
            <a:noFill/>
          </a:ln>
        </p:spPr>
        <p:txBody>
          <a:bodyPr wrap="square" rtlCol="0">
            <a:spAutoFit/>
          </a:bodyPr>
          <a:lstStyle/>
          <a:p>
            <a:pPr>
              <a:buNone/>
            </a:pPr>
            <a:r>
              <a:rPr lang="en-US" b="1" dirty="0" err="1"/>
              <a:t>Reemplazar</a:t>
            </a:r>
            <a:r>
              <a:rPr lang="en-US" b="1" dirty="0"/>
              <a:t> el </a:t>
            </a:r>
            <a:r>
              <a:rPr lang="en-US" b="1" dirty="0" err="1"/>
              <a:t>peligro</a:t>
            </a:r>
            <a:endParaRPr lang="en-US" b="1" dirty="0"/>
          </a:p>
        </p:txBody>
      </p:sp>
      <p:sp>
        <p:nvSpPr>
          <p:cNvPr id="15" name="TextBox 14">
            <a:extLst>
              <a:ext uri="{FF2B5EF4-FFF2-40B4-BE49-F238E27FC236}">
                <a16:creationId xmlns:a16="http://schemas.microsoft.com/office/drawing/2014/main" id="{462137BA-D547-4573-86A8-9E9DAEC2DB6D}"/>
              </a:ext>
            </a:extLst>
          </p:cNvPr>
          <p:cNvSpPr txBox="1"/>
          <p:nvPr/>
        </p:nvSpPr>
        <p:spPr>
          <a:xfrm>
            <a:off x="6966059" y="4164646"/>
            <a:ext cx="3200400" cy="646331"/>
          </a:xfrm>
          <a:prstGeom prst="rect">
            <a:avLst/>
          </a:prstGeom>
          <a:solidFill>
            <a:schemeClr val="bg1"/>
          </a:solidFill>
          <a:ln w="38100">
            <a:noFill/>
          </a:ln>
        </p:spPr>
        <p:txBody>
          <a:bodyPr wrap="square" rtlCol="0">
            <a:spAutoFit/>
          </a:bodyPr>
          <a:lstStyle/>
          <a:p>
            <a:pPr>
              <a:buNone/>
            </a:pPr>
            <a:r>
              <a:rPr lang="en-US" b="1" dirty="0" err="1"/>
              <a:t>Aislar</a:t>
            </a:r>
            <a:r>
              <a:rPr lang="en-US" b="1" dirty="0"/>
              <a:t> a las personas del </a:t>
            </a:r>
            <a:r>
              <a:rPr lang="en-US" b="1" dirty="0" err="1"/>
              <a:t>peligro</a:t>
            </a:r>
            <a:endParaRPr lang="en-US" sz="1400" b="1" dirty="0"/>
          </a:p>
        </p:txBody>
      </p:sp>
      <p:sp>
        <p:nvSpPr>
          <p:cNvPr id="16" name="TextBox 15">
            <a:extLst>
              <a:ext uri="{FF2B5EF4-FFF2-40B4-BE49-F238E27FC236}">
                <a16:creationId xmlns:a16="http://schemas.microsoft.com/office/drawing/2014/main" id="{ADEC8012-8EF7-4FCA-9060-4C29AA8A33B2}"/>
              </a:ext>
            </a:extLst>
          </p:cNvPr>
          <p:cNvSpPr txBox="1"/>
          <p:nvPr/>
        </p:nvSpPr>
        <p:spPr>
          <a:xfrm>
            <a:off x="6555551" y="4966047"/>
            <a:ext cx="3610908" cy="646331"/>
          </a:xfrm>
          <a:prstGeom prst="rect">
            <a:avLst/>
          </a:prstGeom>
          <a:solidFill>
            <a:schemeClr val="bg1"/>
          </a:solidFill>
          <a:ln w="38100">
            <a:noFill/>
          </a:ln>
        </p:spPr>
        <p:txBody>
          <a:bodyPr wrap="square" rtlCol="0">
            <a:spAutoFit/>
          </a:bodyPr>
          <a:lstStyle/>
          <a:p>
            <a:pPr>
              <a:buNone/>
            </a:pPr>
            <a:r>
              <a:rPr lang="en-US" b="1" dirty="0" err="1"/>
              <a:t>Cambiar</a:t>
            </a:r>
            <a:r>
              <a:rPr lang="en-US" b="1" dirty="0"/>
              <a:t> la forma de </a:t>
            </a:r>
            <a:r>
              <a:rPr lang="en-US" b="1" dirty="0" err="1"/>
              <a:t>trabajar</a:t>
            </a:r>
            <a:r>
              <a:rPr lang="en-US" b="1" dirty="0"/>
              <a:t> de las personas</a:t>
            </a:r>
          </a:p>
        </p:txBody>
      </p:sp>
      <p:sp>
        <p:nvSpPr>
          <p:cNvPr id="17" name="TextBox 16">
            <a:extLst>
              <a:ext uri="{FF2B5EF4-FFF2-40B4-BE49-F238E27FC236}">
                <a16:creationId xmlns:a16="http://schemas.microsoft.com/office/drawing/2014/main" id="{0F47DA7D-BDC0-45E5-BF5A-7030923DD7F5}"/>
              </a:ext>
            </a:extLst>
          </p:cNvPr>
          <p:cNvSpPr txBox="1"/>
          <p:nvPr/>
        </p:nvSpPr>
        <p:spPr>
          <a:xfrm>
            <a:off x="6204059" y="5570263"/>
            <a:ext cx="3962400" cy="646331"/>
          </a:xfrm>
          <a:prstGeom prst="rect">
            <a:avLst/>
          </a:prstGeom>
          <a:solidFill>
            <a:schemeClr val="bg1"/>
          </a:solidFill>
          <a:ln w="38100">
            <a:noFill/>
          </a:ln>
        </p:spPr>
        <p:txBody>
          <a:bodyPr wrap="square" rtlCol="0">
            <a:spAutoFit/>
          </a:bodyPr>
          <a:lstStyle/>
          <a:p>
            <a:pPr>
              <a:buNone/>
            </a:pPr>
            <a:r>
              <a:rPr lang="es-ES" b="1" dirty="0"/>
              <a:t>Proteger al trabajador con equipo de protección personal</a:t>
            </a:r>
            <a:endParaRPr lang="en-US" sz="1400" b="1" dirty="0"/>
          </a:p>
        </p:txBody>
      </p:sp>
    </p:spTree>
    <p:extLst>
      <p:ext uri="{BB962C8B-B14F-4D97-AF65-F5344CB8AC3E}">
        <p14:creationId xmlns:p14="http://schemas.microsoft.com/office/powerpoint/2010/main" val="2377779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1">
            <a:extLst>
              <a:ext uri="{FF2B5EF4-FFF2-40B4-BE49-F238E27FC236}">
                <a16:creationId xmlns:a16="http://schemas.microsoft.com/office/drawing/2014/main" id="{722D981D-980E-4EA5-B371-385DC4FAB5D6}"/>
              </a:ext>
            </a:extLst>
          </p:cNvPr>
          <p:cNvSpPr>
            <a:spLocks noGrp="1"/>
          </p:cNvSpPr>
          <p:nvPr>
            <p:ph type="title"/>
          </p:nvPr>
        </p:nvSpPr>
        <p:spPr>
          <a:xfrm>
            <a:off x="914400" y="0"/>
            <a:ext cx="10363200" cy="1143000"/>
          </a:xfrm>
        </p:spPr>
        <p:txBody>
          <a:bodyPr wrap="square" anchor="ctr">
            <a:normAutofit/>
          </a:bodyPr>
          <a:lstStyle/>
          <a:p>
            <a:r>
              <a:rPr lang="en-US" altLang="en-US" dirty="0" err="1"/>
              <a:t>Controles</a:t>
            </a:r>
            <a:r>
              <a:rPr lang="en-US" altLang="en-US" dirty="0"/>
              <a:t> de </a:t>
            </a:r>
            <a:r>
              <a:rPr lang="en-US" altLang="en-US" dirty="0" err="1"/>
              <a:t>ingeniería</a:t>
            </a:r>
            <a:endParaRPr lang="en-US" altLang="en-US" dirty="0"/>
          </a:p>
        </p:txBody>
      </p:sp>
      <p:sp>
        <p:nvSpPr>
          <p:cNvPr id="80899" name="Content Placeholder 12">
            <a:extLst>
              <a:ext uri="{FF2B5EF4-FFF2-40B4-BE49-F238E27FC236}">
                <a16:creationId xmlns:a16="http://schemas.microsoft.com/office/drawing/2014/main" id="{77AC5E11-51F0-491B-8E86-83816513CFED}"/>
              </a:ext>
            </a:extLst>
          </p:cNvPr>
          <p:cNvSpPr>
            <a:spLocks noGrp="1"/>
          </p:cNvSpPr>
          <p:nvPr>
            <p:ph type="body" sz="half" idx="1"/>
          </p:nvPr>
        </p:nvSpPr>
        <p:spPr>
          <a:xfrm>
            <a:off x="991737" y="2286000"/>
            <a:ext cx="5080000" cy="3810000"/>
          </a:xfrm>
        </p:spPr>
        <p:txBody>
          <a:bodyPr wrap="square" anchor="t">
            <a:normAutofit/>
          </a:bodyPr>
          <a:lstStyle/>
          <a:p>
            <a:pPr marL="342900" indent="-342900">
              <a:buFont typeface="Arial" panose="020B0604020202020204" pitchFamily="34" charset="0"/>
              <a:buChar char="•"/>
            </a:pPr>
            <a:r>
              <a:rPr lang="en-US" altLang="en-US" sz="2400" dirty="0" err="1"/>
              <a:t>Ventilación</a:t>
            </a:r>
            <a:endParaRPr lang="en-US" altLang="en-US" sz="2400" dirty="0"/>
          </a:p>
          <a:p>
            <a:pPr marL="342900" indent="-342900">
              <a:buFont typeface="Arial" panose="020B0604020202020204" pitchFamily="34" charset="0"/>
              <a:buChar char="•"/>
            </a:pPr>
            <a:r>
              <a:rPr lang="en-US" altLang="en-US" sz="2400" dirty="0"/>
              <a:t>Cuarto y </a:t>
            </a:r>
            <a:r>
              <a:rPr lang="en-US" altLang="en-US" sz="2400" dirty="0" err="1"/>
              <a:t>baño</a:t>
            </a:r>
            <a:r>
              <a:rPr lang="en-US" altLang="en-US" sz="2400" dirty="0"/>
              <a:t> para </a:t>
            </a:r>
            <a:r>
              <a:rPr lang="en-US" altLang="en-US" sz="2400" dirty="0" err="1"/>
              <a:t>aislamiento</a:t>
            </a:r>
            <a:endParaRPr lang="en-US" altLang="en-US" sz="2400" dirty="0"/>
          </a:p>
          <a:p>
            <a:pPr marL="342900" indent="-342900">
              <a:buFont typeface="Arial" panose="020B0604020202020204" pitchFamily="34" charset="0"/>
              <a:buChar char="•"/>
            </a:pPr>
            <a:r>
              <a:rPr lang="es-ES" altLang="en-US" sz="2400" dirty="0"/>
              <a:t>Escudos de plástico y otras barreras</a:t>
            </a:r>
            <a:endParaRPr lang="en-US" altLang="en-US" sz="2400" dirty="0"/>
          </a:p>
          <a:p>
            <a:pPr marL="0" indent="0">
              <a:buNone/>
            </a:pPr>
            <a:endParaRPr lang="en-US" altLang="en-US" dirty="0"/>
          </a:p>
          <a:p>
            <a:endParaRPr lang="en-US" altLang="en-US" dirty="0"/>
          </a:p>
          <a:p>
            <a:endParaRPr lang="en-US" altLang="en-US" dirty="0"/>
          </a:p>
        </p:txBody>
      </p:sp>
      <p:pic>
        <p:nvPicPr>
          <p:cNvPr id="5" name="Content Placeholder 4" descr="A picture containing indoor, sitting, building, small&#10;&#10;Description automatically generated">
            <a:extLst>
              <a:ext uri="{FF2B5EF4-FFF2-40B4-BE49-F238E27FC236}">
                <a16:creationId xmlns:a16="http://schemas.microsoft.com/office/drawing/2014/main" id="{6C788866-0848-4B70-9AA4-E3DD1ACBB7D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000" r="2" b="2"/>
          <a:stretch/>
        </p:blipFill>
        <p:spPr>
          <a:xfrm>
            <a:off x="7360920" y="2807970"/>
            <a:ext cx="3688080" cy="2766060"/>
          </a:xfrm>
          <a:noFill/>
        </p:spPr>
      </p:pic>
      <p:sp>
        <p:nvSpPr>
          <p:cNvPr id="2" name="Slide Number Placeholder 1">
            <a:extLst>
              <a:ext uri="{FF2B5EF4-FFF2-40B4-BE49-F238E27FC236}">
                <a16:creationId xmlns:a16="http://schemas.microsoft.com/office/drawing/2014/main" id="{33F18371-6876-4D49-A1E9-AC737E9FC706}"/>
              </a:ext>
            </a:extLst>
          </p:cNvPr>
          <p:cNvSpPr>
            <a:spLocks noGrp="1"/>
          </p:cNvSpPr>
          <p:nvPr>
            <p:ph type="sldNum" sz="quarter" idx="10"/>
          </p:nvPr>
        </p:nvSpPr>
        <p:spPr>
          <a:xfrm>
            <a:off x="914400" y="6248400"/>
            <a:ext cx="1625600" cy="457200"/>
          </a:xfrm>
        </p:spPr>
        <p:txBody>
          <a:bodyPr wrap="square" anchor="t">
            <a:normAutofit/>
          </a:bodyPr>
          <a:lstStyle/>
          <a:p>
            <a:pPr>
              <a:spcAft>
                <a:spcPts val="600"/>
              </a:spcAft>
            </a:pPr>
            <a:fld id="{644431DD-724F-4159-B395-C12D4FF15CA8}" type="slidenum">
              <a:rPr lang="en-US" altLang="en-US" smtClean="0">
                <a:solidFill>
                  <a:srgbClr val="000000"/>
                </a:solidFill>
              </a:rPr>
              <a:pPr>
                <a:spcAft>
                  <a:spcPts val="600"/>
                </a:spcAft>
              </a:pPr>
              <a:t>33</a:t>
            </a:fld>
            <a:endParaRPr lang="en-US" altLang="en-US">
              <a:solidFill>
                <a:srgbClr val="000000"/>
              </a:solidFill>
            </a:endParaRPr>
          </a:p>
        </p:txBody>
      </p:sp>
      <p:pic>
        <p:nvPicPr>
          <p:cNvPr id="7" name="Picture 6" descr="A physical barrier in a shared space. &#10;">
            <a:extLst>
              <a:ext uri="{FF2B5EF4-FFF2-40B4-BE49-F238E27FC236}">
                <a16:creationId xmlns:a16="http://schemas.microsoft.com/office/drawing/2014/main" id="{27041592-A0F8-4814-9B40-C53215C92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070" y="3913293"/>
            <a:ext cx="3502660" cy="2335107"/>
          </a:xfrm>
          <a:prstGeom prst="rect">
            <a:avLst/>
          </a:prstGeom>
        </p:spPr>
      </p:pic>
    </p:spTree>
    <p:extLst>
      <p:ext uri="{BB962C8B-B14F-4D97-AF65-F5344CB8AC3E}">
        <p14:creationId xmlns:p14="http://schemas.microsoft.com/office/powerpoint/2010/main" val="2889966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0" y="36470"/>
            <a:ext cx="12192000" cy="633840"/>
          </a:xfrm>
          <a:prstGeom prst="rect">
            <a:avLst/>
          </a:prstGeom>
          <a:noFill/>
          <a:ln>
            <a:noFill/>
          </a:ln>
        </p:spPr>
        <p:txBody>
          <a:bodyPr spcFirstLastPara="1" wrap="square" lIns="121900" tIns="121900" rIns="121900" bIns="121900" anchor="t" anchorCtr="0">
            <a:noAutofit/>
          </a:bodyPr>
          <a:lstStyle/>
          <a:p>
            <a:pPr>
              <a:buSzPts val="700"/>
            </a:pPr>
            <a:r>
              <a:rPr lang="en-US" sz="3000" dirty="0" err="1">
                <a:highlight>
                  <a:srgbClr val="FFC000"/>
                </a:highlight>
              </a:rPr>
              <a:t>Otros</a:t>
            </a:r>
            <a:r>
              <a:rPr lang="en-US" sz="3000" dirty="0">
                <a:highlight>
                  <a:srgbClr val="FFC000"/>
                </a:highlight>
              </a:rPr>
              <a:t> </a:t>
            </a:r>
            <a:r>
              <a:rPr lang="en-US" sz="3000" dirty="0" err="1">
                <a:highlight>
                  <a:srgbClr val="FFC000"/>
                </a:highlight>
              </a:rPr>
              <a:t>ejemplos</a:t>
            </a:r>
            <a:r>
              <a:rPr lang="en-US" sz="3000" dirty="0">
                <a:highlight>
                  <a:srgbClr val="FFC000"/>
                </a:highlight>
              </a:rPr>
              <a:t> de </a:t>
            </a:r>
            <a:r>
              <a:rPr lang="en-US" sz="3000" dirty="0" err="1">
                <a:highlight>
                  <a:srgbClr val="FFC000"/>
                </a:highlight>
              </a:rPr>
              <a:t>ingeniería</a:t>
            </a:r>
            <a:r>
              <a:rPr lang="en-US" sz="3000" dirty="0">
                <a:highlight>
                  <a:srgbClr val="FFC000"/>
                </a:highlight>
              </a:rPr>
              <a:t> </a:t>
            </a:r>
            <a:r>
              <a:rPr lang="en-US" sz="3000" dirty="0" err="1">
                <a:highlight>
                  <a:srgbClr val="FFC000"/>
                </a:highlight>
              </a:rPr>
              <a:t>doméstica</a:t>
            </a:r>
            <a:r>
              <a:rPr lang="en-US" sz="3000" dirty="0">
                <a:highlight>
                  <a:srgbClr val="FFC000"/>
                </a:highlight>
              </a:rPr>
              <a:t> para COVID-19</a:t>
            </a:r>
            <a:endParaRPr sz="3000" dirty="0"/>
          </a:p>
        </p:txBody>
      </p:sp>
      <p:sp>
        <p:nvSpPr>
          <p:cNvPr id="185" name="Google Shape;185;p46"/>
          <p:cNvSpPr txBox="1">
            <a:spLocks noGrp="1"/>
          </p:cNvSpPr>
          <p:nvPr>
            <p:ph type="body" idx="1"/>
          </p:nvPr>
        </p:nvSpPr>
        <p:spPr>
          <a:xfrm>
            <a:off x="341173" y="807720"/>
            <a:ext cx="5754828" cy="5466956"/>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endParaRPr lang="es-ES" sz="2800" dirty="0"/>
          </a:p>
          <a:p>
            <a:pPr indent="-457189">
              <a:buClr>
                <a:schemeClr val="dk1"/>
              </a:buClr>
              <a:buSzPts val="1800"/>
              <a:buFont typeface="Arial"/>
              <a:buChar char="●"/>
            </a:pPr>
            <a:r>
              <a:rPr lang="es-ES" sz="2800" dirty="0"/>
              <a:t>Coloque una pequeña mesa y una silla en el cuarto de aislamiento para leer, comer y beber, etc.</a:t>
            </a:r>
          </a:p>
          <a:p>
            <a:pPr indent="-457189">
              <a:buClr>
                <a:schemeClr val="dk1"/>
              </a:buClr>
              <a:buSzPts val="1800"/>
              <a:buFont typeface="Arial"/>
              <a:buChar char="●"/>
            </a:pPr>
            <a:r>
              <a:rPr lang="es-ES" sz="2800" dirty="0"/>
              <a:t>Establezca un espacio de vida al aire libre para los miembros del hogar. Si el tiempo lo permite.</a:t>
            </a:r>
            <a:r>
              <a:rPr lang="en" sz="2800" dirty="0">
                <a:solidFill>
                  <a:schemeClr val="dk1"/>
                </a:solidFill>
              </a:rPr>
              <a:t> </a:t>
            </a:r>
            <a:endParaRPr sz="2800" dirty="0"/>
          </a:p>
        </p:txBody>
      </p:sp>
      <p:pic>
        <p:nvPicPr>
          <p:cNvPr id="3" name="Picture 2" descr="Isolation area with desk for eating.&#10;">
            <a:extLst>
              <a:ext uri="{FF2B5EF4-FFF2-40B4-BE49-F238E27FC236}">
                <a16:creationId xmlns:a16="http://schemas.microsoft.com/office/drawing/2014/main" id="{4959F41D-BA50-4DDF-9D05-1BDE69FD9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240" y="1922780"/>
            <a:ext cx="4522470" cy="3014980"/>
          </a:xfrm>
          <a:prstGeom prst="rect">
            <a:avLst/>
          </a:prstGeom>
        </p:spPr>
      </p:pic>
    </p:spTree>
    <p:extLst>
      <p:ext uri="{BB962C8B-B14F-4D97-AF65-F5344CB8AC3E}">
        <p14:creationId xmlns:p14="http://schemas.microsoft.com/office/powerpoint/2010/main" val="36936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57FB151-2FE2-4F04-A04A-8BC7C65E7FA2}"/>
              </a:ext>
            </a:extLst>
          </p:cNvPr>
          <p:cNvSpPr>
            <a:spLocks noGrp="1"/>
          </p:cNvSpPr>
          <p:nvPr>
            <p:ph type="title"/>
          </p:nvPr>
        </p:nvSpPr>
        <p:spPr>
          <a:xfrm>
            <a:off x="618565" y="208001"/>
            <a:ext cx="10963835" cy="1107996"/>
          </a:xfrm>
        </p:spPr>
        <p:txBody>
          <a:bodyPr/>
          <a:lstStyle/>
          <a:p>
            <a:pPr algn="ctr"/>
            <a:r>
              <a:rPr lang="es-ES" altLang="en-US" dirty="0">
                <a:ea typeface="ＭＳ Ｐゴシック" panose="020B0600070205080204" pitchFamily="34" charset="-128"/>
              </a:rPr>
              <a:t>Cambiar las prácticas y procedimientos del hogar para reducir la exposición</a:t>
            </a:r>
            <a:endParaRPr lang="en-US" altLang="en-US" dirty="0">
              <a:ea typeface="ＭＳ Ｐゴシック" panose="020B0600070205080204" pitchFamily="34" charset="-128"/>
            </a:endParaRPr>
          </a:p>
        </p:txBody>
      </p:sp>
      <p:pic>
        <p:nvPicPr>
          <p:cNvPr id="84996" name="Content Placeholder 5" descr="hand washing">
            <a:extLst>
              <a:ext uri="{FF2B5EF4-FFF2-40B4-BE49-F238E27FC236}">
                <a16:creationId xmlns:a16="http://schemas.microsoft.com/office/drawing/2014/main" id="{0CDC25C4-5F0A-42B0-9AB8-C4F1C55CB90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8400" y="1893570"/>
            <a:ext cx="3352800" cy="3352800"/>
          </a:xfrm>
        </p:spPr>
      </p:pic>
      <p:sp>
        <p:nvSpPr>
          <p:cNvPr id="84995" name="Content Placeholder 3">
            <a:extLst>
              <a:ext uri="{FF2B5EF4-FFF2-40B4-BE49-F238E27FC236}">
                <a16:creationId xmlns:a16="http://schemas.microsoft.com/office/drawing/2014/main" id="{C2133905-F85E-4297-B9E4-A817BE6F21AA}"/>
              </a:ext>
            </a:extLst>
          </p:cNvPr>
          <p:cNvSpPr>
            <a:spLocks noGrp="1"/>
          </p:cNvSpPr>
          <p:nvPr>
            <p:ph sz="half" idx="2"/>
          </p:nvPr>
        </p:nvSpPr>
        <p:spPr>
          <a:xfrm>
            <a:off x="5562600" y="2057401"/>
            <a:ext cx="6019800" cy="3785652"/>
          </a:xfrm>
        </p:spPr>
        <p:txBody>
          <a:bodyPr/>
          <a:lstStyle/>
          <a:p>
            <a:pPr marL="342900" indent="-342900">
              <a:buFont typeface="Arial" panose="020B0604020202020204" pitchFamily="34" charset="0"/>
              <a:buChar char="•"/>
            </a:pPr>
            <a:r>
              <a:rPr lang="es-ES" altLang="en-US" sz="2200" dirty="0">
                <a:ea typeface="ＭＳ Ｐゴシック" panose="020B0600070205080204" pitchFamily="34" charset="-128"/>
              </a:rPr>
              <a:t>Fomentar el lavado frecuente de manos.</a:t>
            </a:r>
          </a:p>
          <a:p>
            <a:pPr marL="342900" indent="-342900">
              <a:buFont typeface="Arial" panose="020B0604020202020204" pitchFamily="34" charset="0"/>
              <a:buChar char="•"/>
            </a:pPr>
            <a:r>
              <a:rPr lang="es-ES" altLang="en-US" sz="2200" dirty="0">
                <a:ea typeface="ＭＳ Ｐゴシック" panose="020B0600070205080204" pitchFamily="34" charset="-128"/>
              </a:rPr>
              <a:t>Establecer la política de estadía en el hogar</a:t>
            </a:r>
          </a:p>
          <a:p>
            <a:pPr marL="342900" indent="-342900">
              <a:buFont typeface="Arial" panose="020B0604020202020204" pitchFamily="34" charset="0"/>
              <a:buChar char="•"/>
            </a:pPr>
            <a:r>
              <a:rPr lang="es-ES" altLang="en-US" sz="2200" dirty="0">
                <a:ea typeface="ＭＳ Ｐゴシック" panose="020B0600070205080204" pitchFamily="34" charset="-128"/>
              </a:rPr>
              <a:t>Escriba una lista de nuevas prácticas y procedimientos domésticos. Publica la lista en un muro.</a:t>
            </a:r>
          </a:p>
          <a:p>
            <a:pPr marL="342900" indent="-342900">
              <a:buFont typeface="Arial" panose="020B0604020202020204" pitchFamily="34" charset="0"/>
              <a:buChar char="•"/>
            </a:pPr>
            <a:r>
              <a:rPr lang="es-ES" altLang="en-US" sz="2200" dirty="0">
                <a:ea typeface="ＭＳ Ｐゴシック" panose="020B0600070205080204" pitchFamily="34" charset="-128"/>
              </a:rPr>
              <a:t>No permita que otras personas que no sean miembros del hogar ingresen a la casa</a:t>
            </a:r>
          </a:p>
          <a:p>
            <a:pPr marL="342900" indent="-342900">
              <a:buFont typeface="Arial" panose="020B0604020202020204" pitchFamily="34" charset="0"/>
              <a:buChar char="•"/>
            </a:pPr>
            <a:r>
              <a:rPr lang="es-ES" altLang="en-US" sz="2200" dirty="0">
                <a:ea typeface="ＭＳ Ｐゴシック" panose="020B0600070205080204" pitchFamily="34" charset="-128"/>
              </a:rPr>
              <a:t>Capacite a todos los miembros del hogar sobre las nuevas prácticas y procedimientos.</a:t>
            </a:r>
            <a:endParaRPr lang="en-US" altLang="en-US" sz="2200" dirty="0">
              <a:ea typeface="ＭＳ Ｐゴシック" panose="020B0600070205080204" pitchFamily="34" charset="-128"/>
            </a:endParaRP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FD6F7594-7D60-4DAD-8798-D1B242217576}"/>
              </a:ext>
            </a:extLst>
          </p:cNvPr>
          <p:cNvSpPr>
            <a:spLocks noGrp="1"/>
          </p:cNvSpPr>
          <p:nvPr>
            <p:ph type="sldNum" sz="quarter" idx="10"/>
          </p:nvPr>
        </p:nvSpPr>
        <p:spPr/>
        <p:txBody>
          <a:bodyPr/>
          <a:lstStyle/>
          <a:p>
            <a:fld id="{644431DD-724F-4159-B395-C12D4FF15CA8}" type="slidenum">
              <a:rPr lang="en-US" altLang="en-US" smtClean="0"/>
              <a:pPr/>
              <a:t>35</a:t>
            </a:fld>
            <a:endParaRPr lang="en-US" altLang="en-US" dirty="0"/>
          </a:p>
        </p:txBody>
      </p:sp>
      <p:sp>
        <p:nvSpPr>
          <p:cNvPr id="3" name="Rectangle 2">
            <a:extLst>
              <a:ext uri="{FF2B5EF4-FFF2-40B4-BE49-F238E27FC236}">
                <a16:creationId xmlns:a16="http://schemas.microsoft.com/office/drawing/2014/main" id="{588B7F63-89F3-4741-9257-F197E507969D}"/>
              </a:ext>
            </a:extLst>
          </p:cNvPr>
          <p:cNvSpPr/>
          <p:nvPr/>
        </p:nvSpPr>
        <p:spPr>
          <a:xfrm>
            <a:off x="783370" y="6008609"/>
            <a:ext cx="1508555" cy="369332"/>
          </a:xfrm>
          <a:prstGeom prst="rect">
            <a:avLst/>
          </a:prstGeom>
        </p:spPr>
        <p:txBody>
          <a:bodyPr wrap="none">
            <a:spAutoFit/>
          </a:bodyPr>
          <a:lstStyle/>
          <a:p>
            <a:pPr lvl="0">
              <a:defRPr/>
            </a:pPr>
            <a:r>
              <a:rPr lang="en-US" dirty="0">
                <a:solidFill>
                  <a:prstClr val="black"/>
                </a:solidFill>
              </a:rPr>
              <a:t>Source: NIEHS</a:t>
            </a:r>
          </a:p>
        </p:txBody>
      </p:sp>
    </p:spTree>
    <p:extLst>
      <p:ext uri="{BB962C8B-B14F-4D97-AF65-F5344CB8AC3E}">
        <p14:creationId xmlns:p14="http://schemas.microsoft.com/office/powerpoint/2010/main" val="533269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C794BA2-C59E-4016-82C0-0726FBC41C45}"/>
              </a:ext>
            </a:extLst>
          </p:cNvPr>
          <p:cNvSpPr>
            <a:spLocks noGrp="1"/>
          </p:cNvSpPr>
          <p:nvPr>
            <p:ph type="title"/>
          </p:nvPr>
        </p:nvSpPr>
        <p:spPr>
          <a:xfrm>
            <a:off x="928255" y="203060"/>
            <a:ext cx="10963835" cy="1107996"/>
          </a:xfrm>
        </p:spPr>
        <p:txBody>
          <a:bodyPr/>
          <a:lstStyle/>
          <a:p>
            <a:r>
              <a:rPr lang="es-ES" altLang="en-US" dirty="0"/>
              <a:t>Monitorear el estado de salud de todos los miembros del hogar.</a:t>
            </a:r>
            <a:endParaRPr lang="en-US" altLang="en-US" dirty="0"/>
          </a:p>
        </p:txBody>
      </p:sp>
      <p:sp>
        <p:nvSpPr>
          <p:cNvPr id="87043" name="Content Placeholder 2">
            <a:extLst>
              <a:ext uri="{FF2B5EF4-FFF2-40B4-BE49-F238E27FC236}">
                <a16:creationId xmlns:a16="http://schemas.microsoft.com/office/drawing/2014/main" id="{B3E475F8-6E62-4C7E-AD61-CA485804E4DA}"/>
              </a:ext>
            </a:extLst>
          </p:cNvPr>
          <p:cNvSpPr>
            <a:spLocks noGrp="1"/>
          </p:cNvSpPr>
          <p:nvPr>
            <p:ph sz="half" idx="1"/>
          </p:nvPr>
        </p:nvSpPr>
        <p:spPr>
          <a:xfrm>
            <a:off x="928255" y="1734980"/>
            <a:ext cx="5167745" cy="5601533"/>
          </a:xfrm>
        </p:spPr>
        <p:txBody>
          <a:bodyPr/>
          <a:lstStyle/>
          <a:p>
            <a:pPr marL="457200" indent="-457200">
              <a:buFont typeface="Arial" panose="020B0604020202020204" pitchFamily="34" charset="0"/>
              <a:buChar char="•"/>
            </a:pPr>
            <a:r>
              <a:rPr lang="es-ES" altLang="en-US" dirty="0"/>
              <a:t>Use controles de temperatura / síntomas todos los días si hay una persona que ha dado positivo en la prueba viviendo en la casa.</a:t>
            </a:r>
          </a:p>
          <a:p>
            <a:pPr marL="457200" indent="-457200">
              <a:buFont typeface="Arial" panose="020B0604020202020204" pitchFamily="34" charset="0"/>
              <a:buChar char="•"/>
            </a:pPr>
            <a:r>
              <a:rPr lang="es-ES" altLang="en-US" dirty="0"/>
              <a:t>Capacite a todos los miembros del hogar en la verificación de síntomas.</a:t>
            </a:r>
          </a:p>
          <a:p>
            <a:pPr marL="457200" indent="-457200">
              <a:buFont typeface="Arial" panose="020B0604020202020204" pitchFamily="34" charset="0"/>
              <a:buChar char="•"/>
            </a:pPr>
            <a:r>
              <a:rPr lang="es-ES" altLang="en-US" dirty="0"/>
              <a:t>Use termómetros separados o limpie y desinfecte entre usos.</a:t>
            </a:r>
            <a:r>
              <a:rPr lang="en-US" altLang="en-US" dirty="0"/>
              <a:t> </a:t>
            </a:r>
          </a:p>
          <a:p>
            <a:endParaRPr lang="en-US" altLang="en-US" dirty="0"/>
          </a:p>
          <a:p>
            <a:endParaRPr lang="en-US" altLang="en-US" dirty="0"/>
          </a:p>
        </p:txBody>
      </p:sp>
      <p:pic>
        <p:nvPicPr>
          <p:cNvPr id="87044" name="Content Placeholder 5" descr="Person working on laptop">
            <a:extLst>
              <a:ext uri="{FF2B5EF4-FFF2-40B4-BE49-F238E27FC236}">
                <a16:creationId xmlns:a16="http://schemas.microsoft.com/office/drawing/2014/main" id="{22132828-FD86-4AFA-9A07-F2FDBA3AF92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44" t="24000" r="13668" b="24001"/>
          <a:stretch/>
        </p:blipFill>
        <p:spPr>
          <a:xfrm>
            <a:off x="6553200" y="2362200"/>
            <a:ext cx="4114800" cy="2590800"/>
          </a:xfrm>
        </p:spPr>
      </p:pic>
      <p:sp>
        <p:nvSpPr>
          <p:cNvPr id="2" name="Slide Number Placeholder 1">
            <a:extLst>
              <a:ext uri="{FF2B5EF4-FFF2-40B4-BE49-F238E27FC236}">
                <a16:creationId xmlns:a16="http://schemas.microsoft.com/office/drawing/2014/main" id="{2B106873-DB41-4816-899E-68A74EC4A62F}"/>
              </a:ext>
            </a:extLst>
          </p:cNvPr>
          <p:cNvSpPr>
            <a:spLocks noGrp="1"/>
          </p:cNvSpPr>
          <p:nvPr>
            <p:ph type="sldNum" sz="quarter" idx="10"/>
          </p:nvPr>
        </p:nvSpPr>
        <p:spPr/>
        <p:txBody>
          <a:bodyPr/>
          <a:lstStyle/>
          <a:p>
            <a:fld id="{644431DD-724F-4159-B395-C12D4FF15CA8}" type="slidenum">
              <a:rPr lang="en-US" altLang="en-US" smtClean="0"/>
              <a:pPr/>
              <a:t>36</a:t>
            </a:fld>
            <a:endParaRPr lang="en-US" altLang="en-US" dirty="0"/>
          </a:p>
        </p:txBody>
      </p:sp>
    </p:spTree>
    <p:extLst>
      <p:ext uri="{BB962C8B-B14F-4D97-AF65-F5344CB8AC3E}">
        <p14:creationId xmlns:p14="http://schemas.microsoft.com/office/powerpoint/2010/main" val="185125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Minimice</a:t>
            </a:r>
            <a:r>
              <a:rPr lang="en-US" dirty="0">
                <a:highlight>
                  <a:srgbClr val="FFC000"/>
                </a:highlight>
              </a:rPr>
              <a:t> el </a:t>
            </a:r>
            <a:r>
              <a:rPr lang="en-US" dirty="0" err="1">
                <a:highlight>
                  <a:srgbClr val="FFC000"/>
                </a:highlight>
              </a:rPr>
              <a:t>contacto</a:t>
            </a:r>
            <a:r>
              <a:rPr lang="en-US" dirty="0">
                <a:highlight>
                  <a:srgbClr val="FFC000"/>
                </a:highlight>
              </a:rPr>
              <a:t> </a:t>
            </a:r>
            <a:r>
              <a:rPr lang="en-US" dirty="0" err="1">
                <a:highlight>
                  <a:srgbClr val="FFC000"/>
                </a:highlight>
              </a:rPr>
              <a:t>público</a:t>
            </a:r>
            <a:r>
              <a:rPr lang="en-US" dirty="0">
                <a:highlight>
                  <a:srgbClr val="FFC000"/>
                </a:highlight>
              </a:rPr>
              <a:t> cuando </a:t>
            </a:r>
            <a:r>
              <a:rPr lang="en-US" dirty="0" err="1">
                <a:highlight>
                  <a:srgbClr val="FFC000"/>
                </a:highlight>
              </a:rPr>
              <a:t>esté</a:t>
            </a:r>
            <a:r>
              <a:rPr lang="en-US" dirty="0">
                <a:highlight>
                  <a:srgbClr val="FFC000"/>
                </a:highlight>
              </a:rPr>
              <a:t> </a:t>
            </a:r>
            <a:r>
              <a:rPr lang="en-US" dirty="0" err="1">
                <a:highlight>
                  <a:srgbClr val="FFC000"/>
                </a:highlight>
              </a:rPr>
              <a:t>fuera</a:t>
            </a:r>
            <a:r>
              <a:rPr lang="en-US" dirty="0">
                <a:highlight>
                  <a:srgbClr val="FFC000"/>
                </a:highlight>
              </a:rPr>
              <a:t> del </a:t>
            </a:r>
            <a:r>
              <a:rPr lang="en-US" dirty="0" err="1">
                <a:highlight>
                  <a:srgbClr val="FFC000"/>
                </a:highlight>
              </a:rPr>
              <a:t>hogar</a:t>
            </a:r>
            <a:endParaRPr lang="en-US" dirty="0"/>
          </a:p>
        </p:txBody>
      </p:sp>
      <p:sp>
        <p:nvSpPr>
          <p:cNvPr id="185" name="Google Shape;185;p46"/>
          <p:cNvSpPr txBox="1">
            <a:spLocks noGrp="1"/>
          </p:cNvSpPr>
          <p:nvPr>
            <p:ph type="body" idx="1"/>
          </p:nvPr>
        </p:nvSpPr>
        <p:spPr>
          <a:xfrm>
            <a:off x="415600" y="1324302"/>
            <a:ext cx="7722560" cy="5497227"/>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800" dirty="0">
                <a:solidFill>
                  <a:schemeClr val="dk1"/>
                </a:solidFill>
              </a:rPr>
              <a:t>Ordene comida y otros suministros para ser entregados a la casa.</a:t>
            </a:r>
          </a:p>
          <a:p>
            <a:pPr indent="-457189">
              <a:buClr>
                <a:schemeClr val="dk1"/>
              </a:buClr>
              <a:buSzPts val="1800"/>
              <a:buFont typeface="Arial"/>
              <a:buChar char="●"/>
            </a:pPr>
            <a:endParaRPr lang="es-ES" sz="2800" dirty="0">
              <a:solidFill>
                <a:schemeClr val="dk1"/>
              </a:solidFill>
            </a:endParaRPr>
          </a:p>
          <a:p>
            <a:pPr indent="-457189">
              <a:buClr>
                <a:schemeClr val="dk1"/>
              </a:buClr>
              <a:buSzPts val="1800"/>
              <a:buFont typeface="Arial"/>
              <a:buChar char="●"/>
            </a:pPr>
            <a:r>
              <a:rPr lang="es-ES" sz="2800" dirty="0">
                <a:solidFill>
                  <a:schemeClr val="dk1"/>
                </a:solidFill>
              </a:rPr>
              <a:t>Ordene alimentos y otros suministros para recogerlos fuera de la tienda.</a:t>
            </a:r>
          </a:p>
          <a:p>
            <a:pPr indent="-457189">
              <a:buClr>
                <a:schemeClr val="dk1"/>
              </a:buClr>
              <a:buSzPts val="1800"/>
              <a:buFont typeface="Arial"/>
              <a:buChar char="●"/>
            </a:pPr>
            <a:endParaRPr lang="es-ES" sz="2800" dirty="0">
              <a:solidFill>
                <a:schemeClr val="dk1"/>
              </a:solidFill>
            </a:endParaRPr>
          </a:p>
          <a:p>
            <a:pPr indent="-457189">
              <a:buClr>
                <a:schemeClr val="dk1"/>
              </a:buClr>
              <a:buSzPts val="1800"/>
              <a:buFont typeface="Arial"/>
              <a:buChar char="●"/>
            </a:pPr>
            <a:r>
              <a:rPr lang="es-ES" sz="2800" dirty="0">
                <a:solidFill>
                  <a:schemeClr val="dk1"/>
                </a:solidFill>
              </a:rPr>
              <a:t>Siempre mantenga al menos 6 pies de distancia física de los demás cuando esté fuera de la casa.</a:t>
            </a:r>
          </a:p>
          <a:p>
            <a:pPr indent="-457189">
              <a:buClr>
                <a:schemeClr val="dk1"/>
              </a:buClr>
              <a:buSzPts val="1800"/>
              <a:buFont typeface="Arial"/>
              <a:buChar char="●"/>
            </a:pPr>
            <a:endParaRPr lang="es-ES" sz="2800" dirty="0">
              <a:solidFill>
                <a:schemeClr val="dk1"/>
              </a:solidFill>
            </a:endParaRPr>
          </a:p>
          <a:p>
            <a:pPr indent="-457189">
              <a:buClr>
                <a:schemeClr val="dk1"/>
              </a:buClr>
              <a:buSzPts val="1800"/>
              <a:buFont typeface="Arial"/>
              <a:buChar char="●"/>
            </a:pPr>
            <a:r>
              <a:rPr lang="es-ES" sz="2800" dirty="0">
                <a:solidFill>
                  <a:schemeClr val="dk1"/>
                </a:solidFill>
              </a:rPr>
              <a:t>No toque una mascota de otro hogar.</a:t>
            </a:r>
            <a:endParaRPr sz="2800" dirty="0"/>
          </a:p>
        </p:txBody>
      </p:sp>
      <p:pic>
        <p:nvPicPr>
          <p:cNvPr id="3" name="Picture 2" descr="Home delivery.">
            <a:extLst>
              <a:ext uri="{FF2B5EF4-FFF2-40B4-BE49-F238E27FC236}">
                <a16:creationId xmlns:a16="http://schemas.microsoft.com/office/drawing/2014/main" id="{1704947E-DD2B-4456-A507-3F62C94C2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840" y="892540"/>
            <a:ext cx="2567940" cy="1711960"/>
          </a:xfrm>
          <a:prstGeom prst="rect">
            <a:avLst/>
          </a:prstGeom>
        </p:spPr>
      </p:pic>
      <p:pic>
        <p:nvPicPr>
          <p:cNvPr id="5" name="Picture 4" descr="A car parked on the side of the street&#10;&#10;Description automatically generated">
            <a:extLst>
              <a:ext uri="{FF2B5EF4-FFF2-40B4-BE49-F238E27FC236}">
                <a16:creationId xmlns:a16="http://schemas.microsoft.com/office/drawing/2014/main" id="{F0BBE85C-DFB5-4076-83C5-36722F4FD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840" y="2933410"/>
            <a:ext cx="2567940" cy="1711960"/>
          </a:xfrm>
          <a:prstGeom prst="rect">
            <a:avLst/>
          </a:prstGeom>
        </p:spPr>
      </p:pic>
      <p:pic>
        <p:nvPicPr>
          <p:cNvPr id="7" name="Picture 6" descr="A car parked on the side of a road&#10;&#10;Description automatically generated">
            <a:extLst>
              <a:ext uri="{FF2B5EF4-FFF2-40B4-BE49-F238E27FC236}">
                <a16:creationId xmlns:a16="http://schemas.microsoft.com/office/drawing/2014/main" id="{166554D4-5C86-4804-B08F-833E735A2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840" y="4906120"/>
            <a:ext cx="2567940" cy="1711960"/>
          </a:xfrm>
          <a:prstGeom prst="rect">
            <a:avLst/>
          </a:prstGeom>
        </p:spPr>
      </p:pic>
    </p:spTree>
    <p:extLst>
      <p:ext uri="{BB962C8B-B14F-4D97-AF65-F5344CB8AC3E}">
        <p14:creationId xmlns:p14="http://schemas.microsoft.com/office/powerpoint/2010/main" val="982970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082" y="2374053"/>
            <a:ext cx="9412787" cy="837772"/>
          </a:xfrm>
          <a:prstGeom prst="rect">
            <a:avLst/>
          </a:prstGeom>
        </p:spPr>
        <p:txBody>
          <a:bodyPr vert="horz" wrap="square" lIns="0" tIns="16933" rIns="0" bIns="0" rtlCol="0">
            <a:spAutoFit/>
          </a:bodyPr>
          <a:lstStyle/>
          <a:p>
            <a:pPr marL="16933">
              <a:spcBef>
                <a:spcPts val="133"/>
              </a:spcBef>
            </a:pPr>
            <a:r>
              <a:rPr lang="en-US" sz="5333" spc="-13" dirty="0" err="1"/>
              <a:t>Ponerse</a:t>
            </a:r>
            <a:r>
              <a:rPr lang="en-US" sz="5333" spc="-13" dirty="0"/>
              <a:t> y </a:t>
            </a:r>
            <a:r>
              <a:rPr lang="en-US" sz="5333" spc="-13" dirty="0" err="1"/>
              <a:t>quitarse</a:t>
            </a:r>
            <a:r>
              <a:rPr lang="en-US" sz="5333" spc="-13" dirty="0"/>
              <a:t> el EPP</a:t>
            </a:r>
            <a:endParaRPr sz="5333" dirty="0"/>
          </a:p>
        </p:txBody>
      </p:sp>
      <p:pic>
        <p:nvPicPr>
          <p:cNvPr id="4" name="Picture 3" descr="A picture containing star&#10;&#10;Description automatically generated">
            <a:extLst>
              <a:ext uri="{FF2B5EF4-FFF2-40B4-BE49-F238E27FC236}">
                <a16:creationId xmlns:a16="http://schemas.microsoft.com/office/drawing/2014/main" id="{1C6B96AB-03DE-42BC-9AEF-E851941DC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222" y="3998243"/>
            <a:ext cx="2399555" cy="2402558"/>
          </a:xfrm>
          <a:prstGeom prst="rect">
            <a:avLst/>
          </a:prstGeom>
        </p:spPr>
      </p:pic>
      <p:sp>
        <p:nvSpPr>
          <p:cNvPr id="5" name="TextBox 4">
            <a:extLst>
              <a:ext uri="{FF2B5EF4-FFF2-40B4-BE49-F238E27FC236}">
                <a16:creationId xmlns:a16="http://schemas.microsoft.com/office/drawing/2014/main" id="{0CCCF868-FF5E-4B40-A475-BC8F70302BDC}"/>
              </a:ext>
            </a:extLst>
          </p:cNvPr>
          <p:cNvSpPr txBox="1"/>
          <p:nvPr/>
        </p:nvSpPr>
        <p:spPr>
          <a:xfrm>
            <a:off x="7639815" y="4931440"/>
            <a:ext cx="42914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Fuente</a:t>
            </a:r>
            <a:r>
              <a:rPr kumimoji="0" lang="en-US" sz="1800" b="0" i="0" u="none" strike="noStrike" kern="1200" cap="none" spc="0" normalizeH="0" baseline="0" noProof="0" dirty="0">
                <a:ln>
                  <a:noFill/>
                </a:ln>
                <a:solidFill>
                  <a:prstClr val="black"/>
                </a:solidFill>
                <a:effectLst/>
                <a:uLnTx/>
                <a:uFillTx/>
                <a:latin typeface="Calibri"/>
                <a:ea typeface="+mn-ea"/>
                <a:cs typeface="+mn-cs"/>
              </a:rPr>
              <a:t>: National Institute of Allergies and Infectious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56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7218680" cy="673753"/>
          </a:xfrm>
          <a:prstGeom prst="rect">
            <a:avLst/>
          </a:prstGeom>
        </p:spPr>
        <p:txBody>
          <a:bodyPr vert="horz" wrap="square" lIns="0" tIns="16933" rIns="0" bIns="0" rtlCol="0">
            <a:spAutoFit/>
          </a:bodyPr>
          <a:lstStyle/>
          <a:p>
            <a:pPr marL="16933">
              <a:spcBef>
                <a:spcPts val="133"/>
              </a:spcBef>
            </a:pPr>
            <a:r>
              <a:rPr lang="es-ES" sz="4267" spc="-7" dirty="0"/>
              <a:t>Ponerse y quitarse el EPP</a:t>
            </a:r>
            <a:endParaRPr sz="4267" dirty="0"/>
          </a:p>
        </p:txBody>
      </p:sp>
      <p:sp>
        <p:nvSpPr>
          <p:cNvPr id="3" name="object 3"/>
          <p:cNvSpPr/>
          <p:nvPr/>
        </p:nvSpPr>
        <p:spPr>
          <a:xfrm>
            <a:off x="7725588" y="3083218"/>
            <a:ext cx="3655569" cy="1810412"/>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txBox="1"/>
          <p:nvPr/>
        </p:nvSpPr>
        <p:spPr>
          <a:xfrm>
            <a:off x="8670257" y="5155185"/>
            <a:ext cx="1514267"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CDC</a:t>
            </a:r>
            <a:endParaRPr sz="1867" dirty="0">
              <a:solidFill>
                <a:prstClr val="black"/>
              </a:solidFill>
              <a:latin typeface="Arial"/>
              <a:cs typeface="Arial"/>
            </a:endParaRPr>
          </a:p>
        </p:txBody>
      </p:sp>
      <p:sp>
        <p:nvSpPr>
          <p:cNvPr id="5" name="object 5"/>
          <p:cNvSpPr txBox="1"/>
          <p:nvPr/>
        </p:nvSpPr>
        <p:spPr>
          <a:xfrm>
            <a:off x="470749" y="1834897"/>
            <a:ext cx="6616700" cy="2789054"/>
          </a:xfrm>
          <a:prstGeom prst="rect">
            <a:avLst/>
          </a:prstGeom>
        </p:spPr>
        <p:txBody>
          <a:bodyPr vert="horz" wrap="square" lIns="0" tIns="18627" rIns="0" bIns="0" rtlCol="0">
            <a:spAutoFit/>
          </a:bodyPr>
          <a:lstStyle/>
          <a:p>
            <a:pPr marL="16933" marR="6773" defTabSz="1219170">
              <a:lnSpc>
                <a:spcPct val="112500"/>
              </a:lnSpc>
              <a:spcBef>
                <a:spcPts val="147"/>
              </a:spcBef>
            </a:pPr>
            <a:r>
              <a:rPr lang="es-ES" sz="2667" b="1" spc="-7" dirty="0">
                <a:solidFill>
                  <a:prstClr val="black"/>
                </a:solidFill>
                <a:latin typeface="Arial"/>
                <a:cs typeface="Arial"/>
              </a:rPr>
              <a:t>Ponerse y quitarse </a:t>
            </a:r>
            <a:r>
              <a:rPr lang="es-ES" sz="2667" spc="-7" dirty="0">
                <a:solidFill>
                  <a:prstClr val="black"/>
                </a:solidFill>
                <a:latin typeface="Arial"/>
                <a:cs typeface="Arial"/>
              </a:rPr>
              <a:t>es la práctica de ponerse y quitarse el equipo de protección personal.</a:t>
            </a:r>
          </a:p>
          <a:p>
            <a:pPr marL="16933" marR="6773" defTabSz="1219170">
              <a:lnSpc>
                <a:spcPct val="112500"/>
              </a:lnSpc>
              <a:spcBef>
                <a:spcPts val="147"/>
              </a:spcBef>
            </a:pPr>
            <a:endParaRPr lang="es-ES" sz="2667" b="1" spc="-7" dirty="0">
              <a:solidFill>
                <a:prstClr val="black"/>
              </a:solidFill>
              <a:latin typeface="Arial"/>
              <a:cs typeface="Arial"/>
            </a:endParaRPr>
          </a:p>
          <a:p>
            <a:pPr marL="16933" marR="6773" defTabSz="1219170">
              <a:lnSpc>
                <a:spcPct val="112500"/>
              </a:lnSpc>
              <a:spcBef>
                <a:spcPts val="147"/>
              </a:spcBef>
            </a:pPr>
            <a:r>
              <a:rPr lang="es-ES" sz="2667" b="1" spc="-7" dirty="0">
                <a:solidFill>
                  <a:prstClr val="black"/>
                </a:solidFill>
                <a:latin typeface="Arial"/>
                <a:cs typeface="Arial"/>
              </a:rPr>
              <a:t>Ponerse </a:t>
            </a:r>
            <a:r>
              <a:rPr lang="es-ES" sz="2667" spc="-7" dirty="0">
                <a:solidFill>
                  <a:prstClr val="black"/>
                </a:solidFill>
                <a:latin typeface="Arial"/>
                <a:cs typeface="Arial"/>
              </a:rPr>
              <a:t>se refiere a ponerse equipo de protección personal.</a:t>
            </a:r>
            <a:endParaRPr sz="2667" dirty="0">
              <a:solidFill>
                <a:prstClr val="black"/>
              </a:solidFill>
              <a:latin typeface="Arial"/>
              <a:cs typeface="Arial"/>
            </a:endParaRPr>
          </a:p>
        </p:txBody>
      </p:sp>
      <p:sp>
        <p:nvSpPr>
          <p:cNvPr id="6" name="object 6"/>
          <p:cNvSpPr txBox="1"/>
          <p:nvPr/>
        </p:nvSpPr>
        <p:spPr>
          <a:xfrm>
            <a:off x="470748" y="4935727"/>
            <a:ext cx="5428827" cy="935298"/>
          </a:xfrm>
          <a:prstGeom prst="rect">
            <a:avLst/>
          </a:prstGeom>
        </p:spPr>
        <p:txBody>
          <a:bodyPr vert="horz" wrap="square" lIns="0" tIns="16933" rIns="0" bIns="0" rtlCol="0">
            <a:spAutoFit/>
          </a:bodyPr>
          <a:lstStyle/>
          <a:p>
            <a:pPr marL="16933" marR="6773" defTabSz="1219170">
              <a:lnSpc>
                <a:spcPct val="117000"/>
              </a:lnSpc>
              <a:spcBef>
                <a:spcPts val="133"/>
              </a:spcBef>
            </a:pPr>
            <a:r>
              <a:rPr lang="es-ES" sz="2667" b="1" spc="-7" dirty="0">
                <a:solidFill>
                  <a:prstClr val="black"/>
                </a:solidFill>
                <a:latin typeface="Arial"/>
                <a:cs typeface="Arial"/>
              </a:rPr>
              <a:t>Quitarse </a:t>
            </a:r>
            <a:r>
              <a:rPr lang="es-ES" sz="2667" spc="-7" dirty="0">
                <a:solidFill>
                  <a:prstClr val="black"/>
                </a:solidFill>
                <a:latin typeface="Arial"/>
                <a:cs typeface="Arial"/>
              </a:rPr>
              <a:t>se refiere a quitar el equipo de protección personal.</a:t>
            </a:r>
            <a:endParaRPr sz="2667" dirty="0">
              <a:solidFill>
                <a:prstClr val="black"/>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38"/>
          <p:cNvSpPr txBox="1"/>
          <p:nvPr/>
        </p:nvSpPr>
        <p:spPr>
          <a:xfrm>
            <a:off x="415600" y="2740057"/>
            <a:ext cx="11285200" cy="3788334"/>
          </a:xfrm>
          <a:prstGeom prst="rect">
            <a:avLst/>
          </a:prstGeom>
          <a:noFill/>
          <a:ln>
            <a:noFill/>
          </a:ln>
        </p:spPr>
        <p:txBody>
          <a:bodyPr spcFirstLastPara="1" wrap="square" lIns="121900" tIns="121900" rIns="121900" bIns="121900" anchor="t" anchorCtr="0">
            <a:noAutofit/>
          </a:bodyPr>
          <a:lstStyle/>
          <a:p>
            <a:pPr marL="404813" indent="-404813">
              <a:buFont typeface="Arial"/>
              <a:buChar char="•"/>
              <a:defRPr/>
            </a:pPr>
            <a:r>
              <a:rPr lang="en-US" sz="3200" dirty="0" err="1"/>
              <a:t>Explicar</a:t>
            </a:r>
            <a:r>
              <a:rPr lang="en-US" sz="3200" dirty="0"/>
              <a:t> </a:t>
            </a:r>
            <a:r>
              <a:rPr lang="en-US" sz="3200" dirty="0" err="1"/>
              <a:t>conceptos</a:t>
            </a:r>
            <a:r>
              <a:rPr lang="en-US" sz="3200" dirty="0"/>
              <a:t> </a:t>
            </a:r>
            <a:r>
              <a:rPr lang="en-US" sz="3200" dirty="0" err="1"/>
              <a:t>básicos</a:t>
            </a:r>
            <a:r>
              <a:rPr lang="en-US" sz="3200" dirty="0"/>
              <a:t> sobre COVID-19.</a:t>
            </a:r>
          </a:p>
          <a:p>
            <a:pPr marL="404813" indent="-404813">
              <a:buFont typeface="Arial"/>
              <a:buChar char="•"/>
              <a:defRPr/>
            </a:pPr>
            <a:r>
              <a:rPr lang="en-US" sz="3200" dirty="0" err="1"/>
              <a:t>Evaluar</a:t>
            </a:r>
            <a:r>
              <a:rPr lang="en-US" sz="3200" dirty="0"/>
              <a:t> el </a:t>
            </a:r>
            <a:r>
              <a:rPr lang="en-US" sz="3200" dirty="0" err="1"/>
              <a:t>riesgo</a:t>
            </a:r>
            <a:r>
              <a:rPr lang="en-US" sz="3200" dirty="0"/>
              <a:t> de </a:t>
            </a:r>
            <a:r>
              <a:rPr lang="en-US" sz="3200" dirty="0" err="1"/>
              <a:t>exposición</a:t>
            </a:r>
            <a:r>
              <a:rPr lang="en-US" sz="3200" dirty="0"/>
              <a:t> </a:t>
            </a:r>
            <a:r>
              <a:rPr lang="en-US" sz="3200" dirty="0" err="1"/>
              <a:t>diaria</a:t>
            </a:r>
            <a:r>
              <a:rPr lang="en-US" sz="3200" dirty="0"/>
              <a:t> a COVID-19</a:t>
            </a:r>
          </a:p>
          <a:p>
            <a:pPr marL="404813" indent="-404813">
              <a:buFont typeface="Arial"/>
              <a:buChar char="•"/>
              <a:defRPr/>
            </a:pPr>
            <a:r>
              <a:rPr lang="en-US" altLang="en-US" sz="3200" dirty="0" err="1">
                <a:ea typeface="ＭＳ Ｐゴシック" panose="020B0600070205080204" pitchFamily="34" charset="-128"/>
              </a:rPr>
              <a:t>Identificar</a:t>
            </a:r>
            <a:r>
              <a:rPr lang="en-US" altLang="en-US" sz="3200" dirty="0">
                <a:ea typeface="ＭＳ Ｐゴシック" panose="020B0600070205080204" pitchFamily="34" charset="-128"/>
              </a:rPr>
              <a:t> </a:t>
            </a:r>
            <a:r>
              <a:rPr lang="en-US" altLang="en-US" sz="3200" dirty="0" err="1">
                <a:ea typeface="ＭＳ Ｐゴシック" panose="020B0600070205080204" pitchFamily="34" charset="-128"/>
              </a:rPr>
              <a:t>métodos</a:t>
            </a:r>
            <a:r>
              <a:rPr lang="en-US" altLang="en-US" sz="3200" dirty="0">
                <a:ea typeface="ＭＳ Ｐゴシック" panose="020B0600070205080204" pitchFamily="34" charset="-128"/>
              </a:rPr>
              <a:t> para </a:t>
            </a:r>
            <a:r>
              <a:rPr lang="en-US" altLang="en-US" sz="3200" dirty="0" err="1">
                <a:ea typeface="ＭＳ Ｐゴシック" panose="020B0600070205080204" pitchFamily="34" charset="-128"/>
              </a:rPr>
              <a:t>prevenir</a:t>
            </a:r>
            <a:r>
              <a:rPr lang="en-US" altLang="en-US" sz="3200" dirty="0">
                <a:ea typeface="ＭＳ Ｐゴシック" panose="020B0600070205080204" pitchFamily="34" charset="-128"/>
              </a:rPr>
              <a:t> y responder a la </a:t>
            </a:r>
            <a:r>
              <a:rPr lang="es-CO" altLang="en-US" sz="3200" dirty="0">
                <a:ea typeface="ＭＳ Ｐゴシック" panose="020B0600070205080204" pitchFamily="34" charset="-128"/>
              </a:rPr>
              <a:t>exposición</a:t>
            </a:r>
            <a:r>
              <a:rPr lang="en-US" altLang="en-US" sz="3200" dirty="0">
                <a:ea typeface="ＭＳ Ｐゴシック" panose="020B0600070205080204" pitchFamily="34" charset="-128"/>
              </a:rPr>
              <a:t> a COVID-19.</a:t>
            </a:r>
          </a:p>
          <a:p>
            <a:pPr marL="404813" indent="-404813">
              <a:buFont typeface="Arial"/>
              <a:buChar char="•"/>
              <a:defRPr/>
            </a:pPr>
            <a:r>
              <a:rPr lang="en-US" sz="3200" dirty="0" err="1">
                <a:ea typeface="ＭＳ Ｐゴシック" panose="020B0600070205080204" pitchFamily="34" charset="-128"/>
              </a:rPr>
              <a:t>Comprender</a:t>
            </a:r>
            <a:r>
              <a:rPr lang="en-US" sz="3200" dirty="0">
                <a:ea typeface="ＭＳ Ｐゴシック" panose="020B0600070205080204" pitchFamily="34" charset="-128"/>
              </a:rPr>
              <a:t> las </a:t>
            </a:r>
            <a:r>
              <a:rPr lang="en-US" sz="3200" dirty="0" err="1">
                <a:ea typeface="ＭＳ Ｐゴシック" panose="020B0600070205080204" pitchFamily="34" charset="-128"/>
              </a:rPr>
              <a:t>pautas</a:t>
            </a:r>
            <a:r>
              <a:rPr lang="en-US" sz="3200" dirty="0">
                <a:ea typeface="ＭＳ Ｐゴシック" panose="020B0600070205080204" pitchFamily="34" charset="-128"/>
              </a:rPr>
              <a:t> </a:t>
            </a:r>
            <a:r>
              <a:rPr lang="en-US" sz="3200" dirty="0" err="1">
                <a:ea typeface="ＭＳ Ｐゴシック" panose="020B0600070205080204" pitchFamily="34" charset="-128"/>
              </a:rPr>
              <a:t>aplicables</a:t>
            </a:r>
            <a:r>
              <a:rPr lang="en-US" sz="3200" dirty="0">
                <a:ea typeface="ＭＳ Ｐゴシック" panose="020B0600070205080204" pitchFamily="34" charset="-128"/>
              </a:rPr>
              <a:t> de “Opening Up America Again”.</a:t>
            </a:r>
            <a:endParaRPr lang="en-US" sz="3200" dirty="0"/>
          </a:p>
        </p:txBody>
      </p:sp>
      <p:sp>
        <p:nvSpPr>
          <p:cNvPr id="139" name="Google Shape;139;p38"/>
          <p:cNvSpPr txBox="1">
            <a:spLocks noGrp="1"/>
          </p:cNvSpPr>
          <p:nvPr>
            <p:ph type="title"/>
          </p:nvPr>
        </p:nvSpPr>
        <p:spPr>
          <a:xfrm>
            <a:off x="415600" y="185104"/>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sz="3733" dirty="0">
                <a:highlight>
                  <a:srgbClr val="FFC000"/>
                </a:highlight>
              </a:rPr>
              <a:t>Meta</a:t>
            </a:r>
            <a:r>
              <a:rPr lang="en" sz="3733" dirty="0">
                <a:highlight>
                  <a:srgbClr val="FFC000"/>
                </a:highlight>
              </a:rPr>
              <a:t>: </a:t>
            </a:r>
            <a:br>
              <a:rPr lang="en-US" sz="3733" dirty="0">
                <a:highlight>
                  <a:srgbClr val="FFC000"/>
                </a:highlight>
              </a:rPr>
            </a:br>
            <a:endParaRPr dirty="0"/>
          </a:p>
        </p:txBody>
      </p:sp>
      <p:sp>
        <p:nvSpPr>
          <p:cNvPr id="2" name="TextBox 1">
            <a:extLst>
              <a:ext uri="{FF2B5EF4-FFF2-40B4-BE49-F238E27FC236}">
                <a16:creationId xmlns:a16="http://schemas.microsoft.com/office/drawing/2014/main" id="{A4964BBB-3460-46E0-8CB6-033B5B09D0DB}"/>
              </a:ext>
            </a:extLst>
          </p:cNvPr>
          <p:cNvSpPr txBox="1"/>
          <p:nvPr/>
        </p:nvSpPr>
        <p:spPr>
          <a:xfrm>
            <a:off x="469692" y="948703"/>
            <a:ext cx="11056001" cy="1077218"/>
          </a:xfrm>
          <a:prstGeom prst="rect">
            <a:avLst/>
          </a:prstGeom>
          <a:noFill/>
        </p:spPr>
        <p:txBody>
          <a:bodyPr wrap="square" rtlCol="0">
            <a:spAutoFit/>
          </a:bodyPr>
          <a:lstStyle/>
          <a:p>
            <a:r>
              <a:rPr lang="en-US" sz="3200" dirty="0" err="1"/>
              <a:t>Incrementar</a:t>
            </a:r>
            <a:r>
              <a:rPr lang="en-US" sz="3200" dirty="0"/>
              <a:t> el </a:t>
            </a:r>
            <a:r>
              <a:rPr lang="en-US" sz="3200" dirty="0" err="1"/>
              <a:t>conocimiento</a:t>
            </a:r>
            <a:r>
              <a:rPr lang="en-US" sz="3200" dirty="0"/>
              <a:t> de </a:t>
            </a:r>
            <a:r>
              <a:rPr lang="en-US" sz="3200" dirty="0" err="1"/>
              <a:t>salud</a:t>
            </a:r>
            <a:r>
              <a:rPr lang="en-US" sz="3200" dirty="0"/>
              <a:t> y </a:t>
            </a:r>
            <a:r>
              <a:rPr lang="en-US" sz="3200" dirty="0" err="1"/>
              <a:t>seguridad</a:t>
            </a:r>
            <a:r>
              <a:rPr lang="en-US" sz="3200" dirty="0"/>
              <a:t> para el </a:t>
            </a:r>
            <a:r>
              <a:rPr lang="es-CO" sz="3200" dirty="0"/>
              <a:t>público</a:t>
            </a:r>
            <a:r>
              <a:rPr lang="en-US" sz="3200" dirty="0"/>
              <a:t> </a:t>
            </a:r>
            <a:r>
              <a:rPr lang="en-US" sz="3200" dirty="0" err="1"/>
              <a:t>en</a:t>
            </a:r>
            <a:r>
              <a:rPr lang="en-US" sz="3200" dirty="0"/>
              <a:t> general.</a:t>
            </a:r>
          </a:p>
        </p:txBody>
      </p:sp>
      <p:sp>
        <p:nvSpPr>
          <p:cNvPr id="4" name="TextBox 3">
            <a:extLst>
              <a:ext uri="{FF2B5EF4-FFF2-40B4-BE49-F238E27FC236}">
                <a16:creationId xmlns:a16="http://schemas.microsoft.com/office/drawing/2014/main" id="{54B60D9C-9D20-44A8-BDAD-A9CA791A0F5B}"/>
              </a:ext>
            </a:extLst>
          </p:cNvPr>
          <p:cNvSpPr txBox="1"/>
          <p:nvPr/>
        </p:nvSpPr>
        <p:spPr>
          <a:xfrm flipH="1">
            <a:off x="469690" y="2016981"/>
            <a:ext cx="5626309" cy="666786"/>
          </a:xfrm>
          <a:prstGeom prst="rect">
            <a:avLst/>
          </a:prstGeom>
          <a:noFill/>
        </p:spPr>
        <p:txBody>
          <a:bodyPr wrap="square" rtlCol="0">
            <a:spAutoFit/>
          </a:bodyPr>
          <a:lstStyle/>
          <a:p>
            <a:r>
              <a:rPr lang="en" sz="3733" b="1" dirty="0">
                <a:solidFill>
                  <a:schemeClr val="dk1"/>
                </a:solidFill>
                <a:highlight>
                  <a:srgbClr val="FFC000"/>
                </a:highlight>
                <a:latin typeface="Arial"/>
                <a:cs typeface="Arial"/>
                <a:sym typeface="Arial"/>
              </a:rPr>
              <a:t>Objetiv</a:t>
            </a:r>
            <a:r>
              <a:rPr lang="en-US" sz="3733" b="1" dirty="0">
                <a:solidFill>
                  <a:schemeClr val="dk1"/>
                </a:solidFill>
                <a:highlight>
                  <a:srgbClr val="FFC000"/>
                </a:highlight>
                <a:latin typeface="Arial"/>
                <a:cs typeface="Arial"/>
                <a:sym typeface="Arial"/>
              </a:rPr>
              <a:t>o</a:t>
            </a:r>
            <a:r>
              <a:rPr lang="en" sz="3733" b="1" dirty="0">
                <a:solidFill>
                  <a:schemeClr val="dk1"/>
                </a:solidFill>
                <a:highlight>
                  <a:srgbClr val="FFC000"/>
                </a:highlight>
                <a:latin typeface="Arial"/>
                <a:cs typeface="Arial"/>
                <a:sym typeface="Arial"/>
              </a:rPr>
              <a:t>s:</a:t>
            </a:r>
            <a:endParaRPr lang="en-US" sz="3733" b="1" dirty="0">
              <a:solidFill>
                <a:schemeClr val="dk1"/>
              </a:solidFill>
              <a:highlight>
                <a:srgbClr val="FFC000"/>
              </a:highlight>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345" y="122300"/>
            <a:ext cx="11469309" cy="1330407"/>
          </a:xfrm>
          <a:prstGeom prst="rect">
            <a:avLst/>
          </a:prstGeom>
        </p:spPr>
        <p:txBody>
          <a:bodyPr vert="horz" wrap="square" lIns="0" tIns="16933" rIns="0" bIns="0" rtlCol="0">
            <a:spAutoFit/>
          </a:bodyPr>
          <a:lstStyle/>
          <a:p>
            <a:pPr marL="16933">
              <a:spcBef>
                <a:spcPts val="133"/>
              </a:spcBef>
            </a:pPr>
            <a:r>
              <a:rPr lang="en-US" sz="4267" spc="-7" dirty="0" err="1"/>
              <a:t>Ponerse</a:t>
            </a:r>
            <a:r>
              <a:rPr lang="en-US" sz="4267" spc="-7" dirty="0"/>
              <a:t> una </a:t>
            </a:r>
            <a:r>
              <a:rPr lang="en-US" sz="4267" spc="-7" dirty="0" err="1"/>
              <a:t>mascarilla</a:t>
            </a:r>
            <a:r>
              <a:rPr lang="en-US" sz="4267" spc="-7" dirty="0"/>
              <a:t> </a:t>
            </a:r>
            <a:r>
              <a:rPr lang="en-US" sz="4267" spc="-7" dirty="0" err="1"/>
              <a:t>quirúrgica</a:t>
            </a:r>
            <a:r>
              <a:rPr lang="en-US" sz="4267" spc="-7" dirty="0"/>
              <a:t> o </a:t>
            </a:r>
            <a:r>
              <a:rPr lang="en-US" sz="4267" spc="-7" dirty="0" err="1"/>
              <a:t>cubrebocas</a:t>
            </a:r>
            <a:r>
              <a:rPr lang="en-US" sz="4267" spc="-7" dirty="0"/>
              <a:t> de </a:t>
            </a:r>
            <a:r>
              <a:rPr lang="en-US" sz="4267" spc="-7" dirty="0" err="1"/>
              <a:t>tela</a:t>
            </a:r>
            <a:endParaRPr sz="4267" dirty="0"/>
          </a:p>
        </p:txBody>
      </p:sp>
      <p:sp>
        <p:nvSpPr>
          <p:cNvPr id="3" name="object 3"/>
          <p:cNvSpPr/>
          <p:nvPr/>
        </p:nvSpPr>
        <p:spPr>
          <a:xfrm>
            <a:off x="9330759" y="1660955"/>
            <a:ext cx="2659117" cy="2301764"/>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p:nvPr/>
        </p:nvSpPr>
        <p:spPr>
          <a:xfrm>
            <a:off x="9330759" y="4095922"/>
            <a:ext cx="2659117" cy="2280581"/>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txBox="1"/>
          <p:nvPr/>
        </p:nvSpPr>
        <p:spPr>
          <a:xfrm>
            <a:off x="470748" y="1834897"/>
            <a:ext cx="8109373" cy="4668115"/>
          </a:xfrm>
          <a:prstGeom prst="rect">
            <a:avLst/>
          </a:prstGeom>
        </p:spPr>
        <p:txBody>
          <a:bodyPr vert="horz" wrap="square" lIns="0" tIns="16933" rIns="0" bIns="0" rtlCol="0">
            <a:spAutoFit/>
          </a:bodyPr>
          <a:lstStyle/>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 antes de ponerse una mascarilla.</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Coloque la mascarilla en la cara con orejeras sobre las orejas.</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La mascarilla debe cubrir su nariz y boca sin espacios entre la mascarilla y su cara.</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Evite tocar la mascarilla mientras la usa.</a:t>
            </a:r>
            <a:endParaRPr sz="2667" dirty="0">
              <a:solidFill>
                <a:prstClr val="black"/>
              </a:solidFill>
              <a:latin typeface="Arial"/>
              <a:cs typeface="Arial"/>
            </a:endParaRPr>
          </a:p>
        </p:txBody>
      </p:sp>
      <p:sp>
        <p:nvSpPr>
          <p:cNvPr id="6" name="object 6"/>
          <p:cNvSpPr txBox="1"/>
          <p:nvPr/>
        </p:nvSpPr>
        <p:spPr>
          <a:xfrm>
            <a:off x="9978751" y="6431279"/>
            <a:ext cx="1514311"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ASU</a:t>
            </a:r>
            <a:endParaRPr sz="1867" dirty="0">
              <a:solidFill>
                <a:prstClr val="black"/>
              </a:solidFill>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0746" y="134251"/>
            <a:ext cx="9742785" cy="1330407"/>
          </a:xfrm>
          <a:prstGeom prst="rect">
            <a:avLst/>
          </a:prstGeom>
        </p:spPr>
        <p:txBody>
          <a:bodyPr vert="horz" wrap="square" lIns="0" tIns="16933" rIns="0" bIns="0" rtlCol="0">
            <a:spAutoFit/>
          </a:bodyPr>
          <a:lstStyle/>
          <a:p>
            <a:pPr marL="16933">
              <a:spcBef>
                <a:spcPts val="133"/>
              </a:spcBef>
            </a:pPr>
            <a:r>
              <a:rPr lang="en-US" sz="4267" spc="-7" dirty="0" err="1"/>
              <a:t>Quitarse</a:t>
            </a:r>
            <a:r>
              <a:rPr lang="en-US" sz="4267" spc="-7" dirty="0"/>
              <a:t> una </a:t>
            </a:r>
            <a:r>
              <a:rPr lang="en-US" sz="4267" spc="-7" dirty="0" err="1"/>
              <a:t>mascarilla</a:t>
            </a:r>
            <a:r>
              <a:rPr lang="en-US" sz="4267" spc="-7" dirty="0"/>
              <a:t> </a:t>
            </a:r>
            <a:r>
              <a:rPr lang="en-US" sz="4267" spc="-7" dirty="0" err="1"/>
              <a:t>quirúrgica</a:t>
            </a:r>
            <a:r>
              <a:rPr lang="en-US" sz="4267" spc="-7" dirty="0"/>
              <a:t> o </a:t>
            </a:r>
            <a:r>
              <a:rPr lang="en-US" sz="4267" spc="-7" dirty="0" err="1"/>
              <a:t>cubrebocas</a:t>
            </a:r>
            <a:r>
              <a:rPr lang="en-US" sz="4267" spc="-7" dirty="0"/>
              <a:t> de </a:t>
            </a:r>
            <a:r>
              <a:rPr lang="en-US" sz="4267" spc="-7" dirty="0" err="1"/>
              <a:t>tela</a:t>
            </a:r>
            <a:endParaRPr sz="4267" dirty="0"/>
          </a:p>
        </p:txBody>
      </p:sp>
      <p:sp>
        <p:nvSpPr>
          <p:cNvPr id="3" name="object 3"/>
          <p:cNvSpPr txBox="1"/>
          <p:nvPr/>
        </p:nvSpPr>
        <p:spPr>
          <a:xfrm>
            <a:off x="470746" y="1733296"/>
            <a:ext cx="11101144" cy="4699577"/>
          </a:xfrm>
          <a:prstGeom prst="rect">
            <a:avLst/>
          </a:prstGeom>
        </p:spPr>
        <p:txBody>
          <a:bodyPr vert="horz" wrap="square" lIns="0" tIns="171027" rIns="0" bIns="0" rtlCol="0">
            <a:spAutoFit/>
          </a:bodyPr>
          <a:lstStyle/>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Use los ganchos para los oídos para quitar la mascarilla evitando tocar el frente de la mascarilla o su cara.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Si la mascarilla está en buenas condiciones y no está sucia, puede reutilizarla.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Coloque cuidadosamente la mascarilla en una bolsa Ziploc limpia, etiquetada con el nombre del usuario. Evita comprimir la mascarilla. No sellar la bolsa.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a:t>
            </a:r>
          </a:p>
          <a:p>
            <a:pPr marL="16933" defTabSz="1219170">
              <a:spcBef>
                <a:spcPts val="1347"/>
              </a:spcBef>
              <a:tabLst>
                <a:tab pos="625671" algn="l"/>
                <a:tab pos="626518" algn="l"/>
              </a:tabLst>
            </a:pPr>
            <a:r>
              <a:rPr lang="es-ES" sz="2400" b="1" spc="-7" dirty="0">
                <a:solidFill>
                  <a:prstClr val="black"/>
                </a:solidFill>
                <a:latin typeface="Arial"/>
                <a:cs typeface="Arial"/>
              </a:rPr>
              <a:t>Nota: </a:t>
            </a:r>
            <a:r>
              <a:rPr lang="es-ES" sz="2400" spc="-7" dirty="0">
                <a:solidFill>
                  <a:prstClr val="black"/>
                </a:solidFill>
                <a:latin typeface="Arial"/>
                <a:cs typeface="Arial"/>
              </a:rPr>
              <a:t>Si la mascarilla se usó durante un encuentro con otra persona que mostró signos evidentes de enfermedad, deseche la mascarilla en la basura.</a:t>
            </a:r>
            <a:endParaRPr sz="2000" dirty="0">
              <a:solidFill>
                <a:prstClr val="black"/>
              </a:solidFill>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372" y="0"/>
            <a:ext cx="11436060" cy="1330407"/>
          </a:xfrm>
          <a:prstGeom prst="rect">
            <a:avLst/>
          </a:prstGeom>
        </p:spPr>
        <p:txBody>
          <a:bodyPr vert="horz" wrap="square" lIns="0" tIns="16933" rIns="0" bIns="0" rtlCol="0">
            <a:spAutoFit/>
          </a:bodyPr>
          <a:lstStyle/>
          <a:p>
            <a:pPr marL="16933">
              <a:spcBef>
                <a:spcPts val="133"/>
              </a:spcBef>
            </a:pPr>
            <a:r>
              <a:rPr lang="en-US" sz="4267" spc="-7" dirty="0" err="1"/>
              <a:t>Reutilizar</a:t>
            </a:r>
            <a:r>
              <a:rPr lang="en-US" sz="4267" spc="-7" dirty="0"/>
              <a:t> una </a:t>
            </a:r>
            <a:r>
              <a:rPr lang="en-US" sz="4267" spc="-7" dirty="0" err="1"/>
              <a:t>mascarilla</a:t>
            </a:r>
            <a:r>
              <a:rPr lang="en-US" sz="4267" spc="-7" dirty="0"/>
              <a:t> </a:t>
            </a:r>
            <a:r>
              <a:rPr lang="en-US" sz="4267" spc="-7" dirty="0" err="1"/>
              <a:t>quirúrgica</a:t>
            </a:r>
            <a:r>
              <a:rPr lang="en-US" sz="4267" spc="-7" dirty="0"/>
              <a:t> o </a:t>
            </a:r>
            <a:r>
              <a:rPr lang="en-US" sz="4267" spc="-7" dirty="0" err="1"/>
              <a:t>cubrebocas</a:t>
            </a:r>
            <a:r>
              <a:rPr lang="en-US" sz="4267" spc="-7" dirty="0"/>
              <a:t> de </a:t>
            </a:r>
            <a:r>
              <a:rPr lang="en-US" sz="4267" spc="-7" dirty="0" err="1"/>
              <a:t>tela</a:t>
            </a:r>
            <a:endParaRPr sz="4267" dirty="0"/>
          </a:p>
        </p:txBody>
      </p:sp>
      <p:sp>
        <p:nvSpPr>
          <p:cNvPr id="3" name="object 3"/>
          <p:cNvSpPr txBox="1"/>
          <p:nvPr/>
        </p:nvSpPr>
        <p:spPr>
          <a:xfrm>
            <a:off x="235372" y="1535353"/>
            <a:ext cx="11721255" cy="5288028"/>
          </a:xfrm>
          <a:prstGeom prst="rect">
            <a:avLst/>
          </a:prstGeom>
        </p:spPr>
        <p:txBody>
          <a:bodyPr vert="horz" wrap="square" lIns="0" tIns="16933" rIns="0" bIns="0" rtlCol="0">
            <a:spAutoFit/>
          </a:bodyPr>
          <a:lstStyle/>
          <a:p>
            <a:pPr marL="16933" marR="450415" defTabSz="1219170">
              <a:lnSpc>
                <a:spcPct val="112999"/>
              </a:lnSpc>
              <a:spcBef>
                <a:spcPts val="133"/>
              </a:spcBef>
            </a:pPr>
            <a:r>
              <a:rPr lang="es-ES" sz="2500" b="1" spc="-7" dirty="0">
                <a:solidFill>
                  <a:prstClr val="black"/>
                </a:solidFill>
                <a:latin typeface="Arial"/>
                <a:cs typeface="Arial"/>
              </a:rPr>
              <a:t>Si usa una máscara quirúrgica y sigue prácticas de distanciamiento social, la probabilidad de que la máscara se contamine es muy baja.</a:t>
            </a:r>
          </a:p>
          <a:p>
            <a:pPr marL="16933" marR="450415" defTabSz="1219170">
              <a:lnSpc>
                <a:spcPct val="112999"/>
              </a:lnSpc>
              <a:spcBef>
                <a:spcPts val="133"/>
              </a:spcBef>
            </a:pPr>
            <a:endParaRPr lang="es-ES" sz="2500" b="1" spc="-7" dirty="0">
              <a:solidFill>
                <a:prstClr val="black"/>
              </a:solidFill>
              <a:latin typeface="Arial"/>
              <a:cs typeface="Arial"/>
            </a:endParaRP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Lávese las manos con agua y jabón o aplique desinfectante para manos.</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Quítese la mascarilla sujetando las orejeras.</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Después de quitar la mascarilla, inspeccione visualmente la contaminación, distorsión en su forma. Deseche en la basura si está sucia, rasgada o saturada.</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Guárdela cuidadosamente en una bolsa sin sellar etiquetada con su nombre.</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Lávese las manos con agua y jabón o aplique desinfectante para manos.</a:t>
            </a:r>
            <a:endParaRPr lang="es-ES" sz="2500" dirty="0">
              <a:solidFill>
                <a:prstClr val="black"/>
              </a:solidFill>
              <a:latin typeface="Arial"/>
              <a:cs typeface="Arial"/>
            </a:endParaRPr>
          </a:p>
          <a:p>
            <a:pPr marL="531283" marR="450415" indent="-514350" defTabSz="1219170">
              <a:lnSpc>
                <a:spcPct val="112999"/>
              </a:lnSpc>
              <a:spcBef>
                <a:spcPts val="133"/>
              </a:spcBef>
              <a:buFont typeface="+mj-lt"/>
              <a:buAutoNum type="arabicPeriod"/>
            </a:pPr>
            <a:r>
              <a:rPr lang="es-ES" sz="2500" dirty="0">
                <a:solidFill>
                  <a:prstClr val="black"/>
                </a:solidFill>
                <a:latin typeface="Arial"/>
                <a:cs typeface="Arial"/>
              </a:rPr>
              <a:t>Lave las mascarillas de tela.</a:t>
            </a:r>
            <a:endParaRPr sz="2500" dirty="0">
              <a:solidFill>
                <a:prstClr val="black"/>
              </a:solidFill>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088" y="1800983"/>
            <a:ext cx="11177693" cy="1970775"/>
          </a:xfrm>
          <a:prstGeom prst="rect">
            <a:avLst/>
          </a:prstGeom>
        </p:spPr>
        <p:txBody>
          <a:bodyPr vert="horz" wrap="square" lIns="0" tIns="4233" rIns="0" bIns="0" rtlCol="0">
            <a:spAutoFit/>
          </a:bodyPr>
          <a:lstStyle/>
          <a:p>
            <a:pPr marL="16933" marR="6773">
              <a:lnSpc>
                <a:spcPct val="101899"/>
              </a:lnSpc>
              <a:spcBef>
                <a:spcPts val="33"/>
              </a:spcBef>
            </a:pPr>
            <a:r>
              <a:rPr lang="es-ES" sz="4267" spc="-7" dirty="0"/>
              <a:t>Demostración de procedimientos de ponerse y quitarse mascarillas quirúrgicas y cubrebocas de tela.</a:t>
            </a:r>
            <a:endParaRPr sz="4267" dirty="0"/>
          </a:p>
        </p:txBody>
      </p:sp>
    </p:spTree>
    <p:extLst>
      <p:ext uri="{BB962C8B-B14F-4D97-AF65-F5344CB8AC3E}">
        <p14:creationId xmlns:p14="http://schemas.microsoft.com/office/powerpoint/2010/main" val="3650519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69765"/>
            <a:ext cx="11671433" cy="1330407"/>
          </a:xfrm>
          <a:prstGeom prst="rect">
            <a:avLst/>
          </a:prstGeom>
        </p:spPr>
        <p:txBody>
          <a:bodyPr vert="horz" wrap="square" lIns="0" tIns="16933" rIns="0" bIns="0" rtlCol="0">
            <a:spAutoFit/>
          </a:bodyPr>
          <a:lstStyle/>
          <a:p>
            <a:pPr marL="16933">
              <a:spcBef>
                <a:spcPts val="133"/>
              </a:spcBef>
            </a:pPr>
            <a:r>
              <a:rPr lang="en-US" sz="4267" spc="-7" dirty="0"/>
              <a:t>Se </a:t>
            </a:r>
            <a:r>
              <a:rPr lang="en-US" sz="4267" spc="-7" dirty="0" err="1"/>
              <a:t>recomienda</a:t>
            </a:r>
            <a:r>
              <a:rPr lang="en-US" sz="4267" spc="-7" dirty="0"/>
              <a:t> </a:t>
            </a:r>
            <a:r>
              <a:rPr lang="en-US" sz="4267" spc="-7" dirty="0" err="1"/>
              <a:t>usar</a:t>
            </a:r>
            <a:r>
              <a:rPr lang="en-US" sz="4267" spc="-7" dirty="0"/>
              <a:t> </a:t>
            </a:r>
            <a:r>
              <a:rPr lang="en-US" sz="4267" spc="-7" dirty="0" err="1"/>
              <a:t>lentes</a:t>
            </a:r>
            <a:r>
              <a:rPr lang="en-US" sz="4267" spc="-7" dirty="0"/>
              <a:t>, </a:t>
            </a:r>
            <a:r>
              <a:rPr lang="en-US" sz="4267" spc="-7" dirty="0" err="1"/>
              <a:t>incluyendo</a:t>
            </a:r>
            <a:r>
              <a:rPr lang="en-US" sz="4267" spc="-7" dirty="0"/>
              <a:t> </a:t>
            </a:r>
            <a:r>
              <a:rPr lang="en-US" sz="4267" spc="-7" dirty="0" err="1"/>
              <a:t>lentes</a:t>
            </a:r>
            <a:r>
              <a:rPr lang="en-US" sz="4267" spc="-7" dirty="0"/>
              <a:t> de sol o </a:t>
            </a:r>
            <a:r>
              <a:rPr lang="en-US" sz="4267" spc="-7" dirty="0" err="1"/>
              <a:t>lentes</a:t>
            </a:r>
            <a:r>
              <a:rPr lang="en-US" sz="4267" spc="-7" dirty="0"/>
              <a:t> de </a:t>
            </a:r>
            <a:r>
              <a:rPr lang="en-US" sz="4267" spc="-7" dirty="0" err="1"/>
              <a:t>lectura</a:t>
            </a:r>
            <a:r>
              <a:rPr lang="en-US" sz="4267" spc="-7" dirty="0"/>
              <a:t>.</a:t>
            </a:r>
            <a:endParaRPr sz="4267" dirty="0"/>
          </a:p>
        </p:txBody>
      </p:sp>
      <p:sp>
        <p:nvSpPr>
          <p:cNvPr id="3" name="object 3"/>
          <p:cNvSpPr/>
          <p:nvPr/>
        </p:nvSpPr>
        <p:spPr>
          <a:xfrm>
            <a:off x="7831107" y="1834897"/>
            <a:ext cx="3945289" cy="1760367"/>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330004" y="3765886"/>
            <a:ext cx="13631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lang="en-US" sz="1867" b="1" i="0" u="none" strike="noStrike" kern="1200" cap="none" spc="-7" normalizeH="0" baseline="0" noProof="0" dirty="0">
                <a:ln>
                  <a:noFill/>
                </a:ln>
                <a:solidFill>
                  <a:prstClr val="black"/>
                </a:solidFill>
                <a:effectLst/>
                <a:uLnTx/>
                <a:uFillTx/>
                <a:latin typeface="Arial"/>
                <a:ea typeface="+mn-ea"/>
                <a:cs typeface="Arial"/>
              </a:rPr>
              <a:t>Photo</a:t>
            </a:r>
            <a:r>
              <a:rPr kumimoji="0" sz="1867" b="1" i="0" u="none" strike="noStrike" kern="1200" cap="none" spc="-7" normalizeH="0" baseline="0" noProof="0" dirty="0">
                <a:ln>
                  <a:noFill/>
                </a:ln>
                <a:solidFill>
                  <a:prstClr val="black"/>
                </a:solidFill>
                <a:effectLst/>
                <a:uLnTx/>
                <a:uFillTx/>
                <a:latin typeface="Arial"/>
                <a:ea typeface="+mn-ea"/>
                <a:cs typeface="Arial"/>
              </a:rPr>
              <a:t>:</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ASU</a:t>
            </a:r>
            <a:endParaRPr kumimoji="0" sz="1867"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descr="A picture containing sunglasses&#10;&#10;Description automatically generated">
            <a:extLst>
              <a:ext uri="{FF2B5EF4-FFF2-40B4-BE49-F238E27FC236}">
                <a16:creationId xmlns:a16="http://schemas.microsoft.com/office/drawing/2014/main" id="{04F495A9-84DD-45C7-B1E9-D22E82B8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107" y="4240930"/>
            <a:ext cx="1690914" cy="2227943"/>
          </a:xfrm>
          <a:prstGeom prst="rect">
            <a:avLst/>
          </a:prstGeom>
        </p:spPr>
      </p:pic>
      <p:sp>
        <p:nvSpPr>
          <p:cNvPr id="9" name="TextBox 8">
            <a:extLst>
              <a:ext uri="{FF2B5EF4-FFF2-40B4-BE49-F238E27FC236}">
                <a16:creationId xmlns:a16="http://schemas.microsoft.com/office/drawing/2014/main" id="{20BBB870-45E0-49A8-88C0-5006E3A2C249}"/>
              </a:ext>
            </a:extLst>
          </p:cNvPr>
          <p:cNvSpPr txBox="1"/>
          <p:nvPr/>
        </p:nvSpPr>
        <p:spPr>
          <a:xfrm>
            <a:off x="9970984" y="5170235"/>
            <a:ext cx="1444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Image: NIEHS</a:t>
            </a:r>
          </a:p>
        </p:txBody>
      </p:sp>
      <p:sp>
        <p:nvSpPr>
          <p:cNvPr id="10" name="object 5">
            <a:extLst>
              <a:ext uri="{FF2B5EF4-FFF2-40B4-BE49-F238E27FC236}">
                <a16:creationId xmlns:a16="http://schemas.microsoft.com/office/drawing/2014/main" id="{C92D9DEB-2750-4A19-A37C-AFECB4A9FB2A}"/>
              </a:ext>
            </a:extLst>
          </p:cNvPr>
          <p:cNvSpPr txBox="1"/>
          <p:nvPr/>
        </p:nvSpPr>
        <p:spPr>
          <a:xfrm>
            <a:off x="470748" y="1834897"/>
            <a:ext cx="6911396" cy="3252836"/>
          </a:xfrm>
          <a:prstGeom prst="rect">
            <a:avLst/>
          </a:prstGeom>
        </p:spPr>
        <p:txBody>
          <a:bodyPr vert="horz" wrap="square" lIns="0" tIns="18627" rIns="0" bIns="0" rtlCol="0">
            <a:spAutoFit/>
          </a:bodyPr>
          <a:lstStyle/>
          <a:p>
            <a:pPr marL="625671" marR="6773" indent="-609585" defTabSz="1219170">
              <a:lnSpc>
                <a:spcPct val="112500"/>
              </a:lnSpc>
              <a:spcBef>
                <a:spcPts val="147"/>
              </a:spcBef>
              <a:buFontTx/>
              <a:buAutoNum type="arabicPeriod"/>
              <a:tabLst>
                <a:tab pos="626518" algn="l"/>
              </a:tabLst>
            </a:pPr>
            <a:r>
              <a:rPr lang="es-ES" sz="2667" spc="-7" dirty="0">
                <a:solidFill>
                  <a:prstClr val="black"/>
                </a:solidFill>
                <a:latin typeface="Arial"/>
                <a:cs typeface="Arial"/>
              </a:rPr>
              <a:t>Lávese las manos con agua y jabón o aplique desinfectante para manos antes de ponerse lentes de seguridad.</a:t>
            </a:r>
          </a:p>
          <a:p>
            <a:pPr marL="625671" marR="6773" indent="-609585" defTabSz="1219170">
              <a:lnSpc>
                <a:spcPct val="112500"/>
              </a:lnSpc>
              <a:spcBef>
                <a:spcPts val="147"/>
              </a:spcBef>
              <a:buFontTx/>
              <a:buAutoNum type="arabicPeriod"/>
              <a:tabLst>
                <a:tab pos="626518" algn="l"/>
              </a:tabLst>
            </a:pPr>
            <a:endParaRPr lang="es-ES" sz="2667" spc="-7" dirty="0">
              <a:solidFill>
                <a:prstClr val="black"/>
              </a:solidFill>
              <a:latin typeface="Arial"/>
              <a:cs typeface="Arial"/>
            </a:endParaRPr>
          </a:p>
          <a:p>
            <a:pPr marL="625671" marR="6773" indent="-609585" defTabSz="1219170">
              <a:lnSpc>
                <a:spcPct val="112500"/>
              </a:lnSpc>
              <a:spcBef>
                <a:spcPts val="147"/>
              </a:spcBef>
              <a:buFontTx/>
              <a:buAutoNum type="arabicPeriod"/>
              <a:tabLst>
                <a:tab pos="626518" algn="l"/>
              </a:tabLst>
            </a:pPr>
            <a:r>
              <a:rPr lang="es-ES" sz="2667" spc="-7" dirty="0">
                <a:solidFill>
                  <a:prstClr val="black"/>
                </a:solidFill>
                <a:latin typeface="Arial"/>
                <a:cs typeface="Arial"/>
              </a:rPr>
              <a:t>Retire los lentes de seguridad del paquete o contenedor de almacenamiento.</a:t>
            </a:r>
            <a:endParaRPr sz="2667" dirty="0">
              <a:solidFill>
                <a:prstClr val="black"/>
              </a:solidFill>
              <a:latin typeface="Arial"/>
              <a:cs typeface="Arial"/>
            </a:endParaRPr>
          </a:p>
        </p:txBody>
      </p:sp>
      <p:sp>
        <p:nvSpPr>
          <p:cNvPr id="11" name="object 6">
            <a:extLst>
              <a:ext uri="{FF2B5EF4-FFF2-40B4-BE49-F238E27FC236}">
                <a16:creationId xmlns:a16="http://schemas.microsoft.com/office/drawing/2014/main" id="{A5779F3A-DF73-4D9E-9313-D61441CF8E3F}"/>
              </a:ext>
            </a:extLst>
          </p:cNvPr>
          <p:cNvSpPr txBox="1"/>
          <p:nvPr/>
        </p:nvSpPr>
        <p:spPr>
          <a:xfrm>
            <a:off x="470748" y="5170235"/>
            <a:ext cx="6911396" cy="1403183"/>
          </a:xfrm>
          <a:prstGeom prst="rect">
            <a:avLst/>
          </a:prstGeom>
        </p:spPr>
        <p:txBody>
          <a:bodyPr vert="horz" wrap="square" lIns="0" tIns="27093" rIns="0" bIns="0" rtlCol="0">
            <a:spAutoFit/>
          </a:bodyPr>
          <a:lstStyle/>
          <a:p>
            <a:pPr marL="625671" marR="6773" indent="-609585" defTabSz="1219170">
              <a:lnSpc>
                <a:spcPct val="114500"/>
              </a:lnSpc>
              <a:spcBef>
                <a:spcPts val="213"/>
              </a:spcBef>
              <a:tabLst>
                <a:tab pos="625671" algn="l"/>
              </a:tabLst>
            </a:pPr>
            <a:r>
              <a:rPr sz="2667" dirty="0">
                <a:solidFill>
                  <a:prstClr val="black"/>
                </a:solidFill>
                <a:latin typeface="Arial"/>
                <a:cs typeface="Arial"/>
              </a:rPr>
              <a:t>3.	</a:t>
            </a:r>
            <a:r>
              <a:rPr lang="es-ES" sz="2667" dirty="0">
                <a:solidFill>
                  <a:prstClr val="black"/>
                </a:solidFill>
                <a:latin typeface="Arial"/>
                <a:cs typeface="Arial"/>
              </a:rPr>
              <a:t>Coloque los lentes de seguridad directamente en su cara. No coloque los lentes de seguridad sobre superficies.</a:t>
            </a:r>
            <a:endParaRPr sz="2667" dirty="0">
              <a:solidFill>
                <a:prstClr val="black"/>
              </a:solidFill>
              <a:latin typeface="Arial"/>
              <a:cs typeface="Arial"/>
            </a:endParaRPr>
          </a:p>
        </p:txBody>
      </p:sp>
    </p:spTree>
    <p:extLst>
      <p:ext uri="{BB962C8B-B14F-4D97-AF65-F5344CB8AC3E}">
        <p14:creationId xmlns:p14="http://schemas.microsoft.com/office/powerpoint/2010/main" val="2308199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318" y="0"/>
            <a:ext cx="9712112" cy="1330407"/>
          </a:xfrm>
          <a:prstGeom prst="rect">
            <a:avLst/>
          </a:prstGeom>
        </p:spPr>
        <p:txBody>
          <a:bodyPr vert="horz" wrap="square" lIns="0" tIns="16933" rIns="0" bIns="0" rtlCol="0">
            <a:spAutoFit/>
          </a:bodyPr>
          <a:lstStyle/>
          <a:p>
            <a:pPr marL="16933">
              <a:spcBef>
                <a:spcPts val="133"/>
              </a:spcBef>
            </a:pPr>
            <a:r>
              <a:rPr lang="es-ES" sz="4267" spc="-7" dirty="0"/>
              <a:t>Procedimientos para quitarse los lentes de seguridad</a:t>
            </a:r>
            <a:endParaRPr sz="4267" dirty="0"/>
          </a:p>
        </p:txBody>
      </p:sp>
      <p:sp>
        <p:nvSpPr>
          <p:cNvPr id="3" name="object 3"/>
          <p:cNvSpPr txBox="1"/>
          <p:nvPr/>
        </p:nvSpPr>
        <p:spPr>
          <a:xfrm>
            <a:off x="268318" y="1582648"/>
            <a:ext cx="11479514" cy="5157545"/>
          </a:xfrm>
          <a:prstGeom prst="rect">
            <a:avLst/>
          </a:prstGeom>
        </p:spPr>
        <p:txBody>
          <a:bodyPr vert="horz" wrap="square" lIns="0" tIns="16933" rIns="0" bIns="0" rtlCol="0">
            <a:spAutoFit/>
          </a:bodyPr>
          <a:lstStyle/>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 Si usa guantes, quítese los guantes antes de quitarse los lentes de seguridad.</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Quítese los lentes de seguridad. Evite tocarse los ojos y la cara.</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Limpie los lentes de seguridad con una solución de agua y jabón. Dejar secar antes de guardarlos.</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Coloque los lentes de seguridad en un recipiente de plástico limpio o en una bolsa Ziploc para reutilizarlos.</a:t>
            </a:r>
            <a:endParaRPr sz="2667" dirty="0">
              <a:solidFill>
                <a:prstClr val="black"/>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585" y="1544516"/>
            <a:ext cx="10589960" cy="2313796"/>
          </a:xfrm>
          <a:prstGeom prst="rect">
            <a:avLst/>
          </a:prstGeom>
        </p:spPr>
        <p:txBody>
          <a:bodyPr vert="horz" wrap="square" lIns="0" tIns="96859" rIns="0" bIns="0" rtlCol="0">
            <a:spAutoFit/>
          </a:bodyPr>
          <a:lstStyle/>
          <a:p>
            <a:pPr marL="16933" marR="6773">
              <a:spcBef>
                <a:spcPts val="133"/>
              </a:spcBef>
            </a:pPr>
            <a:r>
              <a:rPr lang="es-ES" sz="4700" spc="-7" dirty="0"/>
              <a:t>Demostración de procedimientos de ponerse y quitarse los lentes de seguridad</a:t>
            </a:r>
            <a:endParaRPr sz="4700" spc="-7" dirty="0"/>
          </a:p>
        </p:txBody>
      </p:sp>
    </p:spTree>
    <p:extLst>
      <p:ext uri="{BB962C8B-B14F-4D97-AF65-F5344CB8AC3E}">
        <p14:creationId xmlns:p14="http://schemas.microsoft.com/office/powerpoint/2010/main" val="3339257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10015832" cy="673753"/>
          </a:xfrm>
          <a:prstGeom prst="rect">
            <a:avLst/>
          </a:prstGeom>
        </p:spPr>
        <p:txBody>
          <a:bodyPr vert="horz" wrap="square" lIns="0" tIns="16933" rIns="0" bIns="0" rtlCol="0">
            <a:spAutoFit/>
          </a:bodyPr>
          <a:lstStyle/>
          <a:p>
            <a:pPr marL="16933">
              <a:spcBef>
                <a:spcPts val="133"/>
              </a:spcBef>
            </a:pPr>
            <a:r>
              <a:rPr lang="en-US" sz="4267" spc="-7" dirty="0" err="1"/>
              <a:t>Procedimientos</a:t>
            </a:r>
            <a:r>
              <a:rPr lang="en-US" sz="4267" spc="-7" dirty="0"/>
              <a:t> para </a:t>
            </a:r>
            <a:r>
              <a:rPr lang="en-US" sz="4267" spc="-7" dirty="0" err="1"/>
              <a:t>ponerse</a:t>
            </a:r>
            <a:r>
              <a:rPr lang="en-US" sz="4267" spc="-7" dirty="0"/>
              <a:t> </a:t>
            </a:r>
            <a:r>
              <a:rPr lang="en-US" sz="4267" spc="-7" dirty="0" err="1"/>
              <a:t>guantes</a:t>
            </a:r>
            <a:endParaRPr sz="4267" dirty="0"/>
          </a:p>
        </p:txBody>
      </p:sp>
      <p:sp>
        <p:nvSpPr>
          <p:cNvPr id="3" name="object 3"/>
          <p:cNvSpPr/>
          <p:nvPr/>
        </p:nvSpPr>
        <p:spPr>
          <a:xfrm>
            <a:off x="7933269" y="2059605"/>
            <a:ext cx="3799435" cy="3570963"/>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txBox="1"/>
          <p:nvPr/>
        </p:nvSpPr>
        <p:spPr>
          <a:xfrm>
            <a:off x="9173266" y="5736337"/>
            <a:ext cx="1594582"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ASU</a:t>
            </a:r>
            <a:endParaRPr sz="1867" dirty="0">
              <a:solidFill>
                <a:prstClr val="black"/>
              </a:solidFill>
              <a:latin typeface="Arial"/>
              <a:cs typeface="Arial"/>
            </a:endParaRPr>
          </a:p>
        </p:txBody>
      </p:sp>
      <p:sp>
        <p:nvSpPr>
          <p:cNvPr id="5" name="object 5"/>
          <p:cNvSpPr txBox="1"/>
          <p:nvPr/>
        </p:nvSpPr>
        <p:spPr>
          <a:xfrm>
            <a:off x="470747" y="1834897"/>
            <a:ext cx="7207059" cy="4650675"/>
          </a:xfrm>
          <a:prstGeom prst="rect">
            <a:avLst/>
          </a:prstGeom>
        </p:spPr>
        <p:txBody>
          <a:bodyPr vert="horz" wrap="square" lIns="0" tIns="16933" rIns="0" bIns="0" rtlCol="0">
            <a:spAutoFit/>
          </a:bodyPr>
          <a:lstStyle/>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 antes de ponerse guantes.</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Seleccione guantes de tamaño adecuado.</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Póngase un guante por mano.</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Inspeccione los guantes en busca de roturas o agujeros y reemplácelos si se detectan defectos.</a:t>
            </a:r>
            <a:endParaRPr sz="2400" dirty="0">
              <a:solidFill>
                <a:prstClr val="black"/>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10940964" cy="673753"/>
          </a:xfrm>
          <a:prstGeom prst="rect">
            <a:avLst/>
          </a:prstGeom>
        </p:spPr>
        <p:txBody>
          <a:bodyPr vert="horz" wrap="square" lIns="0" tIns="16933" rIns="0" bIns="0" rtlCol="0">
            <a:spAutoFit/>
          </a:bodyPr>
          <a:lstStyle/>
          <a:p>
            <a:pPr marL="16933">
              <a:spcBef>
                <a:spcPts val="133"/>
              </a:spcBef>
            </a:pPr>
            <a:r>
              <a:rPr lang="es-ES" sz="4267" spc="-7" dirty="0"/>
              <a:t>Procedimientos para quitarse los guantes</a:t>
            </a:r>
            <a:endParaRPr sz="4267" dirty="0"/>
          </a:p>
        </p:txBody>
      </p:sp>
      <p:sp>
        <p:nvSpPr>
          <p:cNvPr id="3" name="object 3"/>
          <p:cNvSpPr/>
          <p:nvPr/>
        </p:nvSpPr>
        <p:spPr>
          <a:xfrm>
            <a:off x="9493768" y="1683000"/>
            <a:ext cx="1312289" cy="1658793"/>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p:nvPr/>
        </p:nvSpPr>
        <p:spPr>
          <a:xfrm>
            <a:off x="10544888" y="3021079"/>
            <a:ext cx="1471307" cy="1988200"/>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p:nvPr/>
        </p:nvSpPr>
        <p:spPr>
          <a:xfrm>
            <a:off x="9404844" y="4436839"/>
            <a:ext cx="1140045" cy="1641667"/>
          </a:xfrm>
          <a:prstGeom prst="rect">
            <a:avLst/>
          </a:prstGeom>
          <a:blipFill>
            <a:blip r:embed="rId5"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6" name="object 6"/>
          <p:cNvSpPr txBox="1"/>
          <p:nvPr/>
        </p:nvSpPr>
        <p:spPr>
          <a:xfrm>
            <a:off x="470746" y="1887728"/>
            <a:ext cx="8638540" cy="4695302"/>
          </a:xfrm>
          <a:prstGeom prst="rect">
            <a:avLst/>
          </a:prstGeom>
        </p:spPr>
        <p:txBody>
          <a:bodyPr vert="horz" wrap="square" lIns="0" tIns="16933" rIns="0" bIns="0" rtlCol="0">
            <a:spAutoFit/>
          </a:bodyPr>
          <a:lstStyle/>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Sujete el borde exterior cerca de su muñeca.</a:t>
            </a:r>
          </a:p>
          <a:p>
            <a:pPr marL="626518" indent="-609585" defTabSz="1219170">
              <a:spcBef>
                <a:spcPts val="133"/>
              </a:spcBef>
              <a:buFontTx/>
              <a:buAutoNum type="arabicPeriod"/>
              <a:tabLst>
                <a:tab pos="625671" algn="l"/>
                <a:tab pos="626518" algn="l"/>
              </a:tabLst>
            </a:pPr>
            <a:endParaRPr lang="es-ES" sz="21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Despega tu mano, girando el guante al revés.</a:t>
            </a:r>
          </a:p>
          <a:p>
            <a:pPr marL="626518" indent="-609585" defTabSz="1219170">
              <a:spcBef>
                <a:spcPts val="133"/>
              </a:spcBef>
              <a:buFontTx/>
              <a:buAutoNum type="arabicPeriod"/>
              <a:tabLst>
                <a:tab pos="625671" algn="l"/>
                <a:tab pos="626518" algn="l"/>
              </a:tabLst>
            </a:pPr>
            <a:endParaRPr lang="es-ES" sz="21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Sostener en la mano enguantada opuesta.</a:t>
            </a:r>
          </a:p>
          <a:p>
            <a:pPr marL="626518" indent="-609585" defTabSz="1219170">
              <a:spcBef>
                <a:spcPts val="133"/>
              </a:spcBef>
              <a:buFontTx/>
              <a:buAutoNum type="arabicPeriod"/>
              <a:tabLst>
                <a:tab pos="625671" algn="l"/>
                <a:tab pos="626518" algn="l"/>
              </a:tabLst>
            </a:pPr>
            <a:endParaRPr lang="es-ES" sz="21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Deslice el dedo sin guantes debajo de la muñeca del guante restante.</a:t>
            </a:r>
          </a:p>
          <a:p>
            <a:pPr marL="626518" indent="-609585" defTabSz="1219170">
              <a:spcBef>
                <a:spcPts val="133"/>
              </a:spcBef>
              <a:buFontTx/>
              <a:buAutoNum type="arabicPeriod"/>
              <a:tabLst>
                <a:tab pos="625671" algn="l"/>
                <a:tab pos="626518" algn="l"/>
              </a:tabLst>
            </a:pPr>
            <a:endParaRPr lang="es-ES" sz="21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Despegar desde el interior, creando una bolsa para ambos guantes.</a:t>
            </a:r>
          </a:p>
          <a:p>
            <a:pPr marL="626518" indent="-609585" defTabSz="1219170">
              <a:spcBef>
                <a:spcPts val="133"/>
              </a:spcBef>
              <a:buFontTx/>
              <a:buAutoNum type="arabicPeriod"/>
              <a:tabLst>
                <a:tab pos="625671" algn="l"/>
                <a:tab pos="626518" algn="l"/>
              </a:tabLst>
            </a:pPr>
            <a:endParaRPr lang="es-ES" sz="21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spc="-7" dirty="0">
                <a:solidFill>
                  <a:prstClr val="black"/>
                </a:solidFill>
                <a:latin typeface="Arial"/>
                <a:cs typeface="Arial"/>
              </a:rPr>
              <a:t>Deseche los guantes en la basura.</a:t>
            </a:r>
          </a:p>
          <a:p>
            <a:pPr marL="626518" indent="-609585" defTabSz="1219170">
              <a:spcBef>
                <a:spcPts val="133"/>
              </a:spcBef>
              <a:buFontTx/>
              <a:buAutoNum type="arabicPeriod"/>
              <a:tabLst>
                <a:tab pos="625671" algn="l"/>
                <a:tab pos="626518" algn="l"/>
              </a:tabLst>
            </a:pPr>
            <a:endParaRPr lang="es-ES" sz="2100"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100" dirty="0">
                <a:solidFill>
                  <a:prstClr val="black"/>
                </a:solidFill>
                <a:latin typeface="Arial"/>
                <a:cs typeface="Arial"/>
              </a:rPr>
              <a:t>Evita tocarte la cara hasta que te laves las manos</a:t>
            </a:r>
            <a:endParaRPr sz="2100" dirty="0">
              <a:solidFill>
                <a:prstClr val="black"/>
              </a:solidFill>
              <a:latin typeface="Arial"/>
              <a:cs typeface="Arial"/>
            </a:endParaRPr>
          </a:p>
        </p:txBody>
      </p:sp>
      <p:sp>
        <p:nvSpPr>
          <p:cNvPr id="7" name="object 7"/>
          <p:cNvSpPr txBox="1"/>
          <p:nvPr/>
        </p:nvSpPr>
        <p:spPr>
          <a:xfrm>
            <a:off x="9947745" y="6309361"/>
            <a:ext cx="1513786"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CDC</a:t>
            </a:r>
            <a:endParaRPr sz="1867" dirty="0">
              <a:solidFill>
                <a:prstClr val="black"/>
              </a:solidFill>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082" y="1965352"/>
            <a:ext cx="11225822" cy="1463648"/>
          </a:xfrm>
          <a:prstGeom prst="rect">
            <a:avLst/>
          </a:prstGeom>
        </p:spPr>
        <p:txBody>
          <a:bodyPr vert="horz" wrap="square" lIns="0" tIns="16933" rIns="0" bIns="0" rtlCol="0">
            <a:spAutoFit/>
          </a:bodyPr>
          <a:lstStyle/>
          <a:p>
            <a:pPr marL="16933" marR="6773">
              <a:spcBef>
                <a:spcPts val="133"/>
              </a:spcBef>
            </a:pPr>
            <a:r>
              <a:rPr lang="es-ES" sz="4700" spc="-7" dirty="0"/>
              <a:t>Demostración de los procedimientos de ponerse y quitarse los guantes.</a:t>
            </a:r>
            <a:endParaRPr sz="4700" spc="-7" dirty="0"/>
          </a:p>
        </p:txBody>
      </p:sp>
    </p:spTree>
    <p:extLst>
      <p:ext uri="{BB962C8B-B14F-4D97-AF65-F5344CB8AC3E}">
        <p14:creationId xmlns:p14="http://schemas.microsoft.com/office/powerpoint/2010/main" val="267231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Contenido</a:t>
            </a:r>
            <a:endParaRPr dirty="0"/>
          </a:p>
        </p:txBody>
      </p:sp>
      <p:sp>
        <p:nvSpPr>
          <p:cNvPr id="185" name="Google Shape;185;p46"/>
          <p:cNvSpPr txBox="1">
            <a:spLocks noGrp="1"/>
          </p:cNvSpPr>
          <p:nvPr>
            <p:ph type="body" idx="1"/>
          </p:nvPr>
        </p:nvSpPr>
        <p:spPr>
          <a:xfrm>
            <a:off x="341172" y="1068801"/>
            <a:ext cx="11360799" cy="4720398"/>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3200" dirty="0" err="1">
                <a:solidFill>
                  <a:schemeClr val="dk1"/>
                </a:solidFill>
              </a:rPr>
              <a:t>Módulo</a:t>
            </a:r>
            <a:r>
              <a:rPr lang="en-US" sz="3200" dirty="0">
                <a:solidFill>
                  <a:schemeClr val="dk1"/>
                </a:solidFill>
              </a:rPr>
              <a:t> 1 </a:t>
            </a:r>
            <a:r>
              <a:rPr lang="en-US" sz="3200" dirty="0" err="1">
                <a:solidFill>
                  <a:schemeClr val="dk1"/>
                </a:solidFill>
              </a:rPr>
              <a:t>Conceptos</a:t>
            </a:r>
            <a:r>
              <a:rPr lang="en-US" sz="3200" dirty="0">
                <a:solidFill>
                  <a:schemeClr val="dk1"/>
                </a:solidFill>
              </a:rPr>
              <a:t> </a:t>
            </a:r>
            <a:r>
              <a:rPr lang="en-US" sz="3200" dirty="0" err="1">
                <a:solidFill>
                  <a:schemeClr val="dk1"/>
                </a:solidFill>
              </a:rPr>
              <a:t>básicos</a:t>
            </a:r>
            <a:r>
              <a:rPr lang="en-US" sz="3200" dirty="0">
                <a:solidFill>
                  <a:schemeClr val="dk1"/>
                </a:solidFill>
              </a:rPr>
              <a:t> de COVID-19 </a:t>
            </a:r>
            <a:r>
              <a:rPr lang="en" sz="3200" dirty="0">
                <a:solidFill>
                  <a:schemeClr val="dk1"/>
                </a:solidFill>
              </a:rPr>
              <a:t> </a:t>
            </a:r>
            <a:endParaRPr sz="3200" dirty="0"/>
          </a:p>
          <a:p>
            <a:pPr indent="-457189">
              <a:spcBef>
                <a:spcPts val="2133"/>
              </a:spcBef>
              <a:buClr>
                <a:schemeClr val="dk1"/>
              </a:buClr>
              <a:buSzPts val="1800"/>
              <a:buFont typeface="Arial"/>
              <a:buChar char="●"/>
            </a:pPr>
            <a:r>
              <a:rPr lang="en-US" sz="3200" dirty="0" err="1">
                <a:solidFill>
                  <a:schemeClr val="dk1"/>
                </a:solidFill>
              </a:rPr>
              <a:t>Módulo</a:t>
            </a:r>
            <a:r>
              <a:rPr lang="en-US" sz="3200" dirty="0">
                <a:solidFill>
                  <a:schemeClr val="dk1"/>
                </a:solidFill>
              </a:rPr>
              <a:t> 2</a:t>
            </a:r>
            <a:r>
              <a:rPr lang="en" sz="3200" dirty="0">
                <a:solidFill>
                  <a:schemeClr val="dk1"/>
                </a:solidFill>
              </a:rPr>
              <a:t> </a:t>
            </a:r>
            <a:r>
              <a:rPr lang="en-US" sz="3200" dirty="0" err="1"/>
              <a:t>Evaluación</a:t>
            </a:r>
            <a:r>
              <a:rPr lang="en-US" sz="3200" dirty="0"/>
              <a:t> del </a:t>
            </a:r>
            <a:r>
              <a:rPr lang="en-US" sz="3200" dirty="0" err="1"/>
              <a:t>potencial</a:t>
            </a:r>
            <a:r>
              <a:rPr lang="en-US" sz="3200" dirty="0"/>
              <a:t> de </a:t>
            </a:r>
            <a:r>
              <a:rPr lang="en-US" sz="3200" dirty="0" err="1"/>
              <a:t>exposición</a:t>
            </a:r>
            <a:r>
              <a:rPr lang="en-US" sz="3200" dirty="0"/>
              <a:t> a COVID-19 </a:t>
            </a:r>
            <a:r>
              <a:rPr lang="en-US" sz="3200" dirty="0" err="1"/>
              <a:t>en</a:t>
            </a:r>
            <a:r>
              <a:rPr lang="en-US" sz="3200" dirty="0"/>
              <a:t> </a:t>
            </a:r>
            <a:r>
              <a:rPr lang="en-US" sz="3200" dirty="0" err="1"/>
              <a:t>actividades</a:t>
            </a:r>
            <a:r>
              <a:rPr lang="en-US" sz="3200" dirty="0"/>
              <a:t> de la </a:t>
            </a:r>
            <a:r>
              <a:rPr lang="en-US" sz="3200" dirty="0" err="1"/>
              <a:t>vida</a:t>
            </a:r>
            <a:r>
              <a:rPr lang="en-US" sz="3200" dirty="0"/>
              <a:t> </a:t>
            </a:r>
            <a:r>
              <a:rPr lang="en-US" sz="3200" dirty="0" err="1"/>
              <a:t>diaria</a:t>
            </a:r>
            <a:endParaRPr lang="en-US" sz="3200" dirty="0"/>
          </a:p>
          <a:p>
            <a:pPr indent="-457189">
              <a:spcBef>
                <a:spcPts val="2133"/>
              </a:spcBef>
              <a:buClr>
                <a:schemeClr val="dk1"/>
              </a:buClr>
              <a:buSzPts val="1800"/>
              <a:buFont typeface="Arial"/>
              <a:buChar char="●"/>
            </a:pPr>
            <a:r>
              <a:rPr lang="en-US" altLang="en-US" sz="3200" dirty="0" err="1">
                <a:ea typeface="ＭＳ Ｐゴシック" panose="020B0600070205080204" pitchFamily="34" charset="-128"/>
              </a:rPr>
              <a:t>Módulo</a:t>
            </a:r>
            <a:r>
              <a:rPr lang="en-US" altLang="en-US" sz="3200" dirty="0">
                <a:ea typeface="ＭＳ Ｐゴシック" panose="020B0600070205080204" pitchFamily="34" charset="-128"/>
              </a:rPr>
              <a:t> 3 </a:t>
            </a:r>
            <a:r>
              <a:rPr lang="es-CO" altLang="en-US" sz="3200" dirty="0">
                <a:ea typeface="ＭＳ Ｐゴシック" panose="020B0600070205080204" pitchFamily="34" charset="-128"/>
              </a:rPr>
              <a:t>Métodos</a:t>
            </a:r>
            <a:r>
              <a:rPr lang="en-US" altLang="en-US" sz="3200" dirty="0">
                <a:ea typeface="ＭＳ Ｐゴシック" panose="020B0600070205080204" pitchFamily="34" charset="-128"/>
              </a:rPr>
              <a:t> para </a:t>
            </a:r>
            <a:r>
              <a:rPr lang="en-US" altLang="en-US" sz="3200" dirty="0" err="1">
                <a:ea typeface="ＭＳ Ｐゴシック" panose="020B0600070205080204" pitchFamily="34" charset="-128"/>
              </a:rPr>
              <a:t>prevenir</a:t>
            </a:r>
            <a:r>
              <a:rPr lang="en-US" altLang="en-US" sz="3200" dirty="0">
                <a:ea typeface="ＭＳ Ｐゴシック" panose="020B0600070205080204" pitchFamily="34" charset="-128"/>
              </a:rPr>
              <a:t> COVID-19 </a:t>
            </a:r>
            <a:r>
              <a:rPr lang="en-US" altLang="en-US" sz="3200" dirty="0" err="1">
                <a:ea typeface="ＭＳ Ｐゴシック" panose="020B0600070205080204" pitchFamily="34" charset="-128"/>
              </a:rPr>
              <a:t>en</a:t>
            </a:r>
            <a:r>
              <a:rPr lang="en-US" altLang="en-US" sz="3200" dirty="0">
                <a:ea typeface="ＭＳ Ｐゴシック" panose="020B0600070205080204" pitchFamily="34" charset="-128"/>
              </a:rPr>
              <a:t> el </a:t>
            </a:r>
            <a:r>
              <a:rPr lang="en-US" altLang="en-US" sz="3200" dirty="0" err="1">
                <a:ea typeface="ＭＳ Ｐゴシック" panose="020B0600070205080204" pitchFamily="34" charset="-128"/>
              </a:rPr>
              <a:t>hogar</a:t>
            </a:r>
            <a:endParaRPr lang="en-US" altLang="en-US" sz="3200" dirty="0">
              <a:ea typeface="ＭＳ Ｐゴシック" panose="020B0600070205080204" pitchFamily="34" charset="-128"/>
            </a:endParaRPr>
          </a:p>
          <a:p>
            <a:pPr indent="-457189">
              <a:spcBef>
                <a:spcPts val="2133"/>
              </a:spcBef>
              <a:buClr>
                <a:schemeClr val="dk1"/>
              </a:buClr>
              <a:buSzPts val="1800"/>
              <a:buFont typeface="Arial"/>
              <a:buChar char="●"/>
            </a:pPr>
            <a:r>
              <a:rPr lang="en-US" sz="3200" dirty="0" err="1">
                <a:ea typeface="ＭＳ Ｐゴシック" panose="020B0600070205080204" pitchFamily="34" charset="-128"/>
              </a:rPr>
              <a:t>Respondiendo</a:t>
            </a:r>
            <a:r>
              <a:rPr lang="en-US" sz="3200" dirty="0">
                <a:ea typeface="ＭＳ Ｐゴシック" panose="020B0600070205080204" pitchFamily="34" charset="-128"/>
              </a:rPr>
              <a:t> a la </a:t>
            </a:r>
            <a:r>
              <a:rPr lang="en-US" sz="3200" dirty="0" err="1">
                <a:ea typeface="ＭＳ Ｐゴシック" panose="020B0600070205080204" pitchFamily="34" charset="-128"/>
              </a:rPr>
              <a:t>infección</a:t>
            </a:r>
            <a:r>
              <a:rPr lang="en-US" sz="3200" dirty="0">
                <a:ea typeface="ＭＳ Ｐゴシック" panose="020B0600070205080204" pitchFamily="34" charset="-128"/>
              </a:rPr>
              <a:t> por COVID-19 </a:t>
            </a:r>
            <a:r>
              <a:rPr lang="en-US" sz="3200" dirty="0" err="1">
                <a:ea typeface="ＭＳ Ｐゴシック" panose="020B0600070205080204" pitchFamily="34" charset="-128"/>
              </a:rPr>
              <a:t>en</a:t>
            </a:r>
            <a:r>
              <a:rPr lang="en-US" sz="3200" dirty="0">
                <a:ea typeface="ＭＳ Ｐゴシック" panose="020B0600070205080204" pitchFamily="34" charset="-128"/>
              </a:rPr>
              <a:t> el </a:t>
            </a:r>
            <a:r>
              <a:rPr lang="en-US" sz="3200" dirty="0" err="1">
                <a:ea typeface="ＭＳ Ｐゴシック" panose="020B0600070205080204" pitchFamily="34" charset="-128"/>
              </a:rPr>
              <a:t>hogar</a:t>
            </a:r>
            <a:endParaRPr sz="3200" dirty="0"/>
          </a:p>
        </p:txBody>
      </p:sp>
    </p:spTree>
    <p:extLst>
      <p:ext uri="{BB962C8B-B14F-4D97-AF65-F5344CB8AC3E}">
        <p14:creationId xmlns:p14="http://schemas.microsoft.com/office/powerpoint/2010/main" val="4272022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C43F9-F448-485D-AD9B-F904C03663AA}"/>
              </a:ext>
            </a:extLst>
          </p:cNvPr>
          <p:cNvSpPr>
            <a:spLocks noGrp="1"/>
          </p:cNvSpPr>
          <p:nvPr>
            <p:ph type="sldNum" sz="quarter" idx="10"/>
          </p:nvPr>
        </p:nvSpPr>
        <p:spPr/>
        <p:txBody>
          <a:bodyPr/>
          <a:lstStyle/>
          <a:p>
            <a:fld id="{644431DD-724F-4159-B395-C12D4FF15CA8}" type="slidenum">
              <a:rPr lang="en-US" altLang="en-US" smtClean="0"/>
              <a:pPr/>
              <a:t>50</a:t>
            </a:fld>
            <a:endParaRPr lang="en-US" altLang="en-US" dirty="0"/>
          </a:p>
        </p:txBody>
      </p:sp>
      <p:pic>
        <p:nvPicPr>
          <p:cNvPr id="97284" name="Content Placeholder 5" descr="lady wearing surgical mask">
            <a:extLst>
              <a:ext uri="{FF2B5EF4-FFF2-40B4-BE49-F238E27FC236}">
                <a16:creationId xmlns:a16="http://schemas.microsoft.com/office/drawing/2014/main" id="{E384F45F-4A23-48B3-B029-B865DBDE88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sp>
        <p:nvSpPr>
          <p:cNvPr id="97283" name="Content Placeholder 2">
            <a:extLst>
              <a:ext uri="{FF2B5EF4-FFF2-40B4-BE49-F238E27FC236}">
                <a16:creationId xmlns:a16="http://schemas.microsoft.com/office/drawing/2014/main" id="{8D8172D5-A50C-4776-AB51-E579767F8D87}"/>
              </a:ext>
            </a:extLst>
          </p:cNvPr>
          <p:cNvSpPr>
            <a:spLocks noGrp="1"/>
          </p:cNvSpPr>
          <p:nvPr>
            <p:ph sz="half" idx="1"/>
          </p:nvPr>
        </p:nvSpPr>
        <p:spPr>
          <a:xfrm>
            <a:off x="1422079" y="2963924"/>
            <a:ext cx="3810000" cy="2708434"/>
          </a:xfrm>
        </p:spPr>
        <p:txBody>
          <a:bodyPr/>
          <a:lstStyle/>
          <a:p>
            <a:pPr>
              <a:buFontTx/>
              <a:buNone/>
            </a:pPr>
            <a:r>
              <a:rPr lang="es-ES" altLang="en-US" sz="2200" dirty="0">
                <a:ea typeface="ＭＳ Ｐゴシック" panose="020B0600070205080204" pitchFamily="34" charset="-128"/>
              </a:rPr>
              <a:t>Las mascarillas quirúrgicas </a:t>
            </a:r>
            <a:r>
              <a:rPr lang="es-ES" altLang="en-US" sz="2200" b="1" u="sng" dirty="0">
                <a:ea typeface="ＭＳ Ｐゴシック" panose="020B0600070205080204" pitchFamily="34" charset="-128"/>
              </a:rPr>
              <a:t>no:</a:t>
            </a:r>
          </a:p>
          <a:p>
            <a:pPr marL="342900" indent="-342900">
              <a:buFont typeface="Arial" panose="020B0604020202020204" pitchFamily="34" charset="0"/>
              <a:buChar char="•"/>
            </a:pPr>
            <a:r>
              <a:rPr lang="es-ES" altLang="en-US" sz="2200" dirty="0">
                <a:ea typeface="ＭＳ Ｐゴシック" panose="020B0600070205080204" pitchFamily="34" charset="-128"/>
              </a:rPr>
              <a:t>Se ajustan firmemente contra la piel para formar un sello</a:t>
            </a:r>
          </a:p>
          <a:p>
            <a:pPr marL="342900" indent="-342900">
              <a:buFont typeface="Arial" panose="020B0604020202020204" pitchFamily="34" charset="0"/>
              <a:buChar char="•"/>
            </a:pPr>
            <a:r>
              <a:rPr lang="es-ES" altLang="en-US" sz="2200" dirty="0">
                <a:ea typeface="ＭＳ Ｐゴシック" panose="020B0600070205080204" pitchFamily="34" charset="-128"/>
              </a:rPr>
              <a:t>Filtra partículas diminutas, como virus o bacterias que están en el aire</a:t>
            </a:r>
            <a:endParaRPr lang="en-US" altLang="en-US" sz="2200" dirty="0">
              <a:ea typeface="ＭＳ Ｐゴシック" panose="020B0600070205080204" pitchFamily="34" charset="-128"/>
            </a:endParaRPr>
          </a:p>
        </p:txBody>
      </p:sp>
      <p:sp>
        <p:nvSpPr>
          <p:cNvPr id="2" name="TextBox 1">
            <a:extLst>
              <a:ext uri="{FF2B5EF4-FFF2-40B4-BE49-F238E27FC236}">
                <a16:creationId xmlns:a16="http://schemas.microsoft.com/office/drawing/2014/main" id="{864FC69A-11BC-4203-B129-7E98E2CD0CA4}"/>
              </a:ext>
            </a:extLst>
          </p:cNvPr>
          <p:cNvSpPr txBox="1"/>
          <p:nvPr/>
        </p:nvSpPr>
        <p:spPr>
          <a:xfrm>
            <a:off x="1846317" y="1851129"/>
            <a:ext cx="8702565" cy="584775"/>
          </a:xfrm>
          <a:prstGeom prst="rect">
            <a:avLst/>
          </a:prstGeom>
          <a:noFill/>
        </p:spPr>
        <p:txBody>
          <a:bodyPr wrap="square" rtlCol="0">
            <a:spAutoFit/>
          </a:bodyPr>
          <a:lstStyle/>
          <a:p>
            <a:pPr algn="ctr">
              <a:buNone/>
            </a:pPr>
            <a:r>
              <a:rPr lang="es-ES" altLang="en-US" sz="3200" b="1" dirty="0"/>
              <a:t>¡Las mascarillas quirúrgicas no son respiradores!</a:t>
            </a:r>
            <a:endParaRPr lang="en-US" sz="3200" b="1" dirty="0"/>
          </a:p>
        </p:txBody>
      </p:sp>
      <p:sp>
        <p:nvSpPr>
          <p:cNvPr id="97282" name="Title 1">
            <a:extLst>
              <a:ext uri="{FF2B5EF4-FFF2-40B4-BE49-F238E27FC236}">
                <a16:creationId xmlns:a16="http://schemas.microsoft.com/office/drawing/2014/main" id="{DC535233-B1F0-499B-B824-BA11C9265996}"/>
              </a:ext>
            </a:extLst>
          </p:cNvPr>
          <p:cNvSpPr>
            <a:spLocks noGrp="1"/>
          </p:cNvSpPr>
          <p:nvPr>
            <p:ph type="title"/>
          </p:nvPr>
        </p:nvSpPr>
        <p:spPr>
          <a:xfrm>
            <a:off x="1545560" y="572392"/>
            <a:ext cx="9304080" cy="553998"/>
          </a:xfrm>
        </p:spPr>
        <p:txBody>
          <a:bodyPr anchor="ctr"/>
          <a:lstStyle/>
          <a:p>
            <a:r>
              <a:rPr lang="en-US" altLang="en-US" dirty="0" err="1">
                <a:ea typeface="ＭＳ Ｐゴシック" panose="020B0600070205080204" pitchFamily="34" charset="-128"/>
              </a:rPr>
              <a:t>Respiradores</a:t>
            </a:r>
            <a:r>
              <a:rPr lang="en-US" altLang="en-US" dirty="0">
                <a:ea typeface="ＭＳ Ｐゴシック" panose="020B0600070205080204" pitchFamily="34" charset="-128"/>
              </a:rPr>
              <a:t> vs. </a:t>
            </a:r>
            <a:r>
              <a:rPr lang="en-US" altLang="en-US" dirty="0" err="1">
                <a:ea typeface="ＭＳ Ｐゴシック" panose="020B0600070205080204" pitchFamily="34" charset="-128"/>
              </a:rPr>
              <a:t>Mascarillas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Quirúrgicas</a:t>
            </a:r>
            <a:endParaRPr lang="en-US" altLang="en-US" dirty="0">
              <a:ea typeface="ＭＳ Ｐゴシック" panose="020B0600070205080204" pitchFamily="34" charset="-128"/>
            </a:endParaRPr>
          </a:p>
        </p:txBody>
      </p:sp>
      <p:sp>
        <p:nvSpPr>
          <p:cNvPr id="4" name="Rectangle 3">
            <a:extLst>
              <a:ext uri="{FF2B5EF4-FFF2-40B4-BE49-F238E27FC236}">
                <a16:creationId xmlns:a16="http://schemas.microsoft.com/office/drawing/2014/main" id="{EF794F2C-EB3B-4C02-B349-293C6A2683D7}"/>
              </a:ext>
            </a:extLst>
          </p:cNvPr>
          <p:cNvSpPr/>
          <p:nvPr/>
        </p:nvSpPr>
        <p:spPr>
          <a:xfrm>
            <a:off x="1083620" y="6193275"/>
            <a:ext cx="1521763" cy="369332"/>
          </a:xfrm>
          <a:prstGeom prst="rect">
            <a:avLst/>
          </a:prstGeom>
        </p:spPr>
        <p:txBody>
          <a:bodyPr wrap="none">
            <a:spAutoFit/>
          </a:bodyPr>
          <a:lstStyle/>
          <a:p>
            <a:pPr lvl="0">
              <a:defRPr/>
            </a:pPr>
            <a:r>
              <a:rPr lang="en-US" dirty="0">
                <a:solidFill>
                  <a:prstClr val="black"/>
                </a:solidFill>
              </a:rPr>
              <a:t>Fuente: NIEHS</a:t>
            </a:r>
          </a:p>
        </p:txBody>
      </p:sp>
    </p:spTree>
    <p:extLst>
      <p:ext uri="{BB962C8B-B14F-4D97-AF65-F5344CB8AC3E}">
        <p14:creationId xmlns:p14="http://schemas.microsoft.com/office/powerpoint/2010/main" val="540346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Content Placeholder 7" descr="N95 respirator">
            <a:extLst>
              <a:ext uri="{FF2B5EF4-FFF2-40B4-BE49-F238E27FC236}">
                <a16:creationId xmlns:a16="http://schemas.microsoft.com/office/drawing/2014/main" id="{F5953902-8BFD-436E-B3EC-1AA7464A11D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958" b="16268"/>
          <a:stretch/>
        </p:blipFill>
        <p:spPr>
          <a:xfrm>
            <a:off x="1905000" y="3602171"/>
            <a:ext cx="3810000" cy="2696488"/>
          </a:xfrm>
        </p:spPr>
      </p:pic>
      <p:pic>
        <p:nvPicPr>
          <p:cNvPr id="93188" name="Content Placeholder 8" descr="Person wearing surgical mask">
            <a:extLst>
              <a:ext uri="{FF2B5EF4-FFF2-40B4-BE49-F238E27FC236}">
                <a16:creationId xmlns:a16="http://schemas.microsoft.com/office/drawing/2014/main" id="{1E90B167-1438-4682-B959-71EB676F4BC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48400" y="3174422"/>
            <a:ext cx="3048000" cy="3048000"/>
          </a:xfrm>
        </p:spPr>
      </p:pic>
      <p:sp>
        <p:nvSpPr>
          <p:cNvPr id="3" name="Slide Number Placeholder 2">
            <a:extLst>
              <a:ext uri="{FF2B5EF4-FFF2-40B4-BE49-F238E27FC236}">
                <a16:creationId xmlns:a16="http://schemas.microsoft.com/office/drawing/2014/main" id="{73377E10-5A4F-4CE8-98AE-DAAFCEE9A0CF}"/>
              </a:ext>
            </a:extLst>
          </p:cNvPr>
          <p:cNvSpPr>
            <a:spLocks noGrp="1"/>
          </p:cNvSpPr>
          <p:nvPr>
            <p:ph type="sldNum" sz="quarter" idx="10"/>
          </p:nvPr>
        </p:nvSpPr>
        <p:spPr/>
        <p:txBody>
          <a:bodyPr/>
          <a:lstStyle/>
          <a:p>
            <a:fld id="{644431DD-724F-4159-B395-C12D4FF15CA8}" type="slidenum">
              <a:rPr lang="en-US" altLang="en-US" smtClean="0"/>
              <a:pPr/>
              <a:t>51</a:t>
            </a:fld>
            <a:endParaRPr lang="en-US" altLang="en-US" dirty="0"/>
          </a:p>
        </p:txBody>
      </p:sp>
      <p:sp>
        <p:nvSpPr>
          <p:cNvPr id="93187" name="TextBox 17">
            <a:extLst>
              <a:ext uri="{FF2B5EF4-FFF2-40B4-BE49-F238E27FC236}">
                <a16:creationId xmlns:a16="http://schemas.microsoft.com/office/drawing/2014/main" id="{9AAE5A0C-FFA7-47CA-9472-D2AE74402C1F}"/>
              </a:ext>
            </a:extLst>
          </p:cNvPr>
          <p:cNvSpPr txBox="1">
            <a:spLocks noChangeArrowheads="1"/>
          </p:cNvSpPr>
          <p:nvPr/>
        </p:nvSpPr>
        <p:spPr bwMode="auto">
          <a:xfrm>
            <a:off x="1905000" y="3094339"/>
            <a:ext cx="396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buNone/>
            </a:pPr>
            <a:r>
              <a:rPr lang="es-ES" altLang="en-US" sz="2000" baseline="0" dirty="0"/>
              <a:t>Un respirador N95 es el nivel mínimo de protección para evitar la inhalación de coronavirus</a:t>
            </a:r>
            <a:r>
              <a:rPr lang="en-US" altLang="en-US" sz="2000" baseline="0" dirty="0"/>
              <a:t>.</a:t>
            </a:r>
            <a:endParaRPr lang="en-US" altLang="en-US" sz="2000" dirty="0"/>
          </a:p>
        </p:txBody>
      </p:sp>
      <p:sp>
        <p:nvSpPr>
          <p:cNvPr id="2" name="TextBox 1">
            <a:extLst>
              <a:ext uri="{FF2B5EF4-FFF2-40B4-BE49-F238E27FC236}">
                <a16:creationId xmlns:a16="http://schemas.microsoft.com/office/drawing/2014/main" id="{CE2EB516-6BE0-4ED3-AE8A-BD8FE21305AC}"/>
              </a:ext>
            </a:extLst>
          </p:cNvPr>
          <p:cNvSpPr txBox="1"/>
          <p:nvPr/>
        </p:nvSpPr>
        <p:spPr>
          <a:xfrm>
            <a:off x="1513490" y="1609433"/>
            <a:ext cx="8925910" cy="1384995"/>
          </a:xfrm>
          <a:prstGeom prst="rect">
            <a:avLst/>
          </a:prstGeom>
          <a:noFill/>
        </p:spPr>
        <p:txBody>
          <a:bodyPr wrap="square" rtlCol="0">
            <a:spAutoFit/>
          </a:bodyPr>
          <a:lstStyle/>
          <a:p>
            <a:pPr>
              <a:buNone/>
            </a:pPr>
            <a:r>
              <a:rPr lang="es-ES" altLang="en-US" sz="2800" dirty="0"/>
              <a:t>Los respiradores evitan que la mayoría de las partículas de virus sean inhaladas. Los revestimientos faciales y las mascarillas quirúrgicas no</a:t>
            </a:r>
            <a:endParaRPr lang="en-US" altLang="en-US" sz="2800" dirty="0"/>
          </a:p>
        </p:txBody>
      </p:sp>
      <p:sp>
        <p:nvSpPr>
          <p:cNvPr id="93186" name="Title 6">
            <a:extLst>
              <a:ext uri="{FF2B5EF4-FFF2-40B4-BE49-F238E27FC236}">
                <a16:creationId xmlns:a16="http://schemas.microsoft.com/office/drawing/2014/main" id="{7DF97389-73E2-438C-8870-6F7E7CF67AB3}"/>
              </a:ext>
            </a:extLst>
          </p:cNvPr>
          <p:cNvSpPr>
            <a:spLocks noGrp="1"/>
          </p:cNvSpPr>
          <p:nvPr>
            <p:ph type="title"/>
          </p:nvPr>
        </p:nvSpPr>
        <p:spPr>
          <a:xfrm>
            <a:off x="1752600" y="392480"/>
            <a:ext cx="8686800" cy="553998"/>
          </a:xfrm>
        </p:spPr>
        <p:txBody>
          <a:bodyPr/>
          <a:lstStyle/>
          <a:p>
            <a:r>
              <a:rPr lang="en-US" altLang="en-US" dirty="0" err="1">
                <a:ea typeface="ＭＳ Ｐゴシック" panose="020B0600070205080204" pitchFamily="34" charset="-128"/>
              </a:rPr>
              <a:t>Respiradores</a:t>
            </a:r>
            <a:endParaRPr lang="en-US" altLang="en-US" dirty="0">
              <a:ea typeface="ＭＳ Ｐゴシック" panose="020B0600070205080204" pitchFamily="34" charset="-128"/>
            </a:endParaRPr>
          </a:p>
        </p:txBody>
      </p:sp>
      <p:sp>
        <p:nvSpPr>
          <p:cNvPr id="4" name="TextBox 3">
            <a:extLst>
              <a:ext uri="{FF2B5EF4-FFF2-40B4-BE49-F238E27FC236}">
                <a16:creationId xmlns:a16="http://schemas.microsoft.com/office/drawing/2014/main" id="{8596920F-6992-4B94-B73D-554A2B721AAB}"/>
              </a:ext>
            </a:extLst>
          </p:cNvPr>
          <p:cNvSpPr txBox="1"/>
          <p:nvPr/>
        </p:nvSpPr>
        <p:spPr>
          <a:xfrm>
            <a:off x="0" y="6129635"/>
            <a:ext cx="11706603" cy="400110"/>
          </a:xfrm>
          <a:prstGeom prst="rect">
            <a:avLst/>
          </a:prstGeom>
          <a:noFill/>
        </p:spPr>
        <p:txBody>
          <a:bodyPr wrap="none" rtlCol="0">
            <a:spAutoFit/>
          </a:bodyPr>
          <a:lstStyle/>
          <a:p>
            <a:r>
              <a:rPr lang="es-ES" sz="2000" dirty="0"/>
              <a:t>Debido a la falta de respiradores, los respiradores no están disponibles actualmente para el público en general</a:t>
            </a:r>
            <a:r>
              <a:rPr lang="en-US" sz="2000" dirty="0"/>
              <a:t>.</a:t>
            </a:r>
            <a:endParaRPr lang="en-US" sz="1600" dirty="0"/>
          </a:p>
        </p:txBody>
      </p:sp>
      <p:sp>
        <p:nvSpPr>
          <p:cNvPr id="5" name="Rectangle 4">
            <a:extLst>
              <a:ext uri="{FF2B5EF4-FFF2-40B4-BE49-F238E27FC236}">
                <a16:creationId xmlns:a16="http://schemas.microsoft.com/office/drawing/2014/main" id="{A11494EF-7CCC-4D0B-9B48-4F672619257E}"/>
              </a:ext>
            </a:extLst>
          </p:cNvPr>
          <p:cNvSpPr/>
          <p:nvPr/>
        </p:nvSpPr>
        <p:spPr>
          <a:xfrm>
            <a:off x="609600" y="6478653"/>
            <a:ext cx="1521763" cy="369332"/>
          </a:xfrm>
          <a:prstGeom prst="rect">
            <a:avLst/>
          </a:prstGeom>
        </p:spPr>
        <p:txBody>
          <a:bodyPr wrap="none">
            <a:spAutoFit/>
          </a:bodyPr>
          <a:lstStyle/>
          <a:p>
            <a:pPr lvl="0">
              <a:defRPr/>
            </a:pPr>
            <a:r>
              <a:rPr lang="en-US" dirty="0">
                <a:solidFill>
                  <a:prstClr val="black"/>
                </a:solidFill>
              </a:rPr>
              <a:t>Fuente: NIEHS</a:t>
            </a:r>
          </a:p>
        </p:txBody>
      </p:sp>
    </p:spTree>
    <p:extLst>
      <p:ext uri="{BB962C8B-B14F-4D97-AF65-F5344CB8AC3E}">
        <p14:creationId xmlns:p14="http://schemas.microsoft.com/office/powerpoint/2010/main" val="932238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5" name="Google Shape;345;p51" descr="cloth masks"/>
          <p:cNvPicPr preferRelativeResize="0"/>
          <p:nvPr/>
        </p:nvPicPr>
        <p:blipFill>
          <a:blip r:embed="rId3">
            <a:alphaModFix/>
          </a:blip>
          <a:stretch>
            <a:fillRect/>
          </a:stretch>
        </p:blipFill>
        <p:spPr>
          <a:xfrm>
            <a:off x="6910915" y="2931183"/>
            <a:ext cx="4224521" cy="2112275"/>
          </a:xfrm>
          <a:prstGeom prst="rect">
            <a:avLst/>
          </a:prstGeom>
          <a:noFill/>
          <a:ln w="38100" cap="flat" cmpd="sng">
            <a:noFill/>
            <a:prstDash val="solid"/>
            <a:round/>
            <a:headEnd type="none" w="sm" len="sm"/>
            <a:tailEnd type="none" w="sm" len="sm"/>
          </a:ln>
        </p:spPr>
      </p:pic>
      <p:sp>
        <p:nvSpPr>
          <p:cNvPr id="4" name="Title 3">
            <a:extLst>
              <a:ext uri="{FF2B5EF4-FFF2-40B4-BE49-F238E27FC236}">
                <a16:creationId xmlns:a16="http://schemas.microsoft.com/office/drawing/2014/main" id="{108C9EF1-A86C-A74B-8498-4059D3FF70FE}"/>
              </a:ext>
            </a:extLst>
          </p:cNvPr>
          <p:cNvSpPr>
            <a:spLocks noGrp="1"/>
          </p:cNvSpPr>
          <p:nvPr>
            <p:ph type="title"/>
          </p:nvPr>
        </p:nvSpPr>
        <p:spPr>
          <a:xfrm>
            <a:off x="307041" y="170892"/>
            <a:ext cx="11577918" cy="1615827"/>
          </a:xfrm>
        </p:spPr>
        <p:txBody>
          <a:bodyPr/>
          <a:lstStyle/>
          <a:p>
            <a:r>
              <a:rPr lang="es-ES" sz="3500" dirty="0">
                <a:sym typeface="Calibri"/>
              </a:rPr>
              <a:t>¿Qué pasa con la recomendación de la CDC de usar revestimientos faciales de tela en lugares públicos?</a:t>
            </a:r>
            <a:endParaRPr lang="en-US" sz="3500" dirty="0"/>
          </a:p>
        </p:txBody>
      </p:sp>
      <p:sp>
        <p:nvSpPr>
          <p:cNvPr id="5" name="Text Placeholder 4">
            <a:extLst>
              <a:ext uri="{FF2B5EF4-FFF2-40B4-BE49-F238E27FC236}">
                <a16:creationId xmlns:a16="http://schemas.microsoft.com/office/drawing/2014/main" id="{D583D6CB-B599-6446-B03E-48B7AC9D2147}"/>
              </a:ext>
            </a:extLst>
          </p:cNvPr>
          <p:cNvSpPr>
            <a:spLocks noGrp="1"/>
          </p:cNvSpPr>
          <p:nvPr>
            <p:ph idx="1"/>
          </p:nvPr>
        </p:nvSpPr>
        <p:spPr>
          <a:xfrm>
            <a:off x="1056564" y="1786719"/>
            <a:ext cx="4800600" cy="4739759"/>
          </a:xfrm>
        </p:spPr>
        <p:txBody>
          <a:bodyPr/>
          <a:lstStyle/>
          <a:p>
            <a:pPr marL="342900" indent="-342900">
              <a:buFont typeface="Arial" panose="020B0604020202020204" pitchFamily="34" charset="0"/>
              <a:buChar char="•"/>
            </a:pPr>
            <a:r>
              <a:rPr lang="es-ES" sz="2200" dirty="0"/>
              <a:t>No son EPP</a:t>
            </a:r>
          </a:p>
          <a:p>
            <a:pPr marL="342900" indent="-342900">
              <a:buFont typeface="Arial" panose="020B0604020202020204" pitchFamily="34" charset="0"/>
              <a:buChar char="•"/>
            </a:pPr>
            <a:r>
              <a:rPr lang="es-ES" sz="2200" dirty="0"/>
              <a:t>No hay sello en la cara.</a:t>
            </a:r>
          </a:p>
          <a:p>
            <a:pPr marL="342900" indent="-342900">
              <a:buFont typeface="Arial" panose="020B0604020202020204" pitchFamily="34" charset="0"/>
              <a:buChar char="•"/>
            </a:pPr>
            <a:r>
              <a:rPr lang="es-ES" sz="2200" dirty="0"/>
              <a:t>Factores como la humedad en la tela pueden concentrar gotas.</a:t>
            </a:r>
          </a:p>
          <a:p>
            <a:pPr marL="342900" indent="-342900">
              <a:buFont typeface="Arial" panose="020B0604020202020204" pitchFamily="34" charset="0"/>
              <a:buChar char="•"/>
            </a:pPr>
            <a:r>
              <a:rPr lang="es-ES" sz="2200" dirty="0"/>
              <a:t>Las cubiertas faciales capturarán o ralentizarán algunas gotas cuando una persona habla, tose o estornuda. Esto reduce el riesgo de exposición pero no lo elimina.</a:t>
            </a:r>
          </a:p>
          <a:p>
            <a:pPr marL="342900" indent="-342900">
              <a:buFont typeface="Arial" panose="020B0604020202020204" pitchFamily="34" charset="0"/>
              <a:buChar char="•"/>
            </a:pPr>
            <a:r>
              <a:rPr lang="es-ES" sz="2200" dirty="0"/>
              <a:t>La CDC recomiendan usar una cubierta facial en entornos donde el distanciamiento social es difícil de mantener.</a:t>
            </a:r>
          </a:p>
          <a:p>
            <a:endParaRPr lang="en-US" sz="2200" dirty="0"/>
          </a:p>
        </p:txBody>
      </p:sp>
      <p:sp>
        <p:nvSpPr>
          <p:cNvPr id="2" name="Slide Number Placeholder 1">
            <a:extLst>
              <a:ext uri="{FF2B5EF4-FFF2-40B4-BE49-F238E27FC236}">
                <a16:creationId xmlns:a16="http://schemas.microsoft.com/office/drawing/2014/main" id="{03BAA6B5-FED2-49E9-9354-4B6F8BC673DB}"/>
              </a:ext>
            </a:extLst>
          </p:cNvPr>
          <p:cNvSpPr>
            <a:spLocks noGrp="1"/>
          </p:cNvSpPr>
          <p:nvPr>
            <p:ph type="sldNum" sz="quarter" idx="10"/>
          </p:nvPr>
        </p:nvSpPr>
        <p:spPr/>
        <p:txBody>
          <a:bodyPr/>
          <a:lstStyle/>
          <a:p>
            <a:fld id="{00000000-1234-1234-1234-123412341234}" type="slidenum">
              <a:rPr lang="en" smtClean="0"/>
              <a:pPr/>
              <a:t>52</a:t>
            </a:fld>
            <a:endParaRPr lang="en"/>
          </a:p>
        </p:txBody>
      </p:sp>
      <p:sp>
        <p:nvSpPr>
          <p:cNvPr id="3" name="Rectangle 2">
            <a:extLst>
              <a:ext uri="{FF2B5EF4-FFF2-40B4-BE49-F238E27FC236}">
                <a16:creationId xmlns:a16="http://schemas.microsoft.com/office/drawing/2014/main" id="{DB1F7ACE-10AC-4D97-9818-D375CF92F1A8}"/>
              </a:ext>
            </a:extLst>
          </p:cNvPr>
          <p:cNvSpPr/>
          <p:nvPr/>
        </p:nvSpPr>
        <p:spPr>
          <a:xfrm>
            <a:off x="810666" y="6374205"/>
            <a:ext cx="1521763" cy="369332"/>
          </a:xfrm>
          <a:prstGeom prst="rect">
            <a:avLst/>
          </a:prstGeom>
        </p:spPr>
        <p:txBody>
          <a:bodyPr wrap="none">
            <a:spAutoFit/>
          </a:bodyPr>
          <a:lstStyle/>
          <a:p>
            <a:pPr lvl="0">
              <a:defRPr/>
            </a:pPr>
            <a:r>
              <a:rPr lang="en-US" dirty="0">
                <a:solidFill>
                  <a:prstClr val="black"/>
                </a:solidFill>
              </a:rPr>
              <a:t>Fuente: NIEHS</a:t>
            </a:r>
          </a:p>
        </p:txBody>
      </p:sp>
    </p:spTree>
    <p:extLst>
      <p:ext uri="{BB962C8B-B14F-4D97-AF65-F5344CB8AC3E}">
        <p14:creationId xmlns:p14="http://schemas.microsoft.com/office/powerpoint/2010/main" val="3225826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3" name="object 3"/>
          <p:cNvSpPr txBox="1">
            <a:spLocks noGrp="1"/>
          </p:cNvSpPr>
          <p:nvPr>
            <p:ph type="title"/>
          </p:nvPr>
        </p:nvSpPr>
        <p:spPr>
          <a:xfrm>
            <a:off x="520567" y="470503"/>
            <a:ext cx="9483512" cy="673753"/>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4267" dirty="0"/>
              <a:t>Dr. </a:t>
            </a:r>
            <a:r>
              <a:rPr sz="4267" spc="-7" dirty="0"/>
              <a:t>Jerome Adams, </a:t>
            </a:r>
            <a:r>
              <a:rPr lang="en-US" sz="4267" spc="-7" dirty="0" err="1"/>
              <a:t>Cirujano</a:t>
            </a:r>
            <a:r>
              <a:rPr lang="en-US" sz="4267" spc="-7" dirty="0"/>
              <a:t> General</a:t>
            </a:r>
            <a:endParaRPr sz="4267" dirty="0"/>
          </a:p>
        </p:txBody>
      </p:sp>
      <p:sp>
        <p:nvSpPr>
          <p:cNvPr id="4" name="object 4"/>
          <p:cNvSpPr txBox="1"/>
          <p:nvPr/>
        </p:nvSpPr>
        <p:spPr>
          <a:xfrm>
            <a:off x="4165598" y="6274137"/>
            <a:ext cx="3861647" cy="386430"/>
          </a:xfrm>
          <a:prstGeom prst="rect">
            <a:avLst/>
          </a:prstGeom>
        </p:spPr>
        <p:txBody>
          <a:bodyPr vert="horz" wrap="square" lIns="0" tIns="16933" rIns="0" bIns="0" rtlCol="0">
            <a:spAutoFit/>
          </a:bodyPr>
          <a:lstStyle/>
          <a:p>
            <a:pPr marL="16933">
              <a:spcBef>
                <a:spcPts val="133"/>
              </a:spcBef>
            </a:pPr>
            <a:r>
              <a:rPr sz="2400" u="sng" spc="-7" dirty="0">
                <a:solidFill>
                  <a:srgbClr val="951D40"/>
                </a:solidFill>
                <a:uFill>
                  <a:solidFill>
                    <a:srgbClr val="951D40"/>
                  </a:solidFill>
                </a:uFill>
                <a:latin typeface="Arial"/>
                <a:cs typeface="Arial"/>
              </a:rPr>
              <a:t>https://youtu.be/tPx1yqvJgf4</a:t>
            </a:r>
            <a:endParaRPr sz="2400">
              <a:latin typeface="Arial"/>
              <a:cs typeface="Arial"/>
            </a:endParaRPr>
          </a:p>
        </p:txBody>
      </p:sp>
      <p:sp>
        <p:nvSpPr>
          <p:cNvPr id="5" name="object 5"/>
          <p:cNvSpPr/>
          <p:nvPr/>
        </p:nvSpPr>
        <p:spPr>
          <a:xfrm>
            <a:off x="2071853" y="1703949"/>
            <a:ext cx="8058769" cy="4532401"/>
          </a:xfrm>
          <a:prstGeom prst="rect">
            <a:avLst/>
          </a:prstGeom>
          <a:blipFill>
            <a:blip r:embed="rId3" cstate="print"/>
            <a:stretch>
              <a:fillRect/>
            </a:stretch>
          </a:blipFill>
        </p:spPr>
        <p:txBody>
          <a:bodyPr wrap="square" lIns="0" tIns="0" rIns="0" bIns="0" rtlCol="0"/>
          <a:lstStyle/>
          <a:p>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DB94-6A2E-4DB8-9315-35563594C8E8}"/>
              </a:ext>
            </a:extLst>
          </p:cNvPr>
          <p:cNvSpPr>
            <a:spLocks noGrp="1"/>
          </p:cNvSpPr>
          <p:nvPr>
            <p:ph type="title"/>
          </p:nvPr>
        </p:nvSpPr>
        <p:spPr>
          <a:xfrm>
            <a:off x="609600" y="228600"/>
            <a:ext cx="11582400" cy="738664"/>
          </a:xfrm>
        </p:spPr>
        <p:txBody>
          <a:bodyPr/>
          <a:lstStyle/>
          <a:p>
            <a:r>
              <a:rPr lang="en-US" dirty="0" err="1"/>
              <a:t>Recursos</a:t>
            </a:r>
            <a:r>
              <a:rPr lang="en-US" dirty="0"/>
              <a:t> para las </a:t>
            </a:r>
            <a:r>
              <a:rPr lang="en-US" dirty="0" err="1"/>
              <a:t>Comunidad</a:t>
            </a:r>
            <a:r>
              <a:rPr lang="en-US" dirty="0"/>
              <a:t> </a:t>
            </a:r>
            <a:r>
              <a:rPr lang="en-US" dirty="0" err="1"/>
              <a:t>Tribales</a:t>
            </a:r>
            <a:endParaRPr lang="en-US" dirty="0"/>
          </a:p>
        </p:txBody>
      </p:sp>
      <p:sp>
        <p:nvSpPr>
          <p:cNvPr id="3" name="Content Placeholder 2">
            <a:extLst>
              <a:ext uri="{FF2B5EF4-FFF2-40B4-BE49-F238E27FC236}">
                <a16:creationId xmlns:a16="http://schemas.microsoft.com/office/drawing/2014/main" id="{396CE1F3-8909-4504-ADB1-CE718B85D0B2}"/>
              </a:ext>
            </a:extLst>
          </p:cNvPr>
          <p:cNvSpPr>
            <a:spLocks noGrp="1"/>
          </p:cNvSpPr>
          <p:nvPr>
            <p:ph idx="1"/>
          </p:nvPr>
        </p:nvSpPr>
        <p:spPr>
          <a:xfrm>
            <a:off x="0" y="1462969"/>
            <a:ext cx="11582400" cy="4955203"/>
          </a:xfrm>
        </p:spPr>
        <p:txBody>
          <a:bodyPr/>
          <a:lstStyle/>
          <a:p>
            <a:pPr marL="457200" indent="-457200">
              <a:buFont typeface="Arial" panose="020B0604020202020204" pitchFamily="34" charset="0"/>
              <a:buChar char="•"/>
            </a:pPr>
            <a:r>
              <a:rPr lang="es-ES" sz="2300" dirty="0"/>
              <a:t>Algunas comunidades tribales pueden estar en mayor riesgo debido a las disparidades en el acceso a la atención primaria, la inseguridad alimentaria, los hogares multigeneracionales, el acceso al agua corriente, el acceso a la electricidad y más.</a:t>
            </a:r>
          </a:p>
          <a:p>
            <a:pPr marL="457200" indent="-457200">
              <a:buFont typeface="Arial" panose="020B0604020202020204" pitchFamily="34" charset="0"/>
              <a:buChar char="•"/>
            </a:pPr>
            <a:r>
              <a:rPr lang="es-ES" sz="2300" dirty="0"/>
              <a:t>Es aplicable la orientación sobre la prevención de COVID-19 en los lugares de trabajo y en el hogar publicada por agencias de salud federales, estatales y locales. Las normas de OSHA se aplican en todas las tierras tribales y son aplicadas por OSHA y no por ADOSH en Arizona.</a:t>
            </a:r>
          </a:p>
          <a:p>
            <a:pPr marL="457200" indent="-457200">
              <a:buFont typeface="Arial" panose="020B0604020202020204" pitchFamily="34" charset="0"/>
              <a:buChar char="•"/>
            </a:pPr>
            <a:r>
              <a:rPr lang="es-ES" sz="2300" dirty="0"/>
              <a:t>Se puede acceder a información sobre pandemias a nivel comunitario en el sitio web de la comunidad tribal.</a:t>
            </a:r>
          </a:p>
          <a:p>
            <a:pPr marL="457200" indent="-457200">
              <a:buFont typeface="Arial" panose="020B0604020202020204" pitchFamily="34" charset="0"/>
              <a:buChar char="•"/>
            </a:pPr>
            <a:r>
              <a:rPr lang="es-ES" sz="2300" dirty="0"/>
              <a:t>Se puede acceder a recursos adicionales para comunidades tribales publicados por los CDC en: </a:t>
            </a:r>
            <a:r>
              <a:rPr lang="es-ES" sz="2300" dirty="0">
                <a:hlinkClick r:id="rId5"/>
              </a:rPr>
              <a:t>https://www.cdc.gov/coronavirus/2019ncov/community/tribal/index.html</a:t>
            </a:r>
            <a:endParaRPr lang="es-ES" sz="2300" dirty="0"/>
          </a:p>
          <a:p>
            <a:pPr marL="457200" indent="-457200">
              <a:buFont typeface="Arial" panose="020B0604020202020204" pitchFamily="34" charset="0"/>
              <a:buChar char="•"/>
            </a:pPr>
            <a:endParaRPr lang="es-ES" sz="2300" dirty="0"/>
          </a:p>
          <a:p>
            <a:pPr marL="457200" indent="-457200">
              <a:buFont typeface="Arial" panose="020B0604020202020204" pitchFamily="34" charset="0"/>
              <a:buChar char="•"/>
            </a:pPr>
            <a:r>
              <a:rPr lang="es-ES" sz="2300" dirty="0"/>
              <a:t>Vídeo:</a:t>
            </a:r>
          </a:p>
        </p:txBody>
      </p:sp>
      <p:sp>
        <p:nvSpPr>
          <p:cNvPr id="4" name="Slide Number Placeholder 3">
            <a:extLst>
              <a:ext uri="{FF2B5EF4-FFF2-40B4-BE49-F238E27FC236}">
                <a16:creationId xmlns:a16="http://schemas.microsoft.com/office/drawing/2014/main" id="{BF13DBAB-C863-4055-823F-9445EA49BB40}"/>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54</a:t>
            </a:fld>
            <a:endParaRPr lang="en-US" altLang="en-US" dirty="0">
              <a:solidFill>
                <a:srgbClr val="000000"/>
              </a:solidFill>
            </a:endParaRPr>
          </a:p>
        </p:txBody>
      </p:sp>
      <p:pic>
        <p:nvPicPr>
          <p:cNvPr id="5" name="317070_WesStudiCOVID-PSA_30-sec">
            <a:hlinkClick r:id="" action="ppaction://media"/>
            <a:extLst>
              <a:ext uri="{FF2B5EF4-FFF2-40B4-BE49-F238E27FC236}">
                <a16:creationId xmlns:a16="http://schemas.microsoft.com/office/drawing/2014/main" id="{E2ECC7A3-B3B9-42EF-9BB7-3F7FBDB940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72242" y="5708073"/>
            <a:ext cx="1637915" cy="921327"/>
          </a:xfrm>
          <a:prstGeom prst="rect">
            <a:avLst/>
          </a:prstGeom>
        </p:spPr>
      </p:pic>
    </p:spTree>
    <p:extLst>
      <p:ext uri="{BB962C8B-B14F-4D97-AF65-F5344CB8AC3E}">
        <p14:creationId xmlns:p14="http://schemas.microsoft.com/office/powerpoint/2010/main" val="48009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94F5-5C7C-4900-912E-9F70E9056DD6}"/>
              </a:ext>
            </a:extLst>
          </p:cNvPr>
          <p:cNvSpPr>
            <a:spLocks noGrp="1"/>
          </p:cNvSpPr>
          <p:nvPr>
            <p:ph type="title"/>
          </p:nvPr>
        </p:nvSpPr>
        <p:spPr>
          <a:xfrm>
            <a:off x="614082" y="15922"/>
            <a:ext cx="10963835" cy="1477328"/>
          </a:xfrm>
        </p:spPr>
        <p:txBody>
          <a:bodyPr/>
          <a:lstStyle/>
          <a:p>
            <a:r>
              <a:rPr lang="es-NI" dirty="0"/>
              <a:t>Continuidad de las operaciones (COOP) para todos los hogares</a:t>
            </a:r>
            <a:endParaRPr lang="en-US" dirty="0"/>
          </a:p>
        </p:txBody>
      </p:sp>
      <p:sp>
        <p:nvSpPr>
          <p:cNvPr id="3" name="Content Placeholder 2">
            <a:extLst>
              <a:ext uri="{FF2B5EF4-FFF2-40B4-BE49-F238E27FC236}">
                <a16:creationId xmlns:a16="http://schemas.microsoft.com/office/drawing/2014/main" id="{DC3EA57F-FF07-4284-B521-307ADC9A7E38}"/>
              </a:ext>
            </a:extLst>
          </p:cNvPr>
          <p:cNvSpPr>
            <a:spLocks noGrp="1"/>
          </p:cNvSpPr>
          <p:nvPr>
            <p:ph idx="1"/>
          </p:nvPr>
        </p:nvSpPr>
        <p:spPr>
          <a:xfrm>
            <a:off x="452120" y="1780033"/>
            <a:ext cx="11287759" cy="2462597"/>
          </a:xfrm>
        </p:spPr>
        <p:txBody>
          <a:bodyPr/>
          <a:lstStyle/>
          <a:p>
            <a:r>
              <a:rPr lang="es-ES" dirty="0"/>
              <a:t>Todos los hogares deben tener una estrategia para superar posibles interrupciones en las operaciones para:</a:t>
            </a:r>
          </a:p>
          <a:p>
            <a:pPr marL="457200" indent="-457200">
              <a:buFont typeface="Arial" panose="020B0604020202020204" pitchFamily="34" charset="0"/>
              <a:buChar char="•"/>
            </a:pPr>
            <a:r>
              <a:rPr lang="es-ES" dirty="0"/>
              <a:t>Comunicaciones con miembros del hogar, incluso durante interrupciones en los servicios habituales;</a:t>
            </a:r>
          </a:p>
          <a:p>
            <a:pPr marL="457200" indent="-457200">
              <a:buFont typeface="Arial" panose="020B0604020202020204" pitchFamily="34" charset="0"/>
              <a:buChar char="•"/>
            </a:pPr>
            <a:r>
              <a:rPr lang="es-ES" dirty="0"/>
              <a:t>Almacenamiento de suministros en caso de interrupción de la cadena de suministro.</a:t>
            </a:r>
            <a:endParaRPr lang="en-US" dirty="0"/>
          </a:p>
        </p:txBody>
      </p:sp>
      <p:sp>
        <p:nvSpPr>
          <p:cNvPr id="4" name="Slide Number Placeholder 3">
            <a:extLst>
              <a:ext uri="{FF2B5EF4-FFF2-40B4-BE49-F238E27FC236}">
                <a16:creationId xmlns:a16="http://schemas.microsoft.com/office/drawing/2014/main" id="{923BE65E-6B91-4B95-B9D7-A0352FBEAEBF}"/>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55</a:t>
            </a:fld>
            <a:endParaRPr lang="en-US" altLang="en-US" dirty="0">
              <a:solidFill>
                <a:srgbClr val="000000"/>
              </a:solidFill>
              <a:latin typeface="Arial" charset="0"/>
              <a:ea typeface="ＭＳ Ｐゴシック" pitchFamily="48" charset="-128"/>
            </a:endParaRPr>
          </a:p>
        </p:txBody>
      </p:sp>
      <p:pic>
        <p:nvPicPr>
          <p:cNvPr id="6" name="Picture 5" descr="A picture containing building, orange, sitting, table&#10;&#10;Description automatically generated">
            <a:extLst>
              <a:ext uri="{FF2B5EF4-FFF2-40B4-BE49-F238E27FC236}">
                <a16:creationId xmlns:a16="http://schemas.microsoft.com/office/drawing/2014/main" id="{5E9CAF21-B4D9-4AF9-8896-BC13FB671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721" y="4234403"/>
            <a:ext cx="3400555" cy="2266482"/>
          </a:xfrm>
          <a:prstGeom prst="rect">
            <a:avLst/>
          </a:prstGeom>
        </p:spPr>
      </p:pic>
    </p:spTree>
    <p:extLst>
      <p:ext uri="{BB962C8B-B14F-4D97-AF65-F5344CB8AC3E}">
        <p14:creationId xmlns:p14="http://schemas.microsoft.com/office/powerpoint/2010/main" val="3028987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4B226-9779-4390-AF81-632FB6522F44}"/>
              </a:ext>
            </a:extLst>
          </p:cNvPr>
          <p:cNvPicPr>
            <a:picLocks noChangeAspect="1"/>
          </p:cNvPicPr>
          <p:nvPr/>
        </p:nvPicPr>
        <p:blipFill>
          <a:blip r:embed="rId3"/>
          <a:stretch>
            <a:fillRect/>
          </a:stretch>
        </p:blipFill>
        <p:spPr>
          <a:xfrm>
            <a:off x="631665" y="414670"/>
            <a:ext cx="10925926" cy="6027146"/>
          </a:xfrm>
          <a:prstGeom prst="rect">
            <a:avLst/>
          </a:prstGeom>
        </p:spPr>
      </p:pic>
    </p:spTree>
    <p:extLst>
      <p:ext uri="{BB962C8B-B14F-4D97-AF65-F5344CB8AC3E}">
        <p14:creationId xmlns:p14="http://schemas.microsoft.com/office/powerpoint/2010/main" val="3302198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1B5E05-4B7F-4B05-A83C-B50A8F509514}"/>
              </a:ext>
            </a:extLst>
          </p:cNvPr>
          <p:cNvGrpSpPr/>
          <p:nvPr/>
        </p:nvGrpSpPr>
        <p:grpSpPr>
          <a:xfrm>
            <a:off x="3687679" y="176463"/>
            <a:ext cx="2967791" cy="6505074"/>
            <a:chOff x="449179" y="176463"/>
            <a:chExt cx="2967791" cy="6505074"/>
          </a:xfrm>
        </p:grpSpPr>
        <p:pic>
          <p:nvPicPr>
            <p:cNvPr id="6" name="Picture 5">
              <a:extLst>
                <a:ext uri="{FF2B5EF4-FFF2-40B4-BE49-F238E27FC236}">
                  <a16:creationId xmlns:a16="http://schemas.microsoft.com/office/drawing/2014/main" id="{72C14BFD-05A9-4FD9-AF19-0C754CABB802}"/>
                </a:ext>
              </a:extLst>
            </p:cNvPr>
            <p:cNvPicPr>
              <a:picLocks noChangeAspect="1"/>
            </p:cNvPicPr>
            <p:nvPr/>
          </p:nvPicPr>
          <p:blipFill rotWithShape="1">
            <a:blip r:embed="rId3"/>
            <a:srcRect l="51842" t="12164" r="17500" b="43626"/>
            <a:stretch/>
          </p:blipFill>
          <p:spPr>
            <a:xfrm>
              <a:off x="449179" y="176463"/>
              <a:ext cx="2967791" cy="2407349"/>
            </a:xfrm>
            <a:prstGeom prst="rect">
              <a:avLst/>
            </a:prstGeom>
          </p:spPr>
        </p:pic>
        <p:pic>
          <p:nvPicPr>
            <p:cNvPr id="7" name="Picture 6">
              <a:extLst>
                <a:ext uri="{FF2B5EF4-FFF2-40B4-BE49-F238E27FC236}">
                  <a16:creationId xmlns:a16="http://schemas.microsoft.com/office/drawing/2014/main" id="{C7BDCE30-F081-4058-A637-6BDF1A98A640}"/>
                </a:ext>
              </a:extLst>
            </p:cNvPr>
            <p:cNvPicPr>
              <a:picLocks noChangeAspect="1"/>
            </p:cNvPicPr>
            <p:nvPr/>
          </p:nvPicPr>
          <p:blipFill rotWithShape="1">
            <a:blip r:embed="rId4"/>
            <a:srcRect l="52368" t="16140" r="15790" b="9941"/>
            <a:stretch/>
          </p:blipFill>
          <p:spPr>
            <a:xfrm>
              <a:off x="449179" y="2583812"/>
              <a:ext cx="2967791" cy="4097725"/>
            </a:xfrm>
            <a:prstGeom prst="rect">
              <a:avLst/>
            </a:prstGeom>
          </p:spPr>
        </p:pic>
      </p:grpSp>
      <p:grpSp>
        <p:nvGrpSpPr>
          <p:cNvPr id="11" name="Group 10">
            <a:extLst>
              <a:ext uri="{FF2B5EF4-FFF2-40B4-BE49-F238E27FC236}">
                <a16:creationId xmlns:a16="http://schemas.microsoft.com/office/drawing/2014/main" id="{A96F4244-04A6-425B-B8CE-4EC2395FBCA1}"/>
              </a:ext>
            </a:extLst>
          </p:cNvPr>
          <p:cNvGrpSpPr/>
          <p:nvPr/>
        </p:nvGrpSpPr>
        <p:grpSpPr>
          <a:xfrm>
            <a:off x="7583541" y="656657"/>
            <a:ext cx="3925615" cy="5544686"/>
            <a:chOff x="5935716" y="656657"/>
            <a:chExt cx="3925615" cy="5544686"/>
          </a:xfrm>
        </p:grpSpPr>
        <p:pic>
          <p:nvPicPr>
            <p:cNvPr id="9" name="Picture 8">
              <a:extLst>
                <a:ext uri="{FF2B5EF4-FFF2-40B4-BE49-F238E27FC236}">
                  <a16:creationId xmlns:a16="http://schemas.microsoft.com/office/drawing/2014/main" id="{8BF7CE82-1620-475C-BA4E-3741FDA78BD2}"/>
                </a:ext>
              </a:extLst>
            </p:cNvPr>
            <p:cNvPicPr>
              <a:picLocks noChangeAspect="1"/>
            </p:cNvPicPr>
            <p:nvPr/>
          </p:nvPicPr>
          <p:blipFill rotWithShape="1">
            <a:blip r:embed="rId5"/>
            <a:srcRect l="51854" t="23908" r="15949" b="40989"/>
            <a:stretch/>
          </p:blipFill>
          <p:spPr>
            <a:xfrm>
              <a:off x="5935717" y="656657"/>
              <a:ext cx="3925614" cy="2407349"/>
            </a:xfrm>
            <a:prstGeom prst="rect">
              <a:avLst/>
            </a:prstGeom>
          </p:spPr>
        </p:pic>
        <p:pic>
          <p:nvPicPr>
            <p:cNvPr id="10" name="Picture 9">
              <a:extLst>
                <a:ext uri="{FF2B5EF4-FFF2-40B4-BE49-F238E27FC236}">
                  <a16:creationId xmlns:a16="http://schemas.microsoft.com/office/drawing/2014/main" id="{C5B4A142-468A-4B4F-BBEE-1ADB95C741A4}"/>
                </a:ext>
              </a:extLst>
            </p:cNvPr>
            <p:cNvPicPr>
              <a:picLocks noChangeAspect="1"/>
            </p:cNvPicPr>
            <p:nvPr/>
          </p:nvPicPr>
          <p:blipFill rotWithShape="1">
            <a:blip r:embed="rId6"/>
            <a:srcRect l="52241" t="19081" r="19052" b="35173"/>
            <a:stretch/>
          </p:blipFill>
          <p:spPr>
            <a:xfrm>
              <a:off x="5935716" y="3064005"/>
              <a:ext cx="3925613" cy="3137338"/>
            </a:xfrm>
            <a:prstGeom prst="rect">
              <a:avLst/>
            </a:prstGeom>
          </p:spPr>
        </p:pic>
      </p:grpSp>
      <p:sp>
        <p:nvSpPr>
          <p:cNvPr id="20" name="Rectangle 19">
            <a:extLst>
              <a:ext uri="{FF2B5EF4-FFF2-40B4-BE49-F238E27FC236}">
                <a16:creationId xmlns:a16="http://schemas.microsoft.com/office/drawing/2014/main" id="{25F5016C-0506-4C6A-9DA9-A29318FC1302}"/>
              </a:ext>
            </a:extLst>
          </p:cNvPr>
          <p:cNvSpPr/>
          <p:nvPr/>
        </p:nvSpPr>
        <p:spPr>
          <a:xfrm>
            <a:off x="255852" y="2583812"/>
            <a:ext cx="2967791" cy="1200329"/>
          </a:xfrm>
          <a:prstGeom prst="rect">
            <a:avLst/>
          </a:prstGeom>
        </p:spPr>
        <p:txBody>
          <a:bodyPr wrap="square">
            <a:spAutoFit/>
          </a:bodyPr>
          <a:lstStyle/>
          <a:p>
            <a:r>
              <a:rPr lang="es-ES" dirty="0">
                <a:solidFill>
                  <a:srgbClr val="000000"/>
                </a:solidFill>
                <a:latin typeface="Open Sans"/>
              </a:rPr>
              <a:t>Consideraciones para la reapertura de lugares de trabajo durante la pandemia del COVID-19</a:t>
            </a:r>
            <a:endParaRPr lang="en-US" dirty="0"/>
          </a:p>
        </p:txBody>
      </p:sp>
    </p:spTree>
    <p:extLst>
      <p:ext uri="{BB962C8B-B14F-4D97-AF65-F5344CB8AC3E}">
        <p14:creationId xmlns:p14="http://schemas.microsoft.com/office/powerpoint/2010/main" val="3359252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Personas </a:t>
            </a:r>
            <a:r>
              <a:rPr lang="en-US" dirty="0" err="1">
                <a:highlight>
                  <a:srgbClr val="FFC000"/>
                </a:highlight>
              </a:rPr>
              <a:t>Vulnerables</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Las personas con mayor riesgo de enfermedad grave debido a COVID-19 se analizaron en el Módulo 1.</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Las fases uno y dos del documento de orientación “</a:t>
            </a:r>
            <a:r>
              <a:rPr lang="es-ES" sz="2400" i="1" dirty="0" err="1">
                <a:solidFill>
                  <a:schemeClr val="dk1"/>
                </a:solidFill>
              </a:rPr>
              <a:t>Opening</a:t>
            </a:r>
            <a:r>
              <a:rPr lang="es-ES" sz="2400" i="1" dirty="0">
                <a:solidFill>
                  <a:schemeClr val="dk1"/>
                </a:solidFill>
              </a:rPr>
              <a:t> Up </a:t>
            </a:r>
            <a:r>
              <a:rPr lang="es-ES" sz="2400" i="1" dirty="0" err="1">
                <a:solidFill>
                  <a:schemeClr val="dk1"/>
                </a:solidFill>
              </a:rPr>
              <a:t>America</a:t>
            </a:r>
            <a:r>
              <a:rPr lang="es-ES" sz="2400" i="1" dirty="0">
                <a:solidFill>
                  <a:schemeClr val="dk1"/>
                </a:solidFill>
              </a:rPr>
              <a:t> </a:t>
            </a:r>
            <a:r>
              <a:rPr lang="es-ES" sz="2400" i="1" dirty="0" err="1">
                <a:solidFill>
                  <a:schemeClr val="dk1"/>
                </a:solidFill>
              </a:rPr>
              <a:t>Again</a:t>
            </a:r>
            <a:r>
              <a:rPr lang="es-ES" sz="2400" i="1" dirty="0">
                <a:solidFill>
                  <a:schemeClr val="dk1"/>
                </a:solidFill>
              </a:rPr>
              <a:t>” </a:t>
            </a:r>
            <a:r>
              <a:rPr lang="es-ES" sz="2400" dirty="0">
                <a:solidFill>
                  <a:schemeClr val="dk1"/>
                </a:solidFill>
              </a:rPr>
              <a:t>aconsejan a las personas vulnerables que se queden en casa y sigan evitando los lugares públicos.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Todos los miembros de un hogar con una persona vulnerable deben continuar en casa y evitar lugares públicos durante las Fases uno y dos.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Visite y monitoree las páginas web de sus departamentos de salud estatales, tribales o locales para comprender y seguir las recomendaciones vigentes para las personas vulnerables.</a:t>
            </a:r>
            <a:r>
              <a:rPr lang="en-US" sz="2400" dirty="0">
                <a:solidFill>
                  <a:schemeClr val="dk1"/>
                </a:solidFill>
              </a:rPr>
              <a:t> </a:t>
            </a:r>
          </a:p>
          <a:p>
            <a:pPr marL="152396" indent="0">
              <a:spcBef>
                <a:spcPts val="2133"/>
              </a:spcBef>
              <a:buClr>
                <a:schemeClr val="dk1"/>
              </a:buClr>
              <a:buSzPts val="1800"/>
            </a:pPr>
            <a:endParaRPr lang="en-US" sz="2000" dirty="0">
              <a:solidFill>
                <a:schemeClr val="dk1"/>
              </a:solidFill>
            </a:endParaRPr>
          </a:p>
        </p:txBody>
      </p:sp>
    </p:spTree>
    <p:extLst>
      <p:ext uri="{BB962C8B-B14F-4D97-AF65-F5344CB8AC3E}">
        <p14:creationId xmlns:p14="http://schemas.microsoft.com/office/powerpoint/2010/main" val="2672261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Niños</a:t>
            </a:r>
            <a:r>
              <a:rPr lang="en-US" dirty="0">
                <a:highlight>
                  <a:srgbClr val="FFC000"/>
                </a:highlight>
              </a:rPr>
              <a:t> y </a:t>
            </a:r>
            <a:r>
              <a:rPr lang="en-US" dirty="0" err="1">
                <a:highlight>
                  <a:srgbClr val="FFC000"/>
                </a:highlight>
              </a:rPr>
              <a:t>mascotas</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Los niños no parecen estar en mayor riesgo de COVID-19 que los adultos.</a:t>
            </a:r>
          </a:p>
          <a:p>
            <a:pPr indent="-457189">
              <a:buClr>
                <a:schemeClr val="dk1"/>
              </a:buClr>
              <a:buSzPts val="1800"/>
              <a:buFont typeface="Arial"/>
              <a:buChar char="●"/>
            </a:pPr>
            <a:r>
              <a:rPr lang="es-ES" sz="2400" dirty="0">
                <a:solidFill>
                  <a:schemeClr val="dk1"/>
                </a:solidFill>
              </a:rPr>
              <a:t>Los niños de 2 años en adelante deben usar una cubierta de tela para la cara cuando estén en público.</a:t>
            </a:r>
          </a:p>
          <a:p>
            <a:pPr indent="-457189">
              <a:buClr>
                <a:schemeClr val="dk1"/>
              </a:buClr>
              <a:buSzPts val="1800"/>
              <a:buFont typeface="Arial"/>
              <a:buChar char="●"/>
            </a:pPr>
            <a:r>
              <a:rPr lang="es-ES" sz="2400" dirty="0">
                <a:solidFill>
                  <a:schemeClr val="dk1"/>
                </a:solidFill>
              </a:rPr>
              <a:t>Algunos niños que dieron positivo para COVID-19 desarrollan Síndrome Inflamatorio Multisistémico (MIS-C). Mucho se desconoce sobre el síndrome. Comuníquese con el médico de su hijo si su hijo muestra síntomas de MIS-C. Vea el enlace en las notas de esta diapositiva.</a:t>
            </a:r>
          </a:p>
          <a:p>
            <a:pPr indent="-457189">
              <a:buClr>
                <a:schemeClr val="dk1"/>
              </a:buClr>
              <a:buSzPts val="1800"/>
              <a:buFont typeface="Arial"/>
              <a:buChar char="●"/>
            </a:pPr>
            <a:r>
              <a:rPr lang="es-ES" sz="2400" dirty="0">
                <a:solidFill>
                  <a:schemeClr val="dk1"/>
                </a:solidFill>
              </a:rPr>
              <a:t>No permita que las mascotas interactúen con personas o animales fuera del hogar.</a:t>
            </a:r>
          </a:p>
          <a:p>
            <a:pPr indent="-457189">
              <a:buClr>
                <a:schemeClr val="dk1"/>
              </a:buClr>
              <a:buSzPts val="1800"/>
              <a:buFont typeface="Arial"/>
              <a:buChar char="●"/>
            </a:pPr>
            <a:r>
              <a:rPr lang="es-ES" sz="2400" dirty="0">
                <a:solidFill>
                  <a:schemeClr val="dk1"/>
                </a:solidFill>
              </a:rPr>
              <a:t>Limite el contacto con las mascotas mientras esté enfermo. Los animales de servicio deben permanecer con su manejador. Use una mascarilla de tela alrededor de las mascotas.</a:t>
            </a:r>
            <a:endParaRPr lang="en-US" sz="2000" dirty="0">
              <a:solidFill>
                <a:schemeClr val="dk1"/>
              </a:solidFill>
            </a:endParaRPr>
          </a:p>
        </p:txBody>
      </p:sp>
    </p:spTree>
    <p:extLst>
      <p:ext uri="{BB962C8B-B14F-4D97-AF65-F5344CB8AC3E}">
        <p14:creationId xmlns:p14="http://schemas.microsoft.com/office/powerpoint/2010/main" val="369698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err="1">
                <a:ea typeface="ＭＳ Ｐゴシック" panose="020B0600070205080204" pitchFamily="34" charset="-128"/>
              </a:rPr>
              <a:t>Módulo</a:t>
            </a:r>
            <a:r>
              <a:rPr lang="en-US" altLang="en-US" sz="8000" dirty="0">
                <a:ea typeface="ＭＳ Ｐゴシック" panose="020B0600070205080204" pitchFamily="34" charset="-128"/>
              </a:rPr>
              <a:t> 1: </a:t>
            </a:r>
            <a:br>
              <a:rPr lang="en-US" altLang="en-US" sz="8000" dirty="0">
                <a:ea typeface="ＭＳ Ｐゴシック" panose="020B0600070205080204" pitchFamily="34" charset="-128"/>
              </a:rPr>
            </a:br>
            <a:r>
              <a:rPr lang="en-US" altLang="en-US" sz="8000" dirty="0" err="1">
                <a:solidFill>
                  <a:srgbClr val="FFFFFF"/>
                </a:solidFill>
                <a:highlight>
                  <a:srgbClr val="000000"/>
                </a:highlight>
              </a:rPr>
              <a:t>Conceptos</a:t>
            </a:r>
            <a:r>
              <a:rPr lang="en-US" altLang="en-US" sz="8000" dirty="0">
                <a:solidFill>
                  <a:srgbClr val="FFFFFF"/>
                </a:solidFill>
                <a:highlight>
                  <a:srgbClr val="000000"/>
                </a:highlight>
              </a:rPr>
              <a:t> </a:t>
            </a:r>
            <a:r>
              <a:rPr lang="en-US" altLang="en-US" sz="8000" dirty="0" err="1">
                <a:solidFill>
                  <a:srgbClr val="FFFFFF"/>
                </a:solidFill>
                <a:highlight>
                  <a:srgbClr val="000000"/>
                </a:highlight>
              </a:rPr>
              <a:t>Básicos</a:t>
            </a:r>
            <a:r>
              <a:rPr lang="en-US" altLang="en-US" sz="8000" dirty="0">
                <a:solidFill>
                  <a:srgbClr val="FFFFFF"/>
                </a:solidFill>
                <a:highlight>
                  <a:srgbClr val="000000"/>
                </a:highlight>
              </a:rPr>
              <a:t> de COVID-19</a:t>
            </a:r>
            <a:endParaRPr dirty="0"/>
          </a:p>
        </p:txBody>
      </p:sp>
    </p:spTree>
    <p:extLst>
      <p:ext uri="{BB962C8B-B14F-4D97-AF65-F5344CB8AC3E}">
        <p14:creationId xmlns:p14="http://schemas.microsoft.com/office/powerpoint/2010/main" val="164332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Seguridad</a:t>
            </a:r>
            <a:r>
              <a:rPr lang="en-US" dirty="0">
                <a:highlight>
                  <a:srgbClr val="FFC000"/>
                </a:highlight>
              </a:rPr>
              <a:t> </a:t>
            </a:r>
            <a:r>
              <a:rPr lang="en-US" dirty="0" err="1">
                <a:highlight>
                  <a:srgbClr val="FFC000"/>
                </a:highlight>
              </a:rPr>
              <a:t>Alimenticia</a:t>
            </a:r>
            <a:endParaRPr dirty="0"/>
          </a:p>
        </p:txBody>
      </p:sp>
      <p:sp>
        <p:nvSpPr>
          <p:cNvPr id="185" name="Google Shape;185;p46"/>
          <p:cNvSpPr txBox="1">
            <a:spLocks noGrp="1"/>
          </p:cNvSpPr>
          <p:nvPr>
            <p:ph type="body" idx="1"/>
          </p:nvPr>
        </p:nvSpPr>
        <p:spPr>
          <a:xfrm>
            <a:off x="252921" y="1036071"/>
            <a:ext cx="11360799" cy="4875998"/>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No hay evidencia de que alimentos, envases de alimentos estén asociados con la transmisión de COVID-19.</a:t>
            </a:r>
          </a:p>
          <a:p>
            <a:pPr indent="-457189">
              <a:buClr>
                <a:schemeClr val="dk1"/>
              </a:buClr>
              <a:buSzPts val="1800"/>
              <a:buFont typeface="Arial"/>
              <a:buChar char="●"/>
            </a:pPr>
            <a:r>
              <a:rPr lang="es-ES" sz="2400" dirty="0">
                <a:solidFill>
                  <a:schemeClr val="dk1"/>
                </a:solidFill>
              </a:rPr>
              <a:t>Una persona que está enferma no debe preparar alimentos para otros en el hogar.</a:t>
            </a:r>
          </a:p>
          <a:p>
            <a:pPr indent="-457189">
              <a:buClr>
                <a:schemeClr val="dk1"/>
              </a:buClr>
              <a:buSzPts val="1800"/>
              <a:buFont typeface="Arial"/>
              <a:buChar char="●"/>
            </a:pPr>
            <a:r>
              <a:rPr lang="es-ES" sz="2400" dirty="0">
                <a:solidFill>
                  <a:schemeClr val="dk1"/>
                </a:solidFill>
              </a:rPr>
              <a:t>Siga siempre los 4 pasos clave de seguridad alimentaria: limpiar, separar, cocinar y enfriar.</a:t>
            </a:r>
          </a:p>
          <a:p>
            <a:pPr indent="-457189">
              <a:buClr>
                <a:schemeClr val="dk1"/>
              </a:buClr>
              <a:buSzPts val="1800"/>
              <a:buFont typeface="Arial"/>
              <a:buChar char="●"/>
            </a:pPr>
            <a:r>
              <a:rPr lang="es-ES" sz="2400" dirty="0">
                <a:solidFill>
                  <a:schemeClr val="dk1"/>
                </a:solidFill>
              </a:rPr>
              <a:t>No se necesita desinfección adicional de las superficies en contacto con alimentos. Tenga cuidado de no contaminar los alimentos o las superficies en contacto con alimentos cuando use desinfectantes en la casa.</a:t>
            </a:r>
          </a:p>
          <a:p>
            <a:pPr indent="-457189">
              <a:buClr>
                <a:schemeClr val="dk1"/>
              </a:buClr>
              <a:buSzPts val="1800"/>
              <a:buFont typeface="Arial"/>
              <a:buChar char="●"/>
            </a:pPr>
            <a:r>
              <a:rPr lang="es-ES" sz="2400" dirty="0">
                <a:solidFill>
                  <a:schemeClr val="dk1"/>
                </a:solidFill>
              </a:rPr>
              <a:t>La FDA emitió una guía para la reapertura de establecimientos minoristas de alimentos durante la pandemia.</a:t>
            </a:r>
            <a:endParaRPr lang="en-US" sz="2000" dirty="0">
              <a:solidFill>
                <a:schemeClr val="dk1"/>
              </a:solidFill>
            </a:endParaRPr>
          </a:p>
        </p:txBody>
      </p:sp>
    </p:spTree>
    <p:extLst>
      <p:ext uri="{BB962C8B-B14F-4D97-AF65-F5344CB8AC3E}">
        <p14:creationId xmlns:p14="http://schemas.microsoft.com/office/powerpoint/2010/main" val="3010874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Cuidar</a:t>
            </a:r>
            <a:r>
              <a:rPr lang="en-US" dirty="0">
                <a:highlight>
                  <a:srgbClr val="FFC000"/>
                </a:highlight>
              </a:rPr>
              <a:t> a </a:t>
            </a:r>
            <a:r>
              <a:rPr lang="en-US" dirty="0" err="1">
                <a:highlight>
                  <a:srgbClr val="FFC000"/>
                </a:highlight>
              </a:rPr>
              <a:t>alguien</a:t>
            </a:r>
            <a:r>
              <a:rPr lang="en-US" dirty="0">
                <a:highlight>
                  <a:srgbClr val="FFC000"/>
                </a:highlight>
              </a:rPr>
              <a:t> </a:t>
            </a:r>
            <a:r>
              <a:rPr lang="en-US" dirty="0" err="1">
                <a:highlight>
                  <a:srgbClr val="FFC000"/>
                </a:highlight>
              </a:rPr>
              <a:t>enfermo</a:t>
            </a:r>
            <a:r>
              <a:rPr lang="en-US" dirty="0">
                <a:highlight>
                  <a:srgbClr val="FFC000"/>
                </a:highlight>
              </a:rPr>
              <a:t> </a:t>
            </a:r>
            <a:r>
              <a:rPr lang="en-US" dirty="0" err="1">
                <a:highlight>
                  <a:srgbClr val="FFC000"/>
                </a:highlight>
              </a:rPr>
              <a:t>en</a:t>
            </a:r>
            <a:r>
              <a:rPr lang="en-US" dirty="0">
                <a:highlight>
                  <a:srgbClr val="FFC000"/>
                </a:highlight>
              </a:rPr>
              <a:t> casa</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Las personas con mayor riesgo de enfermedad grave deben llamar a su médico tan pronto como comiencen los síntomas.</a:t>
            </a:r>
          </a:p>
          <a:p>
            <a:pPr indent="-457189">
              <a:buClr>
                <a:schemeClr val="dk1"/>
              </a:buClr>
              <a:buSzPts val="1800"/>
              <a:buFont typeface="Arial"/>
              <a:buChar char="●"/>
            </a:pPr>
            <a:r>
              <a:rPr lang="es-ES" sz="2400" dirty="0">
                <a:solidFill>
                  <a:schemeClr val="dk1"/>
                </a:solidFill>
              </a:rPr>
              <a:t>Use la herramienta de autocomprobación de los CDC para ayudarlo a tomar decisiones sobre la búsqueda de atención médica. Vea el enlace en las notas de la diapositiva.</a:t>
            </a:r>
          </a:p>
          <a:p>
            <a:pPr indent="-457189">
              <a:buClr>
                <a:schemeClr val="dk1"/>
              </a:buClr>
              <a:buSzPts val="1800"/>
              <a:buFont typeface="Arial"/>
              <a:buChar char="●"/>
            </a:pPr>
            <a:r>
              <a:rPr lang="es-ES" sz="2400" dirty="0">
                <a:solidFill>
                  <a:schemeClr val="dk1"/>
                </a:solidFill>
              </a:rPr>
              <a:t>Limite el contacto; use un dormitorio y baño separados si es posible; mejorar la ventilación en un espacio compartido; no comparta artículos personales como teléfonos celulares.</a:t>
            </a:r>
          </a:p>
          <a:p>
            <a:pPr indent="-457189">
              <a:buClr>
                <a:schemeClr val="dk1"/>
              </a:buClr>
              <a:buSzPts val="1800"/>
              <a:buFont typeface="Arial"/>
              <a:buChar char="●"/>
            </a:pPr>
            <a:r>
              <a:rPr lang="es-ES" sz="2400" dirty="0">
                <a:solidFill>
                  <a:schemeClr val="dk1"/>
                </a:solidFill>
              </a:rPr>
              <a:t>La persona enferma debe usar un paño que cubra la cara cuando esté cerca del cuidador. El cuidador debe usar una mascarilla de tela.</a:t>
            </a:r>
          </a:p>
          <a:p>
            <a:pPr indent="-457189">
              <a:buClr>
                <a:schemeClr val="dk1"/>
              </a:buClr>
              <a:buSzPts val="1800"/>
              <a:buFont typeface="Arial"/>
              <a:buChar char="●"/>
            </a:pPr>
            <a:r>
              <a:rPr lang="es-ES" sz="2400" dirty="0">
                <a:solidFill>
                  <a:schemeClr val="dk1"/>
                </a:solidFill>
              </a:rPr>
              <a:t>Limpie y luego desinfecte las áreas de alto contacto todos los días; limpiar y desinfectar un baño compartido después de cada uso</a:t>
            </a:r>
            <a:endParaRPr lang="en-US" sz="2000" dirty="0">
              <a:solidFill>
                <a:schemeClr val="dk1"/>
              </a:solidFill>
            </a:endParaRPr>
          </a:p>
        </p:txBody>
      </p:sp>
    </p:spTree>
    <p:extLst>
      <p:ext uri="{BB962C8B-B14F-4D97-AF65-F5344CB8AC3E}">
        <p14:creationId xmlns:p14="http://schemas.microsoft.com/office/powerpoint/2010/main" val="3080758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sz="3600" dirty="0" err="1">
                <a:highlight>
                  <a:srgbClr val="FFC000"/>
                </a:highlight>
              </a:rPr>
              <a:t>Guía</a:t>
            </a:r>
            <a:r>
              <a:rPr lang="en-US" sz="3600" dirty="0">
                <a:highlight>
                  <a:srgbClr val="FFC000"/>
                </a:highlight>
              </a:rPr>
              <a:t> de </a:t>
            </a:r>
            <a:r>
              <a:rPr lang="en-US" sz="3600" dirty="0" err="1">
                <a:highlight>
                  <a:srgbClr val="FFC000"/>
                </a:highlight>
              </a:rPr>
              <a:t>lavandería</a:t>
            </a:r>
            <a:r>
              <a:rPr lang="en-US" sz="3600" dirty="0">
                <a:highlight>
                  <a:srgbClr val="FFC000"/>
                </a:highlight>
              </a:rPr>
              <a:t> al </a:t>
            </a:r>
            <a:r>
              <a:rPr lang="en-US" sz="3600" dirty="0" err="1">
                <a:highlight>
                  <a:srgbClr val="FFC000"/>
                </a:highlight>
              </a:rPr>
              <a:t>cuidar</a:t>
            </a:r>
            <a:r>
              <a:rPr lang="en-US" sz="3600" dirty="0">
                <a:highlight>
                  <a:srgbClr val="FFC000"/>
                </a:highlight>
              </a:rPr>
              <a:t> a </a:t>
            </a:r>
            <a:r>
              <a:rPr lang="en-US" sz="3600" dirty="0" err="1">
                <a:highlight>
                  <a:srgbClr val="FFC000"/>
                </a:highlight>
              </a:rPr>
              <a:t>alguien</a:t>
            </a:r>
            <a:r>
              <a:rPr lang="en-US" sz="3600" dirty="0">
                <a:highlight>
                  <a:srgbClr val="FFC000"/>
                </a:highlight>
              </a:rPr>
              <a:t> </a:t>
            </a:r>
            <a:r>
              <a:rPr lang="en-US" sz="3600" dirty="0" err="1">
                <a:highlight>
                  <a:srgbClr val="FFC000"/>
                </a:highlight>
              </a:rPr>
              <a:t>enfermo</a:t>
            </a:r>
            <a:r>
              <a:rPr lang="en-US" sz="3600" dirty="0">
                <a:highlight>
                  <a:srgbClr val="FFC000"/>
                </a:highlight>
              </a:rPr>
              <a:t> </a:t>
            </a:r>
            <a:r>
              <a:rPr lang="en-US" sz="3600" dirty="0" err="1">
                <a:highlight>
                  <a:srgbClr val="FFC000"/>
                </a:highlight>
              </a:rPr>
              <a:t>en</a:t>
            </a:r>
            <a:r>
              <a:rPr lang="en-US" sz="3600" dirty="0">
                <a:highlight>
                  <a:srgbClr val="FFC000"/>
                </a:highlight>
              </a:rPr>
              <a:t> casa</a:t>
            </a:r>
            <a:endParaRPr sz="3600" dirty="0"/>
          </a:p>
        </p:txBody>
      </p:sp>
      <p:sp>
        <p:nvSpPr>
          <p:cNvPr id="185" name="Google Shape;185;p46"/>
          <p:cNvSpPr txBox="1">
            <a:spLocks noGrp="1"/>
          </p:cNvSpPr>
          <p:nvPr>
            <p:ph type="body" idx="1"/>
          </p:nvPr>
        </p:nvSpPr>
        <p:spPr>
          <a:xfrm>
            <a:off x="237681" y="1212960"/>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No agite la ropa sucia.</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Use guantes desechables.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Puede lavar artículos de todos los miembros del hogar juntos.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Use la configuración de agua más caliente.</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Lávese las manos después de quitarse los guantes o manipular la ropa mojada.</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Seque la ropa completamente usando la configuración más caliente</a:t>
            </a:r>
            <a:r>
              <a:rPr lang="en-US" sz="2400" dirty="0">
                <a:solidFill>
                  <a:schemeClr val="dk1"/>
                </a:solidFill>
              </a:rPr>
              <a:t>.</a:t>
            </a:r>
            <a:endParaRPr lang="en-US" sz="2000" dirty="0">
              <a:solidFill>
                <a:schemeClr val="dk1"/>
              </a:solidFill>
            </a:endParaRPr>
          </a:p>
        </p:txBody>
      </p:sp>
    </p:spTree>
    <p:extLst>
      <p:ext uri="{BB962C8B-B14F-4D97-AF65-F5344CB8AC3E}">
        <p14:creationId xmlns:p14="http://schemas.microsoft.com/office/powerpoint/2010/main" val="213661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sz="3600" dirty="0" err="1">
                <a:highlight>
                  <a:srgbClr val="FFC000"/>
                </a:highlight>
              </a:rPr>
              <a:t>Vivir</a:t>
            </a:r>
            <a:r>
              <a:rPr lang="en-US" sz="3600" dirty="0">
                <a:highlight>
                  <a:srgbClr val="FFC000"/>
                </a:highlight>
              </a:rPr>
              <a:t> </a:t>
            </a:r>
            <a:r>
              <a:rPr lang="en-US" sz="3600" dirty="0" err="1">
                <a:highlight>
                  <a:srgbClr val="FFC000"/>
                </a:highlight>
              </a:rPr>
              <a:t>en</a:t>
            </a:r>
            <a:r>
              <a:rPr lang="en-US" sz="3600" dirty="0">
                <a:highlight>
                  <a:srgbClr val="FFC000"/>
                </a:highlight>
              </a:rPr>
              <a:t> </a:t>
            </a:r>
            <a:r>
              <a:rPr lang="en-US" sz="3600" dirty="0" err="1">
                <a:highlight>
                  <a:srgbClr val="FFC000"/>
                </a:highlight>
              </a:rPr>
              <a:t>Viviendas</a:t>
            </a:r>
            <a:r>
              <a:rPr lang="en-US" sz="3600" dirty="0">
                <a:highlight>
                  <a:srgbClr val="FFC000"/>
                </a:highlight>
              </a:rPr>
              <a:t> </a:t>
            </a:r>
            <a:r>
              <a:rPr lang="en-US" sz="3600" dirty="0" err="1">
                <a:highlight>
                  <a:srgbClr val="FFC000"/>
                </a:highlight>
              </a:rPr>
              <a:t>Compartidas</a:t>
            </a:r>
            <a:r>
              <a:rPr lang="en-US" sz="3600" dirty="0">
                <a:highlight>
                  <a:srgbClr val="FFC000"/>
                </a:highlight>
              </a:rPr>
              <a:t> o </a:t>
            </a:r>
            <a:r>
              <a:rPr lang="en-US" sz="3600" dirty="0" err="1">
                <a:highlight>
                  <a:srgbClr val="FFC000"/>
                </a:highlight>
              </a:rPr>
              <a:t>Congregadas</a:t>
            </a:r>
            <a:endParaRPr sz="3600" dirty="0"/>
          </a:p>
        </p:txBody>
      </p:sp>
      <p:sp>
        <p:nvSpPr>
          <p:cNvPr id="185" name="Google Shape;185;p46"/>
          <p:cNvSpPr txBox="1">
            <a:spLocks noGrp="1"/>
          </p:cNvSpPr>
          <p:nvPr>
            <p:ph type="body" idx="1"/>
          </p:nvPr>
        </p:nvSpPr>
        <p:spPr>
          <a:xfrm>
            <a:off x="191961" y="862440"/>
            <a:ext cx="11360799" cy="579744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Además de un hogar con varias personas, compartir la vivienda puede incluir apartamentos, condominios, residencias académicas y refugios.</a:t>
            </a:r>
          </a:p>
          <a:p>
            <a:pPr indent="-457189">
              <a:buClr>
                <a:schemeClr val="dk1"/>
              </a:buClr>
              <a:buSzPts val="1800"/>
              <a:buFont typeface="Arial"/>
              <a:buChar char="●"/>
            </a:pPr>
            <a:r>
              <a:rPr lang="es-ES" sz="2400" dirty="0">
                <a:solidFill>
                  <a:schemeClr val="dk1"/>
                </a:solidFill>
              </a:rPr>
              <a:t>Estas instalaciones a menudo tienen comedor compartido, lavandería, recreación, escaleras y ascensores, lo que hace que sea más difícil mantener un distanciamiento social adecuado.</a:t>
            </a:r>
          </a:p>
          <a:p>
            <a:pPr indent="-457189">
              <a:buClr>
                <a:schemeClr val="dk1"/>
              </a:buClr>
              <a:buSzPts val="1800"/>
              <a:buFont typeface="Arial"/>
              <a:buChar char="●"/>
            </a:pPr>
            <a:r>
              <a:rPr lang="es-ES" sz="2400" dirty="0">
                <a:solidFill>
                  <a:schemeClr val="dk1"/>
                </a:solidFill>
              </a:rPr>
              <a:t>Use una cubierta de tela para la cara cuando salga de su espacio privado.</a:t>
            </a:r>
          </a:p>
          <a:p>
            <a:pPr indent="-457189">
              <a:buClr>
                <a:schemeClr val="dk1"/>
              </a:buClr>
              <a:buSzPts val="1800"/>
              <a:buFont typeface="Arial"/>
              <a:buChar char="●"/>
            </a:pPr>
            <a:r>
              <a:rPr lang="es-ES" sz="2400" dirty="0">
                <a:solidFill>
                  <a:schemeClr val="dk1"/>
                </a:solidFill>
              </a:rPr>
              <a:t>Considere caminar en áreas estrechas como escaleras, una persona a la vez.</a:t>
            </a:r>
          </a:p>
          <a:p>
            <a:pPr indent="-457189">
              <a:buClr>
                <a:schemeClr val="dk1"/>
              </a:buClr>
              <a:buSzPts val="1800"/>
              <a:buFont typeface="Arial"/>
              <a:buChar char="●"/>
            </a:pPr>
            <a:r>
              <a:rPr lang="es-ES" sz="2400" dirty="0">
                <a:solidFill>
                  <a:schemeClr val="dk1"/>
                </a:solidFill>
              </a:rPr>
              <a:t>Mantenga 6 pies de distancia social en espacios comunes.</a:t>
            </a:r>
          </a:p>
          <a:p>
            <a:pPr indent="-457189">
              <a:buClr>
                <a:schemeClr val="dk1"/>
              </a:buClr>
              <a:buSzPts val="1800"/>
              <a:buFont typeface="Arial"/>
              <a:buChar char="●"/>
            </a:pPr>
            <a:r>
              <a:rPr lang="es-ES" sz="2400" dirty="0">
                <a:solidFill>
                  <a:schemeClr val="dk1"/>
                </a:solidFill>
              </a:rPr>
              <a:t>Evite colocar artículos personales directamente sobre </a:t>
            </a:r>
          </a:p>
          <a:p>
            <a:pPr marL="152396" indent="0">
              <a:buClr>
                <a:schemeClr val="dk1"/>
              </a:buClr>
              <a:buSzPts val="1800"/>
            </a:pPr>
            <a:r>
              <a:rPr lang="es-ES" sz="2400" dirty="0">
                <a:solidFill>
                  <a:schemeClr val="dk1"/>
                </a:solidFill>
              </a:rPr>
              <a:t>      superficies de mostrador en una cocina o baño compartido, </a:t>
            </a:r>
          </a:p>
          <a:p>
            <a:pPr marL="152396" indent="0">
              <a:buClr>
                <a:schemeClr val="dk1"/>
              </a:buClr>
              <a:buSzPts val="1800"/>
            </a:pPr>
            <a:r>
              <a:rPr lang="es-ES" sz="2400" dirty="0">
                <a:solidFill>
                  <a:schemeClr val="dk1"/>
                </a:solidFill>
              </a:rPr>
              <a:t>      especialmente alrededor del fregadero. Use bolsas o </a:t>
            </a:r>
          </a:p>
          <a:p>
            <a:pPr marL="152396" indent="0">
              <a:buClr>
                <a:schemeClr val="dk1"/>
              </a:buClr>
              <a:buSzPts val="1800"/>
            </a:pPr>
            <a:r>
              <a:rPr lang="es-ES" sz="2400" dirty="0">
                <a:solidFill>
                  <a:schemeClr val="dk1"/>
                </a:solidFill>
              </a:rPr>
              <a:t>      bolsas de plástico.</a:t>
            </a:r>
            <a:endParaRPr lang="en-US" sz="2000" dirty="0">
              <a:solidFill>
                <a:schemeClr val="dk1"/>
              </a:solidFill>
            </a:endParaRPr>
          </a:p>
        </p:txBody>
      </p:sp>
      <p:pic>
        <p:nvPicPr>
          <p:cNvPr id="3" name="Picture 2" descr="Social distancing poster for outdoor areas&#10;">
            <a:extLst>
              <a:ext uri="{FF2B5EF4-FFF2-40B4-BE49-F238E27FC236}">
                <a16:creationId xmlns:a16="http://schemas.microsoft.com/office/drawing/2014/main" id="{B751EB09-5003-423A-848F-7CAB3355A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320" y="4282440"/>
            <a:ext cx="2377440" cy="2377440"/>
          </a:xfrm>
          <a:prstGeom prst="rect">
            <a:avLst/>
          </a:prstGeom>
        </p:spPr>
      </p:pic>
    </p:spTree>
    <p:extLst>
      <p:ext uri="{BB962C8B-B14F-4D97-AF65-F5344CB8AC3E}">
        <p14:creationId xmlns:p14="http://schemas.microsoft.com/office/powerpoint/2010/main" val="2555845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D691-FC2F-4241-82F5-D9F08DD9D544}"/>
              </a:ext>
            </a:extLst>
          </p:cNvPr>
          <p:cNvSpPr>
            <a:spLocks noGrp="1"/>
          </p:cNvSpPr>
          <p:nvPr>
            <p:ph type="title"/>
          </p:nvPr>
        </p:nvSpPr>
        <p:spPr>
          <a:xfrm>
            <a:off x="1405651" y="357216"/>
            <a:ext cx="10963835" cy="553998"/>
          </a:xfrm>
        </p:spPr>
        <p:txBody>
          <a:bodyPr/>
          <a:lstStyle/>
          <a:p>
            <a:r>
              <a:rPr lang="en-US" dirty="0"/>
              <a:t>¿Son </a:t>
            </a:r>
            <a:r>
              <a:rPr lang="en-US" dirty="0" err="1"/>
              <a:t>adecuadas</a:t>
            </a:r>
            <a:r>
              <a:rPr lang="en-US" dirty="0"/>
              <a:t> estas </a:t>
            </a:r>
            <a:r>
              <a:rPr lang="en-US" dirty="0" err="1"/>
              <a:t>protecciones</a:t>
            </a:r>
            <a:r>
              <a:rPr lang="en-US" dirty="0"/>
              <a:t>?</a:t>
            </a:r>
          </a:p>
        </p:txBody>
      </p:sp>
      <p:pic>
        <p:nvPicPr>
          <p:cNvPr id="11" name="Content Placeholder 10" descr="Signs on the floor at a grocery story to where people should stand">
            <a:extLst>
              <a:ext uri="{FF2B5EF4-FFF2-40B4-BE49-F238E27FC236}">
                <a16:creationId xmlns:a16="http://schemas.microsoft.com/office/drawing/2014/main" id="{6E4AE39C-A492-47C2-A62B-7348A806740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572"/>
          <a:stretch/>
        </p:blipFill>
        <p:spPr>
          <a:xfrm rot="5400000">
            <a:off x="1117978" y="2387740"/>
            <a:ext cx="4800600" cy="3733800"/>
          </a:xfrm>
        </p:spPr>
      </p:pic>
      <p:pic>
        <p:nvPicPr>
          <p:cNvPr id="7" name="Content Placeholder 6" descr="Plexi glass to separate the cashier and customer">
            <a:extLst>
              <a:ext uri="{FF2B5EF4-FFF2-40B4-BE49-F238E27FC236}">
                <a16:creationId xmlns:a16="http://schemas.microsoft.com/office/drawing/2014/main" id="{02DE93ED-4CF4-49CC-BAA6-B56DA5739E8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5492750" y="2457589"/>
            <a:ext cx="4826000" cy="3619500"/>
          </a:xfrm>
        </p:spPr>
      </p:pic>
      <p:sp>
        <p:nvSpPr>
          <p:cNvPr id="4" name="Slide Number Placeholder 3">
            <a:extLst>
              <a:ext uri="{FF2B5EF4-FFF2-40B4-BE49-F238E27FC236}">
                <a16:creationId xmlns:a16="http://schemas.microsoft.com/office/drawing/2014/main" id="{B0D9994E-12D2-4B71-A56F-83E1061F8F4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64</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2203149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5990-45ED-4E03-98F2-512B2125A623}"/>
              </a:ext>
            </a:extLst>
          </p:cNvPr>
          <p:cNvSpPr>
            <a:spLocks noGrp="1"/>
          </p:cNvSpPr>
          <p:nvPr>
            <p:ph type="title"/>
          </p:nvPr>
        </p:nvSpPr>
        <p:spPr>
          <a:xfrm>
            <a:off x="1078104" y="452751"/>
            <a:ext cx="10963835" cy="553998"/>
          </a:xfrm>
        </p:spPr>
        <p:txBody>
          <a:bodyPr/>
          <a:lstStyle/>
          <a:p>
            <a:r>
              <a:rPr lang="en-US" dirty="0"/>
              <a:t>¿Son </a:t>
            </a:r>
            <a:r>
              <a:rPr lang="en-US" dirty="0" err="1"/>
              <a:t>adecuadas</a:t>
            </a:r>
            <a:r>
              <a:rPr lang="en-US" dirty="0"/>
              <a:t> estas </a:t>
            </a:r>
            <a:r>
              <a:rPr lang="en-US" dirty="0" err="1"/>
              <a:t>protecciones</a:t>
            </a:r>
            <a:r>
              <a:rPr lang="en-US" dirty="0"/>
              <a:t>?</a:t>
            </a:r>
          </a:p>
        </p:txBody>
      </p:sp>
      <p:pic>
        <p:nvPicPr>
          <p:cNvPr id="10" name="Content Placeholder 9" descr="Taxi driver wearing face mask and gloves">
            <a:extLst>
              <a:ext uri="{FF2B5EF4-FFF2-40B4-BE49-F238E27FC236}">
                <a16:creationId xmlns:a16="http://schemas.microsoft.com/office/drawing/2014/main" id="{C090AACD-B133-4783-A2CA-D3F5B30FE94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715" r="8490"/>
          <a:stretch/>
        </p:blipFill>
        <p:spPr>
          <a:xfrm>
            <a:off x="1828800" y="2065283"/>
            <a:ext cx="4343400" cy="3497317"/>
          </a:xfrm>
        </p:spPr>
      </p:pic>
      <p:pic>
        <p:nvPicPr>
          <p:cNvPr id="12" name="Content Placeholder 11" descr="Delivery person wearing a fast mask and gloves opening door">
            <a:extLst>
              <a:ext uri="{FF2B5EF4-FFF2-40B4-BE49-F238E27FC236}">
                <a16:creationId xmlns:a16="http://schemas.microsoft.com/office/drawing/2014/main" id="{F068B2B9-4EC7-423C-8E34-159725FC6A7D}"/>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145" r="20290"/>
          <a:stretch/>
        </p:blipFill>
        <p:spPr>
          <a:xfrm>
            <a:off x="6400800" y="2078421"/>
            <a:ext cx="3657600" cy="3505200"/>
          </a:xfrm>
        </p:spPr>
      </p:pic>
      <p:sp>
        <p:nvSpPr>
          <p:cNvPr id="5" name="Slide Number Placeholder 4">
            <a:extLst>
              <a:ext uri="{FF2B5EF4-FFF2-40B4-BE49-F238E27FC236}">
                <a16:creationId xmlns:a16="http://schemas.microsoft.com/office/drawing/2014/main" id="{35E9D28E-BF33-4B5C-B8F9-FC95952186AF}"/>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65</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1241457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583-E257-4B1D-8DCE-D9558913CF47}"/>
              </a:ext>
            </a:extLst>
          </p:cNvPr>
          <p:cNvSpPr>
            <a:spLocks noGrp="1"/>
          </p:cNvSpPr>
          <p:nvPr>
            <p:ph type="title"/>
          </p:nvPr>
        </p:nvSpPr>
        <p:spPr>
          <a:xfrm>
            <a:off x="1105400" y="329920"/>
            <a:ext cx="10963835" cy="738664"/>
          </a:xfrm>
        </p:spPr>
        <p:txBody>
          <a:bodyPr/>
          <a:lstStyle/>
          <a:p>
            <a:r>
              <a:rPr lang="en-US" dirty="0" err="1"/>
              <a:t>En</a:t>
            </a:r>
            <a:r>
              <a:rPr lang="en-US" dirty="0"/>
              <a:t> </a:t>
            </a:r>
            <a:r>
              <a:rPr lang="en-US" dirty="0" err="1"/>
              <a:t>conclusión</a:t>
            </a:r>
            <a:endParaRPr lang="en-US" dirty="0"/>
          </a:p>
        </p:txBody>
      </p:sp>
      <p:sp>
        <p:nvSpPr>
          <p:cNvPr id="3" name="Content Placeholder 2">
            <a:extLst>
              <a:ext uri="{FF2B5EF4-FFF2-40B4-BE49-F238E27FC236}">
                <a16:creationId xmlns:a16="http://schemas.microsoft.com/office/drawing/2014/main" id="{52072921-0203-44D7-ACFB-337CC702B970}"/>
              </a:ext>
            </a:extLst>
          </p:cNvPr>
          <p:cNvSpPr>
            <a:spLocks noGrp="1"/>
          </p:cNvSpPr>
          <p:nvPr>
            <p:ph idx="1"/>
          </p:nvPr>
        </p:nvSpPr>
        <p:spPr>
          <a:xfrm>
            <a:off x="452118" y="2336984"/>
            <a:ext cx="11287759" cy="2052165"/>
          </a:xfrm>
        </p:spPr>
        <p:txBody>
          <a:bodyPr/>
          <a:lstStyle/>
          <a:p>
            <a:r>
              <a:rPr lang="es-ES" dirty="0"/>
              <a:t>Gracias por asistir al programa de hoy. Esperamos que se beneficie de una mayor conciencia de los métodos que pueden usarse para protegerse y proteger a los miembros de su familia del virus COVID-19. Comparta estos materiales con todos los miembros del hogar y otras personas que deberían revisar los materiales.</a:t>
            </a:r>
            <a:endParaRPr lang="en-US" dirty="0"/>
          </a:p>
        </p:txBody>
      </p:sp>
      <p:sp>
        <p:nvSpPr>
          <p:cNvPr id="4" name="Slide Number Placeholder 3">
            <a:extLst>
              <a:ext uri="{FF2B5EF4-FFF2-40B4-BE49-F238E27FC236}">
                <a16:creationId xmlns:a16="http://schemas.microsoft.com/office/drawing/2014/main" id="{E7DCCA74-2941-46E8-9273-6B910E63261F}"/>
              </a:ext>
            </a:extLst>
          </p:cNvPr>
          <p:cNvSpPr>
            <a:spLocks noGrp="1"/>
          </p:cNvSpPr>
          <p:nvPr>
            <p:ph type="sldNum" sz="quarter" idx="10"/>
          </p:nvPr>
        </p:nvSpPr>
        <p:spPr/>
        <p:txBody>
          <a:bodyPr/>
          <a:lstStyle/>
          <a:p>
            <a:pPr lvl="0"/>
            <a:fld id="{E4D25CCA-84D6-4E84-B1C7-B334DD86A6AB}" type="slidenum">
              <a:rPr lang="en-US" altLang="en-US" noProof="0" smtClean="0"/>
              <a:pPr lvl="0"/>
              <a:t>66</a:t>
            </a:fld>
            <a:endParaRPr lang="en-US" altLang="en-US" noProof="0" dirty="0"/>
          </a:p>
        </p:txBody>
      </p:sp>
    </p:spTree>
    <p:extLst>
      <p:ext uri="{BB962C8B-B14F-4D97-AF65-F5344CB8AC3E}">
        <p14:creationId xmlns:p14="http://schemas.microsoft.com/office/powerpoint/2010/main" val="1475146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650E2A42-968D-4F38-B8F8-FDFF18FAD936}"/>
              </a:ext>
            </a:extLst>
          </p:cNvPr>
          <p:cNvSpPr>
            <a:spLocks noGrp="1"/>
          </p:cNvSpPr>
          <p:nvPr>
            <p:ph type="title"/>
          </p:nvPr>
        </p:nvSpPr>
        <p:spPr>
          <a:xfrm>
            <a:off x="450112" y="357519"/>
            <a:ext cx="11582400" cy="738664"/>
          </a:xfrm>
        </p:spPr>
        <p:txBody>
          <a:bodyPr/>
          <a:lstStyle/>
          <a:p>
            <a:r>
              <a:rPr lang="en-US" altLang="en-US" dirty="0"/>
              <a:t>Para </a:t>
            </a:r>
            <a:r>
              <a:rPr lang="en-US" altLang="en-US" dirty="0" err="1"/>
              <a:t>más</a:t>
            </a:r>
            <a:r>
              <a:rPr lang="en-US" altLang="en-US" dirty="0"/>
              <a:t> información</a:t>
            </a:r>
          </a:p>
        </p:txBody>
      </p:sp>
      <p:sp>
        <p:nvSpPr>
          <p:cNvPr id="117763" name="Content Placeholder 2">
            <a:extLst>
              <a:ext uri="{FF2B5EF4-FFF2-40B4-BE49-F238E27FC236}">
                <a16:creationId xmlns:a16="http://schemas.microsoft.com/office/drawing/2014/main" id="{653C72DA-3143-4053-A6C6-AA5CD264C09F}"/>
              </a:ext>
            </a:extLst>
          </p:cNvPr>
          <p:cNvSpPr>
            <a:spLocks noGrp="1"/>
          </p:cNvSpPr>
          <p:nvPr>
            <p:ph idx="1"/>
          </p:nvPr>
        </p:nvSpPr>
        <p:spPr>
          <a:xfrm>
            <a:off x="304800" y="1706526"/>
            <a:ext cx="11582400" cy="4508927"/>
          </a:xfrm>
        </p:spPr>
        <p:txBody>
          <a:bodyPr/>
          <a:lstStyle/>
          <a:p>
            <a:r>
              <a:rPr lang="en-US" altLang="en-US" sz="2300" dirty="0"/>
              <a:t>Centers for Disease Control and Prevention (CDC)</a:t>
            </a:r>
            <a:br>
              <a:rPr lang="en-US" altLang="en-US" sz="2300" dirty="0"/>
            </a:br>
            <a:r>
              <a:rPr lang="en-US" altLang="en-US" sz="2300" dirty="0">
                <a:hlinkClick r:id="rId5"/>
              </a:rPr>
              <a:t>http://www</a:t>
            </a:r>
            <a:r>
              <a:rPr lang="en-US" altLang="en-US" sz="2300" dirty="0">
                <a:hlinkClick r:id="rId6"/>
              </a:rPr>
              <a:t>.cdc.gov</a:t>
            </a:r>
            <a:endParaRPr lang="en-US" altLang="en-US" sz="2300" dirty="0"/>
          </a:p>
          <a:p>
            <a:r>
              <a:rPr lang="en-US" altLang="en-US" sz="2300" dirty="0"/>
              <a:t>Occupational Safety and Health Administration (OSHA)</a:t>
            </a:r>
            <a:br>
              <a:rPr lang="en-US" altLang="en-US" sz="2300" dirty="0"/>
            </a:br>
            <a:r>
              <a:rPr lang="en-US" altLang="en-US" sz="2300" dirty="0">
                <a:hlinkClick r:id="rId5"/>
              </a:rPr>
              <a:t>http://www</a:t>
            </a:r>
            <a:r>
              <a:rPr lang="en-US" altLang="en-US" sz="2300" dirty="0">
                <a:hlinkClick r:id="rId7"/>
              </a:rPr>
              <a:t>.osha.gov</a:t>
            </a:r>
            <a:endParaRPr lang="en-US" altLang="en-US" sz="2300" dirty="0"/>
          </a:p>
          <a:p>
            <a:r>
              <a:rPr lang="en-US" altLang="en-US" sz="2300" dirty="0"/>
              <a:t>World Health Organization (WHO)</a:t>
            </a:r>
            <a:br>
              <a:rPr lang="en-US" altLang="en-US" sz="2300" dirty="0"/>
            </a:br>
            <a:r>
              <a:rPr lang="en-US" altLang="en-US" sz="2300" dirty="0">
                <a:hlinkClick r:id="rId8"/>
              </a:rPr>
              <a:t>http://www.who.int/en/</a:t>
            </a:r>
            <a:endParaRPr lang="en-US" altLang="en-US" sz="2300" dirty="0"/>
          </a:p>
          <a:p>
            <a:r>
              <a:rPr lang="en-US" altLang="en-US" sz="2300" dirty="0"/>
              <a:t>National Institute for Occupational Safety and Health (NIOSH)</a:t>
            </a:r>
            <a:br>
              <a:rPr lang="en-US" altLang="en-US" sz="2300" dirty="0"/>
            </a:br>
            <a:r>
              <a:rPr lang="en-US" altLang="en-US" sz="2300" dirty="0">
                <a:hlinkClick r:id="rId9"/>
              </a:rPr>
              <a:t>http://www.cdc.gov/NIOSH/</a:t>
            </a:r>
            <a:endParaRPr lang="en-US" altLang="en-US" sz="2300" dirty="0"/>
          </a:p>
          <a:p>
            <a:r>
              <a:rPr lang="en-US" altLang="en-US" sz="2300" dirty="0"/>
              <a:t>NIEHS Worker Training Program</a:t>
            </a:r>
            <a:br>
              <a:rPr lang="en-US" altLang="en-US" sz="2300" dirty="0"/>
            </a:br>
            <a:r>
              <a:rPr lang="en-US" altLang="en-US" sz="2300" dirty="0">
                <a:hlinkClick r:id="rId10"/>
              </a:rPr>
              <a:t>https://tools.niehs.nih.gov/wetp/index.cfm?id=2554</a:t>
            </a:r>
            <a:endParaRPr lang="en-US" altLang="en-US" sz="2300" dirty="0"/>
          </a:p>
          <a:p>
            <a:r>
              <a:rPr lang="en-US" altLang="en-US" sz="2300" dirty="0"/>
              <a:t>Return to work checklist</a:t>
            </a:r>
            <a:br>
              <a:rPr lang="en-US" altLang="en-US" sz="2300" dirty="0"/>
            </a:br>
            <a:r>
              <a:rPr lang="en-US" sz="2000" dirty="0">
                <a:hlinkClick r:id="rId11"/>
              </a:rPr>
              <a:t>file:///E:/Grants/COVID-19/NIEHS%20files/Return%20to%20work%20workplace_covid_19_checklist_051120_508.pdf</a:t>
            </a:r>
            <a:endParaRPr lang="en-US" altLang="en-US" sz="2300" dirty="0"/>
          </a:p>
        </p:txBody>
      </p:sp>
      <p:sp>
        <p:nvSpPr>
          <p:cNvPr id="2" name="Slide Number Placeholder 1">
            <a:extLst>
              <a:ext uri="{FF2B5EF4-FFF2-40B4-BE49-F238E27FC236}">
                <a16:creationId xmlns:a16="http://schemas.microsoft.com/office/drawing/2014/main" id="{20D70231-A059-4B87-B683-F3539AB860CD}"/>
              </a:ext>
            </a:extLst>
          </p:cNvPr>
          <p:cNvSpPr>
            <a:spLocks noGrp="1"/>
          </p:cNvSpPr>
          <p:nvPr>
            <p:ph type="sldNum" sz="quarter" idx="10"/>
          </p:nvPr>
        </p:nvSpPr>
        <p:spPr/>
        <p:txBody>
          <a:bodyPr/>
          <a:lstStyle/>
          <a:p>
            <a:fld id="{E4D25CCA-84D6-4E84-B1C7-B334DD86A6AB}" type="slidenum">
              <a:rPr lang="en-US" altLang="en-US" smtClean="0"/>
              <a:pPr/>
              <a:t>67</a:t>
            </a:fld>
            <a:endParaRPr lang="en-US" altLang="en-US" dirty="0"/>
          </a:p>
        </p:txBody>
      </p:sp>
      <p:pic>
        <p:nvPicPr>
          <p:cNvPr id="3" name="coronavirus_animation32s-white-4k">
            <a:hlinkClick r:id="" action="ppaction://media"/>
            <a:extLst>
              <a:ext uri="{FF2B5EF4-FFF2-40B4-BE49-F238E27FC236}">
                <a16:creationId xmlns:a16="http://schemas.microsoft.com/office/drawing/2014/main" id="{1A1AF19A-C839-47BA-A472-595F1ED7968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069064" y="1564638"/>
            <a:ext cx="3963448" cy="2229440"/>
          </a:xfrm>
          <a:prstGeom prst="rect">
            <a:avLst/>
          </a:prstGeom>
        </p:spPr>
      </p:pic>
    </p:spTree>
    <p:extLst>
      <p:ext uri="{BB962C8B-B14F-4D97-AF65-F5344CB8AC3E}">
        <p14:creationId xmlns:p14="http://schemas.microsoft.com/office/powerpoint/2010/main" val="20716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E759-941A-4566-B7B3-DC9349A9AF14}"/>
              </a:ext>
            </a:extLst>
          </p:cNvPr>
          <p:cNvSpPr>
            <a:spLocks noGrp="1"/>
          </p:cNvSpPr>
          <p:nvPr>
            <p:ph type="title"/>
          </p:nvPr>
        </p:nvSpPr>
        <p:spPr>
          <a:xfrm>
            <a:off x="987188" y="378725"/>
            <a:ext cx="11582400" cy="738664"/>
          </a:xfrm>
        </p:spPr>
        <p:txBody>
          <a:bodyPr/>
          <a:lstStyle/>
          <a:p>
            <a:r>
              <a:rPr lang="en-US" dirty="0"/>
              <a:t>Para </a:t>
            </a:r>
            <a:r>
              <a:rPr lang="en-US" dirty="0" err="1"/>
              <a:t>más</a:t>
            </a:r>
            <a:r>
              <a:rPr lang="en-US" dirty="0"/>
              <a:t> información</a:t>
            </a:r>
          </a:p>
        </p:txBody>
      </p:sp>
      <p:sp>
        <p:nvSpPr>
          <p:cNvPr id="3" name="Content Placeholder 2">
            <a:extLst>
              <a:ext uri="{FF2B5EF4-FFF2-40B4-BE49-F238E27FC236}">
                <a16:creationId xmlns:a16="http://schemas.microsoft.com/office/drawing/2014/main" id="{CB672408-FBE5-409D-B150-19C546FBDE5E}"/>
              </a:ext>
            </a:extLst>
          </p:cNvPr>
          <p:cNvSpPr>
            <a:spLocks noGrp="1"/>
          </p:cNvSpPr>
          <p:nvPr>
            <p:ph idx="1"/>
          </p:nvPr>
        </p:nvSpPr>
        <p:spPr>
          <a:xfrm>
            <a:off x="304800" y="1704108"/>
            <a:ext cx="11582400" cy="5001491"/>
          </a:xfrm>
        </p:spPr>
        <p:txBody>
          <a:bodyPr/>
          <a:lstStyle/>
          <a:p>
            <a:r>
              <a:rPr lang="en-US" dirty="0"/>
              <a:t>U.S. Food and Drug Administration</a:t>
            </a:r>
            <a:br>
              <a:rPr lang="en-US" dirty="0"/>
            </a:br>
            <a:r>
              <a:rPr lang="en-US" sz="1400" u="sng" dirty="0">
                <a:hlinkClick r:id="rId3"/>
              </a:rPr>
              <a:t>https://www.fda.gov/food/food-safety-during-emergencies/best-practices-retail-food-stores-restaurants-and-food-pick-updelivery-services-during-covid-19</a:t>
            </a:r>
            <a:endParaRPr lang="en-US" sz="1400" dirty="0"/>
          </a:p>
          <a:p>
            <a:r>
              <a:rPr lang="en-US" dirty="0"/>
              <a:t>Arizona Department of Health Services</a:t>
            </a:r>
            <a:br>
              <a:rPr lang="en-US" dirty="0"/>
            </a:br>
            <a:r>
              <a:rPr lang="en-US" sz="1400" dirty="0">
                <a:hlinkClick r:id="rId4"/>
              </a:rPr>
              <a:t>https://www.azdhs.gov/preparedness/epidemiology-disease-control/infectious-disease-epidemiology/index.php#novel-coronavirus-home</a:t>
            </a:r>
            <a:endParaRPr lang="en-US" sz="1400" dirty="0"/>
          </a:p>
          <a:p>
            <a:r>
              <a:rPr lang="en-US" dirty="0"/>
              <a:t>Arizona Division of Occupational Safety and Health</a:t>
            </a:r>
            <a:br>
              <a:rPr lang="en-US" dirty="0"/>
            </a:br>
            <a:r>
              <a:rPr lang="en-US" sz="1400" dirty="0">
                <a:hlinkClick r:id="rId5"/>
              </a:rPr>
              <a:t>https://www.azica.gov/divisions/adosh</a:t>
            </a:r>
            <a:endParaRPr lang="en-US" sz="1400" dirty="0"/>
          </a:p>
          <a:p>
            <a:r>
              <a:rPr lang="en-US" dirty="0"/>
              <a:t>Arizona  Chapter Association of General Contractors</a:t>
            </a:r>
            <a:br>
              <a:rPr lang="en-US" dirty="0"/>
            </a:br>
            <a:r>
              <a:rPr lang="en-US" sz="1400" dirty="0">
                <a:hlinkClick r:id="rId6"/>
              </a:rPr>
              <a:t>https://www.azagc.org/</a:t>
            </a:r>
            <a:endParaRPr lang="en-US" sz="1400" dirty="0"/>
          </a:p>
          <a:p>
            <a:r>
              <a:rPr lang="en-US" dirty="0"/>
              <a:t>Arizona Public Health Association</a:t>
            </a:r>
            <a:br>
              <a:rPr lang="en-US" dirty="0"/>
            </a:br>
            <a:r>
              <a:rPr lang="en-US" sz="1400" dirty="0">
                <a:hlinkClick r:id="rId7"/>
              </a:rPr>
              <a:t>http://www.azpha.org/</a:t>
            </a:r>
            <a:endParaRPr lang="en-US" sz="1400" dirty="0"/>
          </a:p>
          <a:p>
            <a:r>
              <a:rPr lang="en-US" dirty="0"/>
              <a:t>Inter Tribal Council of Arizona</a:t>
            </a:r>
            <a:br>
              <a:rPr lang="en-US" dirty="0"/>
            </a:br>
            <a:r>
              <a:rPr lang="en-US" sz="1400" dirty="0">
                <a:hlinkClick r:id="rId8"/>
              </a:rPr>
              <a:t>https://itcaonline.com/</a:t>
            </a:r>
            <a:endParaRPr lang="en-US" sz="1400" dirty="0"/>
          </a:p>
          <a:p>
            <a:r>
              <a:rPr lang="en-US" dirty="0"/>
              <a:t>Arizona State University Environmental Health and Safety</a:t>
            </a:r>
          </a:p>
          <a:p>
            <a:r>
              <a:rPr lang="en-US" sz="1400" u="sng" dirty="0">
                <a:hlinkClick r:id="rId9"/>
              </a:rPr>
              <a:t>https://cfo.asu.edu/biosafety-program</a:t>
            </a:r>
            <a:endParaRPr lang="en-US" sz="1400" dirty="0"/>
          </a:p>
          <a:p>
            <a:endParaRPr lang="en-US" sz="1400" dirty="0"/>
          </a:p>
          <a:p>
            <a:endParaRPr lang="en-US" dirty="0"/>
          </a:p>
        </p:txBody>
      </p:sp>
      <p:sp>
        <p:nvSpPr>
          <p:cNvPr id="4" name="Slide Number Placeholder 3">
            <a:extLst>
              <a:ext uri="{FF2B5EF4-FFF2-40B4-BE49-F238E27FC236}">
                <a16:creationId xmlns:a16="http://schemas.microsoft.com/office/drawing/2014/main" id="{67E95208-7C59-46AD-8993-DE4F434350B4}"/>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68</a:t>
            </a:fld>
            <a:endParaRPr lang="en-US" altLang="en-US" dirty="0">
              <a:solidFill>
                <a:srgbClr val="000000"/>
              </a:solidFill>
            </a:endParaRPr>
          </a:p>
        </p:txBody>
      </p:sp>
    </p:spTree>
    <p:extLst>
      <p:ext uri="{BB962C8B-B14F-4D97-AF65-F5344CB8AC3E}">
        <p14:creationId xmlns:p14="http://schemas.microsoft.com/office/powerpoint/2010/main" val="3055370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53"/>
          <p:cNvSpPr txBox="1">
            <a:spLocks noGrp="1"/>
          </p:cNvSpPr>
          <p:nvPr>
            <p:ph type="title"/>
          </p:nvPr>
        </p:nvSpPr>
        <p:spPr>
          <a:xfrm>
            <a:off x="415601" y="593367"/>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dirty="0">
                <a:solidFill>
                  <a:srgbClr val="FFFFFF"/>
                </a:solidFill>
                <a:highlight>
                  <a:srgbClr val="000000"/>
                </a:highlight>
              </a:rPr>
              <a:t>¡Gracias!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04AF5F4-CCD6-4D68-936A-54E736A3FBB8}"/>
              </a:ext>
            </a:extLst>
          </p:cNvPr>
          <p:cNvSpPr>
            <a:spLocks noGrp="1"/>
          </p:cNvSpPr>
          <p:nvPr>
            <p:ph type="title"/>
          </p:nvPr>
        </p:nvSpPr>
        <p:spPr>
          <a:xfrm>
            <a:off x="618565" y="485001"/>
            <a:ext cx="10963835" cy="553998"/>
          </a:xfrm>
        </p:spPr>
        <p:txBody>
          <a:bodyPr/>
          <a:lstStyle/>
          <a:p>
            <a:r>
              <a:rPr lang="es-CO" altLang="en-US" dirty="0">
                <a:ea typeface="ＭＳ Ｐゴシック" panose="020B0600070205080204" pitchFamily="34" charset="-128"/>
              </a:rPr>
              <a:t>¿Qué es </a:t>
            </a:r>
            <a:r>
              <a:rPr lang="en-US" altLang="en-US" dirty="0">
                <a:ea typeface="ＭＳ Ｐゴシック" panose="020B0600070205080204" pitchFamily="34" charset="-128"/>
              </a:rPr>
              <a:t>SARS-CoV-2? </a:t>
            </a:r>
          </a:p>
        </p:txBody>
      </p:sp>
      <p:pic>
        <p:nvPicPr>
          <p:cNvPr id="4" name="Content Placeholder 3" descr="SARS-COV-2 virus">
            <a:extLst>
              <a:ext uri="{FF2B5EF4-FFF2-40B4-BE49-F238E27FC236}">
                <a16:creationId xmlns:a16="http://schemas.microsoft.com/office/drawing/2014/main" id="{49215772-4544-4A0F-8DB6-044D7C358C37}"/>
              </a:ext>
            </a:extLst>
          </p:cNvPr>
          <p:cNvPicPr>
            <a:picLocks noGrp="1" noChangeAspect="1"/>
          </p:cNvPicPr>
          <p:nvPr>
            <p:ph sz="half" idx="1"/>
          </p:nvPr>
        </p:nvPicPr>
        <p:blipFill rotWithShape="1">
          <a:blip r:embed="rId3"/>
          <a:srcRect l="14989"/>
          <a:stretch/>
        </p:blipFill>
        <p:spPr>
          <a:xfrm>
            <a:off x="1552433" y="2289132"/>
            <a:ext cx="3276600" cy="2838675"/>
          </a:xfrm>
          <a:prstGeom prst="rect">
            <a:avLst/>
          </a:prstGeom>
        </p:spPr>
      </p:pic>
      <p:sp>
        <p:nvSpPr>
          <p:cNvPr id="29699" name="Content Placeholder 3">
            <a:extLst>
              <a:ext uri="{FF2B5EF4-FFF2-40B4-BE49-F238E27FC236}">
                <a16:creationId xmlns:a16="http://schemas.microsoft.com/office/drawing/2014/main" id="{3D5B2636-EF71-4589-BD0A-37F754E6DFB9}"/>
              </a:ext>
            </a:extLst>
          </p:cNvPr>
          <p:cNvSpPr>
            <a:spLocks noGrp="1"/>
          </p:cNvSpPr>
          <p:nvPr>
            <p:ph sz="half" idx="2"/>
          </p:nvPr>
        </p:nvSpPr>
        <p:spPr>
          <a:xfrm>
            <a:off x="5486400" y="1905000"/>
            <a:ext cx="4953000" cy="4801314"/>
          </a:xfrm>
        </p:spPr>
        <p:txBody>
          <a:bodyPr/>
          <a:lstStyle/>
          <a:p>
            <a:pPr marL="342900" indent="-342900">
              <a:buFont typeface="Arial" panose="020B0604020202020204" pitchFamily="34" charset="0"/>
              <a:buChar char="•"/>
            </a:pPr>
            <a:r>
              <a:rPr lang="en-US" altLang="en-US" sz="2400" dirty="0">
                <a:ea typeface="ＭＳ Ｐゴシック" panose="020B0600070205080204" pitchFamily="34" charset="-128"/>
              </a:rPr>
              <a:t>SARS-CoV-2 es el virus que causa la </a:t>
            </a:r>
            <a:r>
              <a:rPr lang="en-US" altLang="en-US" sz="2400" dirty="0" err="1">
                <a:ea typeface="ＭＳ Ｐゴシック" panose="020B0600070205080204" pitchFamily="34" charset="-128"/>
              </a:rPr>
              <a:t>enfermedad</a:t>
            </a:r>
            <a:r>
              <a:rPr lang="en-US" altLang="en-US" sz="2400" dirty="0">
                <a:ea typeface="ＭＳ Ｐゴシック" panose="020B0600070205080204" pitchFamily="34" charset="-128"/>
              </a:rPr>
              <a:t> por  coronavirus 2019 (COVID-19)</a:t>
            </a:r>
          </a:p>
          <a:p>
            <a:pPr marL="342900" indent="-342900">
              <a:buFont typeface="Arial" panose="020B0604020202020204" pitchFamily="34" charset="0"/>
              <a:buChar char="•"/>
            </a:pPr>
            <a:r>
              <a:rPr lang="en-US" altLang="en-US" sz="2400" dirty="0">
                <a:ea typeface="ＭＳ Ｐゴシック" panose="020B0600070205080204" pitchFamily="34" charset="-128"/>
              </a:rPr>
              <a:t>SARS = severe acute respiratory distress syndrome = </a:t>
            </a:r>
            <a:r>
              <a:rPr lang="en-US" altLang="en-US" sz="2400" dirty="0" err="1">
                <a:ea typeface="ＭＳ Ｐゴシック" panose="020B0600070205080204" pitchFamily="34" charset="-128"/>
              </a:rPr>
              <a:t>síndrome</a:t>
            </a:r>
            <a:r>
              <a:rPr lang="en-US" altLang="en-US" sz="2400" dirty="0">
                <a:ea typeface="ＭＳ Ｐゴシック" panose="020B0600070205080204" pitchFamily="34" charset="-128"/>
              </a:rPr>
              <a:t> de </a:t>
            </a:r>
            <a:r>
              <a:rPr lang="en-US" altLang="en-US" sz="2400" dirty="0" err="1">
                <a:ea typeface="ＭＳ Ｐゴシック" panose="020B0600070205080204" pitchFamily="34" charset="-128"/>
              </a:rPr>
              <a:t>dificultad</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respiratoria</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aguda</a:t>
            </a:r>
            <a:r>
              <a:rPr lang="en-US" altLang="en-US" sz="2400" dirty="0">
                <a:ea typeface="ＭＳ Ｐゴシック" panose="020B0600070205080204" pitchFamily="34" charset="-128"/>
              </a:rPr>
              <a:t> (sigla </a:t>
            </a:r>
            <a:r>
              <a:rPr lang="en-US" altLang="en-US" sz="2400" dirty="0" err="1">
                <a:ea typeface="ＭＳ Ｐゴシック" panose="020B0600070205080204" pitchFamily="34" charset="-128"/>
              </a:rPr>
              <a:t>en</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Inglés</a:t>
            </a:r>
            <a:r>
              <a:rPr lang="en-US" altLang="en-US" sz="2400" dirty="0">
                <a:ea typeface="ＭＳ Ｐゴシック" panose="020B0600070205080204" pitchFamily="34" charset="-128"/>
              </a:rPr>
              <a:t>) </a:t>
            </a:r>
          </a:p>
          <a:p>
            <a:pPr marL="342900" indent="-342900">
              <a:buFont typeface="Arial" panose="020B0604020202020204" pitchFamily="34" charset="0"/>
              <a:buChar char="•"/>
            </a:pPr>
            <a:r>
              <a:rPr lang="en-US" altLang="en-US" sz="2400" dirty="0">
                <a:ea typeface="ＭＳ Ｐゴシック" panose="020B0600070205080204" pitchFamily="34" charset="-128"/>
              </a:rPr>
              <a:t>Se </a:t>
            </a:r>
            <a:r>
              <a:rPr lang="en-US" altLang="en-US" sz="2400" dirty="0" err="1">
                <a:ea typeface="ＭＳ Ｐゴシック" panose="020B0600070205080204" pitchFamily="34" charset="-128"/>
              </a:rPr>
              <a:t>propaga</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fácilmente</a:t>
            </a:r>
            <a:r>
              <a:rPr lang="en-US" altLang="en-US" sz="2400" dirty="0">
                <a:ea typeface="ＭＳ Ｐゴシック" panose="020B0600070205080204" pitchFamily="34" charset="-128"/>
              </a:rPr>
              <a:t> de persona a persona</a:t>
            </a:r>
          </a:p>
          <a:p>
            <a:pPr marL="342900" indent="-342900">
              <a:buFont typeface="Arial" panose="020B0604020202020204" pitchFamily="34" charset="0"/>
              <a:buChar char="•"/>
            </a:pPr>
            <a:r>
              <a:rPr lang="en-US" altLang="en-US" sz="2400" dirty="0" err="1">
                <a:ea typeface="ＭＳ Ｐゴシック" panose="020B0600070205080204" pitchFamily="34" charset="-128"/>
              </a:rPr>
              <a:t>Poca</a:t>
            </a:r>
            <a:r>
              <a:rPr lang="en-US" altLang="en-US" sz="2400" dirty="0">
                <a:ea typeface="ＭＳ Ｐゴシック" panose="020B0600070205080204" pitchFamily="34" charset="-128"/>
              </a:rPr>
              <a:t> o </a:t>
            </a:r>
            <a:r>
              <a:rPr lang="en-US" altLang="en-US" sz="2400" dirty="0" err="1">
                <a:ea typeface="ＭＳ Ｐゴシック" panose="020B0600070205080204" pitchFamily="34" charset="-128"/>
              </a:rPr>
              <a:t>ninguna</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inmunidad</a:t>
            </a:r>
            <a:r>
              <a:rPr lang="en-US" altLang="en-US" sz="2400" dirty="0">
                <a:ea typeface="ＭＳ Ｐゴシック" panose="020B0600070205080204" pitchFamily="34" charset="-128"/>
              </a:rPr>
              <a:t> previa a la </a:t>
            </a:r>
            <a:r>
              <a:rPr lang="en-US" altLang="en-US" sz="2400" dirty="0" err="1">
                <a:ea typeface="ＭＳ Ｐゴシック" panose="020B0600070205080204" pitchFamily="34" charset="-128"/>
              </a:rPr>
              <a:t>exposición</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en</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humanos</a:t>
            </a:r>
            <a:endParaRPr lang="en-US" altLang="en-US" sz="2400"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a:p>
            <a:pPr marL="0" indent="0">
              <a:buNone/>
            </a:pPr>
            <a:r>
              <a:rPr lang="en-US" altLang="en-US" sz="1600" dirty="0">
                <a:ea typeface="ＭＳ Ｐゴシック" panose="020B0600070205080204" pitchFamily="34" charset="-128"/>
              </a:rPr>
              <a:t>Información </a:t>
            </a:r>
            <a:r>
              <a:rPr lang="en-US" altLang="en-US" sz="1600" dirty="0" err="1">
                <a:ea typeface="ＭＳ Ｐゴシック" panose="020B0600070205080204" pitchFamily="34" charset="-128"/>
              </a:rPr>
              <a:t>detallada</a:t>
            </a:r>
            <a:r>
              <a:rPr lang="en-US" altLang="en-US" sz="1600" dirty="0">
                <a:ea typeface="ＭＳ Ｐゴシック" panose="020B0600070205080204" pitchFamily="34" charset="-128"/>
              </a:rPr>
              <a:t>: </a:t>
            </a:r>
            <a:r>
              <a:rPr lang="en-US" altLang="en-US" sz="1600" dirty="0">
                <a:ea typeface="ＭＳ Ｐゴシック" panose="020B0600070205080204" pitchFamily="34" charset="-128"/>
                <a:hlinkClick r:id="rId4"/>
              </a:rPr>
              <a:t>https://www.cdc.gov/coronavirus/2019-ncov/index.html</a:t>
            </a:r>
            <a:endParaRPr lang="en-US" altLang="en-US" sz="16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D819DB24-EF0A-4E1F-8193-D46792EC49BE}"/>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7</a:t>
            </a:fld>
            <a:endParaRPr lang="en-US" altLang="en-US" dirty="0">
              <a:solidFill>
                <a:srgbClr val="000000"/>
              </a:solidFill>
              <a:latin typeface="Arial" charset="0"/>
              <a:ea typeface="ＭＳ Ｐゴシック" pitchFamily="48" charset="-128"/>
            </a:endParaRPr>
          </a:p>
        </p:txBody>
      </p:sp>
      <p:sp>
        <p:nvSpPr>
          <p:cNvPr id="3" name="Rectangle 2">
            <a:extLst>
              <a:ext uri="{FF2B5EF4-FFF2-40B4-BE49-F238E27FC236}">
                <a16:creationId xmlns:a16="http://schemas.microsoft.com/office/drawing/2014/main" id="{C8AB36AC-D87F-4FA7-AFC8-1B79A75C8D7A}"/>
              </a:ext>
            </a:extLst>
          </p:cNvPr>
          <p:cNvSpPr/>
          <p:nvPr/>
        </p:nvSpPr>
        <p:spPr>
          <a:xfrm>
            <a:off x="1179155" y="6147108"/>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99346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1657DA-3C09-40C3-BEBE-143CEAE31B5A}"/>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8</a:t>
            </a:fld>
            <a:endParaRPr lang="en-US" altLang="en-US" dirty="0">
              <a:solidFill>
                <a:srgbClr val="000000"/>
              </a:solidFill>
              <a:latin typeface="Arial" charset="0"/>
              <a:ea typeface="ＭＳ Ｐゴシック" pitchFamily="48" charset="-128"/>
            </a:endParaRPr>
          </a:p>
        </p:txBody>
      </p:sp>
      <p:pic>
        <p:nvPicPr>
          <p:cNvPr id="31748" name="Content Placeholder 5" descr="Man sneezing and the spray of his sneeze">
            <a:extLst>
              <a:ext uri="{FF2B5EF4-FFF2-40B4-BE49-F238E27FC236}">
                <a16:creationId xmlns:a16="http://schemas.microsoft.com/office/drawing/2014/main" id="{A9A29DB1-7267-4938-A0F1-B45BBDC8DDF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5143" b="18190"/>
          <a:stretch/>
        </p:blipFill>
        <p:spPr>
          <a:xfrm>
            <a:off x="1382082" y="4149997"/>
            <a:ext cx="3505200" cy="2227944"/>
          </a:xfrm>
        </p:spPr>
      </p:pic>
      <p:sp>
        <p:nvSpPr>
          <p:cNvPr id="31747" name="Content Placeholder 10">
            <a:extLst>
              <a:ext uri="{FF2B5EF4-FFF2-40B4-BE49-F238E27FC236}">
                <a16:creationId xmlns:a16="http://schemas.microsoft.com/office/drawing/2014/main" id="{72ABC0CA-EE15-4933-AB67-6D11BD9631E0}"/>
              </a:ext>
            </a:extLst>
          </p:cNvPr>
          <p:cNvSpPr>
            <a:spLocks noGrp="1"/>
          </p:cNvSpPr>
          <p:nvPr>
            <p:ph sz="half" idx="2"/>
          </p:nvPr>
        </p:nvSpPr>
        <p:spPr>
          <a:xfrm>
            <a:off x="5105403" y="1928202"/>
            <a:ext cx="4999383" cy="3724096"/>
          </a:xfrm>
        </p:spPr>
        <p:txBody>
          <a:bodyPr/>
          <a:lstStyle/>
          <a:p>
            <a:pPr marL="342900" indent="-342900">
              <a:buFont typeface="Arial" panose="020B0604020202020204" pitchFamily="34" charset="0"/>
              <a:buChar char="•"/>
            </a:pPr>
            <a:r>
              <a:rPr lang="en-US" altLang="en-US" sz="2200" b="1" u="sng" dirty="0" err="1">
                <a:ea typeface="ＭＳ Ｐゴシック" panose="020B0600070205080204" pitchFamily="34" charset="-128"/>
              </a:rPr>
              <a:t>Gotículas</a:t>
            </a:r>
            <a:r>
              <a:rPr lang="en-US" altLang="en-US" sz="2200" dirty="0">
                <a:ea typeface="ＭＳ Ｐゴシック" panose="020B0600070205080204" pitchFamily="34" charset="-128"/>
              </a:rPr>
              <a:t> - </a:t>
            </a:r>
            <a:r>
              <a:rPr lang="es-ES" altLang="en-US" sz="2200" dirty="0">
                <a:ea typeface="ＭＳ Ｐゴシック" panose="020B0600070205080204" pitchFamily="34" charset="-128"/>
              </a:rPr>
              <a:t>secreciones respiratorias por toser o estornudar aterrizando en las superficies mucosas (nariz, boca y ojos)</a:t>
            </a:r>
            <a:endParaRPr lang="en-US" altLang="en-US" sz="2200" dirty="0">
              <a:ea typeface="ＭＳ Ｐゴシック" panose="020B0600070205080204" pitchFamily="34" charset="-128"/>
            </a:endParaRPr>
          </a:p>
          <a:p>
            <a:pPr marL="342900" indent="-342900">
              <a:buFont typeface="Arial" panose="020B0604020202020204" pitchFamily="34" charset="0"/>
              <a:buChar char="•"/>
            </a:pPr>
            <a:r>
              <a:rPr lang="en-US" altLang="en-US" sz="2200" b="1" u="sng" dirty="0">
                <a:ea typeface="ＭＳ Ｐゴシック" panose="020B0600070205080204" pitchFamily="34" charset="-128"/>
              </a:rPr>
              <a:t>Aerosol</a:t>
            </a:r>
            <a:r>
              <a:rPr lang="en-US" altLang="en-US" sz="2200" b="1" dirty="0">
                <a:ea typeface="ＭＳ Ｐゴシック" panose="020B0600070205080204" pitchFamily="34" charset="-128"/>
              </a:rPr>
              <a:t> - </a:t>
            </a:r>
            <a:r>
              <a:rPr lang="es-ES" altLang="en-US" sz="2200" dirty="0">
                <a:ea typeface="ＭＳ Ｐゴシック" panose="020B0600070205080204" pitchFamily="34" charset="-128"/>
              </a:rPr>
              <a:t>una partícula sólida o gota líquida suspendida en el aire</a:t>
            </a:r>
            <a:r>
              <a:rPr lang="en-US" altLang="en-US" sz="2200" dirty="0">
                <a:ea typeface="ＭＳ Ｐゴシック" panose="020B0600070205080204" pitchFamily="34" charset="-128"/>
              </a:rPr>
              <a:t> </a:t>
            </a:r>
          </a:p>
          <a:p>
            <a:pPr marL="342900" indent="-342900">
              <a:buFont typeface="Arial" panose="020B0604020202020204" pitchFamily="34" charset="0"/>
              <a:buChar char="•"/>
            </a:pPr>
            <a:r>
              <a:rPr lang="en-US" altLang="en-US" sz="2200" b="1" u="sng" dirty="0" err="1">
                <a:ea typeface="ＭＳ Ｐゴシック" panose="020B0600070205080204" pitchFamily="34" charset="-128"/>
              </a:rPr>
              <a:t>Contacto</a:t>
            </a:r>
            <a:r>
              <a:rPr lang="en-US" altLang="en-US" sz="2200" dirty="0">
                <a:ea typeface="ＭＳ Ｐゴシック" panose="020B0600070205080204" pitchFamily="34" charset="-128"/>
              </a:rPr>
              <a:t> -</a:t>
            </a:r>
            <a:r>
              <a:rPr lang="es-ES" altLang="en-US" sz="2200" dirty="0">
                <a:ea typeface="ＭＳ Ｐゴシック" panose="020B0600070205080204" pitchFamily="34" charset="-128"/>
              </a:rPr>
              <a:t>Tocar algo con el virus del SARS-2 y luego tocar la boca, la nariz o los ojos</a:t>
            </a:r>
            <a:endParaRPr lang="en-US" altLang="en-US" sz="2200" dirty="0">
              <a:ea typeface="ＭＳ Ｐゴシック" panose="020B0600070205080204" pitchFamily="34" charset="-128"/>
            </a:endParaRPr>
          </a:p>
          <a:p>
            <a:pPr marL="342900" indent="-342900">
              <a:buFont typeface="Arial" panose="020B0604020202020204" pitchFamily="34" charset="0"/>
              <a:buChar char="•"/>
            </a:pPr>
            <a:r>
              <a:rPr lang="en-US" altLang="en-US" sz="2200" b="1" u="sng" dirty="0" err="1">
                <a:ea typeface="ＭＳ Ｐゴシック" panose="020B0600070205080204" pitchFamily="34" charset="-128"/>
              </a:rPr>
              <a:t>Otras</a:t>
            </a:r>
            <a:r>
              <a:rPr lang="en-US" altLang="en-US" sz="2200" b="1" u="sng" dirty="0">
                <a:ea typeface="ＭＳ Ｐゴシック" panose="020B0600070205080204" pitchFamily="34" charset="-128"/>
              </a:rPr>
              <a:t> </a:t>
            </a:r>
            <a:r>
              <a:rPr lang="en-US" altLang="en-US" sz="2200" b="1" u="sng" dirty="0" err="1">
                <a:ea typeface="ＭＳ Ｐゴシック" panose="020B0600070205080204" pitchFamily="34" charset="-128"/>
              </a:rPr>
              <a:t>rutas</a:t>
            </a:r>
            <a:r>
              <a:rPr lang="en-US" altLang="en-US" sz="2200" b="1" u="sng" dirty="0">
                <a:ea typeface="ＭＳ Ｐゴシック" panose="020B0600070205080204" pitchFamily="34" charset="-128"/>
              </a:rPr>
              <a:t> </a:t>
            </a:r>
            <a:r>
              <a:rPr lang="en-US" altLang="en-US" sz="2200" b="1" u="sng" dirty="0" err="1">
                <a:ea typeface="ＭＳ Ｐゴシック" panose="020B0600070205080204" pitchFamily="34" charset="-128"/>
              </a:rPr>
              <a:t>posibles</a:t>
            </a:r>
            <a:r>
              <a:rPr lang="en-US" altLang="en-US" sz="2200" dirty="0">
                <a:ea typeface="ＭＳ Ｐゴシック" panose="020B0600070205080204" pitchFamily="34" charset="-128"/>
              </a:rPr>
              <a:t>: a </a:t>
            </a:r>
            <a:r>
              <a:rPr lang="en-US" altLang="en-US" sz="2200" dirty="0" err="1">
                <a:ea typeface="ＭＳ Ｐゴシック" panose="020B0600070205080204" pitchFamily="34" charset="-128"/>
              </a:rPr>
              <a:t>través</a:t>
            </a:r>
            <a:r>
              <a:rPr lang="en-US" altLang="en-US" sz="2200" dirty="0">
                <a:ea typeface="ＭＳ Ｐゴシック" panose="020B0600070205080204" pitchFamily="34" charset="-128"/>
              </a:rPr>
              <a:t> de material fecal</a:t>
            </a:r>
          </a:p>
        </p:txBody>
      </p:sp>
      <p:sp>
        <p:nvSpPr>
          <p:cNvPr id="3" name="TextBox 2">
            <a:extLst>
              <a:ext uri="{FF2B5EF4-FFF2-40B4-BE49-F238E27FC236}">
                <a16:creationId xmlns:a16="http://schemas.microsoft.com/office/drawing/2014/main" id="{E7B26333-4D17-469A-92F5-7359F886ACC1}"/>
              </a:ext>
            </a:extLst>
          </p:cNvPr>
          <p:cNvSpPr txBox="1"/>
          <p:nvPr/>
        </p:nvSpPr>
        <p:spPr>
          <a:xfrm>
            <a:off x="1382082" y="1665238"/>
            <a:ext cx="3314700" cy="2677656"/>
          </a:xfrm>
          <a:prstGeom prst="rect">
            <a:avLst/>
          </a:prstGeom>
          <a:noFill/>
        </p:spPr>
        <p:txBody>
          <a:bodyPr wrap="square" rtlCol="0">
            <a:spAutoFit/>
          </a:bodyPr>
          <a:lstStyle/>
          <a:p>
            <a:pPr fontAlgn="base">
              <a:spcBef>
                <a:spcPct val="20000"/>
              </a:spcBef>
              <a:spcAft>
                <a:spcPct val="0"/>
              </a:spcAft>
            </a:pPr>
            <a:r>
              <a:rPr lang="es-ES" altLang="en-US" sz="2400" dirty="0">
                <a:solidFill>
                  <a:srgbClr val="000000"/>
                </a:solidFill>
                <a:latin typeface="Arial" charset="0"/>
                <a:ea typeface="ＭＳ Ｐゴシック" pitchFamily="48" charset="-128"/>
              </a:rPr>
              <a:t>COVID-19 se transmite de persona a persona principalmente al toser, estornudar y posiblemente hablar y respirar.</a:t>
            </a:r>
            <a:endParaRPr lang="en-US" sz="2400" dirty="0">
              <a:solidFill>
                <a:srgbClr val="000000"/>
              </a:solidFill>
              <a:latin typeface="Arial" charset="0"/>
              <a:ea typeface="ＭＳ Ｐゴシック" pitchFamily="48" charset="-128"/>
            </a:endParaRPr>
          </a:p>
        </p:txBody>
      </p:sp>
      <p:sp>
        <p:nvSpPr>
          <p:cNvPr id="31746" name="Title 1">
            <a:extLst>
              <a:ext uri="{FF2B5EF4-FFF2-40B4-BE49-F238E27FC236}">
                <a16:creationId xmlns:a16="http://schemas.microsoft.com/office/drawing/2014/main" id="{E4BF4A50-DD50-44E1-BAA4-6944760AFD44}"/>
              </a:ext>
            </a:extLst>
          </p:cNvPr>
          <p:cNvSpPr>
            <a:spLocks noGrp="1"/>
          </p:cNvSpPr>
          <p:nvPr>
            <p:ph type="title"/>
          </p:nvPr>
        </p:nvSpPr>
        <p:spPr>
          <a:xfrm>
            <a:off x="848682" y="198461"/>
            <a:ext cx="7696200" cy="553998"/>
          </a:xfrm>
        </p:spPr>
        <p:txBody>
          <a:bodyPr/>
          <a:lstStyle/>
          <a:p>
            <a:r>
              <a:rPr lang="en-US" altLang="en-US" dirty="0" err="1">
                <a:ea typeface="ＭＳ Ｐゴシック" panose="020B0600070205080204" pitchFamily="34" charset="-128"/>
              </a:rPr>
              <a:t>Transmisión</a:t>
            </a:r>
            <a:endParaRPr lang="en-US" altLang="en-US" dirty="0">
              <a:ea typeface="ＭＳ Ｐゴシック" panose="020B0600070205080204" pitchFamily="34" charset="-128"/>
            </a:endParaRPr>
          </a:p>
        </p:txBody>
      </p:sp>
      <p:pic>
        <p:nvPicPr>
          <p:cNvPr id="5" name="Picture 4" descr="A picture containing sunglasses&#10;&#10;Description automatically generated">
            <a:extLst>
              <a:ext uri="{FF2B5EF4-FFF2-40B4-BE49-F238E27FC236}">
                <a16:creationId xmlns:a16="http://schemas.microsoft.com/office/drawing/2014/main" id="{44E5EF1B-3B97-4B6E-A352-FC2646D0C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563257"/>
            <a:ext cx="1690914" cy="2227943"/>
          </a:xfrm>
          <a:prstGeom prst="rect">
            <a:avLst/>
          </a:prstGeom>
        </p:spPr>
      </p:pic>
      <p:sp>
        <p:nvSpPr>
          <p:cNvPr id="4" name="Rectangle 3">
            <a:extLst>
              <a:ext uri="{FF2B5EF4-FFF2-40B4-BE49-F238E27FC236}">
                <a16:creationId xmlns:a16="http://schemas.microsoft.com/office/drawing/2014/main" id="{31980135-D4CB-43FB-BD58-EF00AF6D1473}"/>
              </a:ext>
            </a:extLst>
          </p:cNvPr>
          <p:cNvSpPr/>
          <p:nvPr/>
        </p:nvSpPr>
        <p:spPr>
          <a:xfrm>
            <a:off x="1233746" y="6516440"/>
            <a:ext cx="1521763" cy="369332"/>
          </a:xfrm>
          <a:prstGeom prst="rect">
            <a:avLst/>
          </a:prstGeom>
        </p:spPr>
        <p:txBody>
          <a:bodyPr wrap="none">
            <a:spAutoFit/>
          </a:bodyPr>
          <a:lstStyle/>
          <a:p>
            <a:r>
              <a:rPr lang="en-US" dirty="0"/>
              <a:t>Fuente: NIEHS</a:t>
            </a:r>
          </a:p>
        </p:txBody>
      </p:sp>
    </p:spTree>
    <p:extLst>
      <p:ext uri="{BB962C8B-B14F-4D97-AF65-F5344CB8AC3E}">
        <p14:creationId xmlns:p14="http://schemas.microsoft.com/office/powerpoint/2010/main" val="147069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altLang="en-US" dirty="0" err="1">
                <a:highlight>
                  <a:srgbClr val="FFC000"/>
                </a:highlight>
                <a:ea typeface="ＭＳ Ｐゴシック" panose="020B0600070205080204" pitchFamily="34" charset="-128"/>
              </a:rPr>
              <a:t>Transmisión</a:t>
            </a:r>
            <a:endParaRPr dirty="0"/>
          </a:p>
        </p:txBody>
      </p:sp>
      <p:sp>
        <p:nvSpPr>
          <p:cNvPr id="185" name="Google Shape;185;p46"/>
          <p:cNvSpPr txBox="1">
            <a:spLocks noGrp="1"/>
          </p:cNvSpPr>
          <p:nvPr>
            <p:ph type="body" idx="1"/>
          </p:nvPr>
        </p:nvSpPr>
        <p:spPr>
          <a:xfrm>
            <a:off x="341172" y="670309"/>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400" dirty="0">
                <a:solidFill>
                  <a:schemeClr val="dk1"/>
                </a:solidFill>
              </a:rPr>
              <a:t>Las </a:t>
            </a:r>
            <a:r>
              <a:rPr lang="es-ES" sz="2400" dirty="0" err="1">
                <a:solidFill>
                  <a:schemeClr val="dk1"/>
                </a:solidFill>
              </a:rPr>
              <a:t>gotículas</a:t>
            </a:r>
            <a:r>
              <a:rPr lang="es-ES" sz="2400" dirty="0">
                <a:solidFill>
                  <a:schemeClr val="dk1"/>
                </a:solidFill>
              </a:rPr>
              <a:t> se depositan en las superficies dentro de unos pocos pies, contaminando las superficies.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Las </a:t>
            </a:r>
            <a:r>
              <a:rPr lang="es-ES" sz="2400" dirty="0" err="1">
                <a:solidFill>
                  <a:schemeClr val="dk1"/>
                </a:solidFill>
              </a:rPr>
              <a:t>gotículas</a:t>
            </a:r>
            <a:r>
              <a:rPr lang="es-ES" sz="2400" dirty="0">
                <a:solidFill>
                  <a:schemeClr val="dk1"/>
                </a:solidFill>
              </a:rPr>
              <a:t> pueden entrar en contacto con los ojos, la nariz y la boca de una persona no infectada que se encuentra a seis pies de la persona infectada.</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Los aerosoles que contienen el virus pueden permanecer suspendidos en el aire durante horas y viajar más de 20 pies.</a:t>
            </a:r>
          </a:p>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Algunos aerosoles tienen menos de 2.5 micras y se pueden inhalar profundamente en los pulmones.</a:t>
            </a:r>
            <a:endParaRPr dirty="0"/>
          </a:p>
        </p:txBody>
      </p:sp>
    </p:spTree>
    <p:extLst>
      <p:ext uri="{BB962C8B-B14F-4D97-AF65-F5344CB8AC3E}">
        <p14:creationId xmlns:p14="http://schemas.microsoft.com/office/powerpoint/2010/main" val="1952260695"/>
      </p:ext>
    </p:extLst>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template">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44969F"/>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I-templat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4856</TotalTime>
  <Words>11503</Words>
  <Application>Microsoft Office PowerPoint</Application>
  <PresentationFormat>Widescreen</PresentationFormat>
  <Paragraphs>911</Paragraphs>
  <Slides>69</Slides>
  <Notes>63</Notes>
  <HiddenSlides>0</HiddenSlides>
  <MMClips>3</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69</vt:i4>
      </vt:variant>
    </vt:vector>
  </HeadingPairs>
  <TitlesOfParts>
    <vt:vector size="76" baseType="lpstr">
      <vt:lpstr>Arial</vt:lpstr>
      <vt:lpstr>Calibri</vt:lpstr>
      <vt:lpstr>Open Sans</vt:lpstr>
      <vt:lpstr>ASU Template</vt:lpstr>
      <vt:lpstr>1_AI-template</vt:lpstr>
      <vt:lpstr>Office Theme</vt:lpstr>
      <vt:lpstr>2_AI-template</vt:lpstr>
      <vt:lpstr>Capacitación de Salud para el Público en General COVID-19 </vt:lpstr>
      <vt:lpstr>Descargo de responsabilidad y agradecimientos</vt:lpstr>
      <vt:lpstr>PowerPoint Presentation</vt:lpstr>
      <vt:lpstr>Meta:  </vt:lpstr>
      <vt:lpstr>Contenido</vt:lpstr>
      <vt:lpstr>Módulo 1:  Conceptos Básicos de COVID-19</vt:lpstr>
      <vt:lpstr>¿Qué es SARS-CoV-2? </vt:lpstr>
      <vt:lpstr>Transmisión</vt:lpstr>
      <vt:lpstr>Transmisión</vt:lpstr>
      <vt:lpstr>Periodo de Incubación</vt:lpstr>
      <vt:lpstr>El COVID-19 puede provocar síntomas de leves a severos</vt:lpstr>
      <vt:lpstr>Síntomas graves – señales de advertencia de emergencia para el COVID-19</vt:lpstr>
      <vt:lpstr>Mayor riesgo de enfermedad grave.</vt:lpstr>
      <vt:lpstr>Tratamiento y vacunas</vt:lpstr>
      <vt:lpstr>Revisión: ¿Qué tiene de malo esta imagen?</vt:lpstr>
      <vt:lpstr>Módulo 2:  Evaluación del Potencial de Exposicion al COVID-19 en la vida cotidiana</vt:lpstr>
      <vt:lpstr>Niveles de Riesgo durante la transmission generalizada de enfermedades</vt:lpstr>
      <vt:lpstr>Realizar una evaluación de riesgos en el estilo de vida</vt:lpstr>
      <vt:lpstr>Riesgo Muy Alto de Exposición</vt:lpstr>
      <vt:lpstr>Riesgo Alto de Exposición</vt:lpstr>
      <vt:lpstr>Riesgo Medio de Exposición</vt:lpstr>
      <vt:lpstr>Bajo Riesgo de Exposición</vt:lpstr>
      <vt:lpstr>Revisión </vt:lpstr>
      <vt:lpstr>Módulo 3:  Métodos para Prevenir COVID-19 para usted y su familia.</vt:lpstr>
      <vt:lpstr>Prepárese y planifique para una emergencia prolongada</vt:lpstr>
      <vt:lpstr>Higiene básica y distanciamiento social</vt:lpstr>
      <vt:lpstr>¡PARE de dar las manos!</vt:lpstr>
      <vt:lpstr>Prevención en todos los entornos</vt:lpstr>
      <vt:lpstr>Cinco pasos para el lavado de manos de la forma correcta</vt:lpstr>
      <vt:lpstr>Hand washing steps</vt:lpstr>
      <vt:lpstr>Descontaminación</vt:lpstr>
      <vt:lpstr>Protegiendo a los miembros del hogar</vt:lpstr>
      <vt:lpstr>Controles de ingeniería</vt:lpstr>
      <vt:lpstr>Otros ejemplos de ingeniería doméstica para COVID-19</vt:lpstr>
      <vt:lpstr>Cambiar las prácticas y procedimientos del hogar para reducir la exposición</vt:lpstr>
      <vt:lpstr>Monitorear el estado de salud de todos los miembros del hogar.</vt:lpstr>
      <vt:lpstr>Minimice el contacto público cuando esté fuera del hogar</vt:lpstr>
      <vt:lpstr>Ponerse y quitarse el EPP</vt:lpstr>
      <vt:lpstr>Ponerse y quitarse el EPP</vt:lpstr>
      <vt:lpstr>Ponerse una mascarilla quirúrgica o cubrebocas de tela</vt:lpstr>
      <vt:lpstr>Quitarse una mascarilla quirúrgica o cubrebocas de tela</vt:lpstr>
      <vt:lpstr>Reutilizar una mascarilla quirúrgica o cubrebocas de tela</vt:lpstr>
      <vt:lpstr>Demostración de procedimientos de ponerse y quitarse mascarillas quirúrgicas y cubrebocas de tela.</vt:lpstr>
      <vt:lpstr>Se recomienda usar lentes, incluyendo lentes de sol o lentes de lectura.</vt:lpstr>
      <vt:lpstr>Procedimientos para quitarse los lentes de seguridad</vt:lpstr>
      <vt:lpstr>Demostración de procedimientos de ponerse y quitarse los lentes de seguridad</vt:lpstr>
      <vt:lpstr>Procedimientos para ponerse guantes</vt:lpstr>
      <vt:lpstr>Procedimientos para quitarse los guantes</vt:lpstr>
      <vt:lpstr>Demostración de los procedimientos de ponerse y quitarse los guantes.</vt:lpstr>
      <vt:lpstr>Respiradores vs. Mascarillas Quirúrgicas</vt:lpstr>
      <vt:lpstr>Respiradores</vt:lpstr>
      <vt:lpstr>¿Qué pasa con la recomendación de la CDC de usar revestimientos faciales de tela en lugares públicos?</vt:lpstr>
      <vt:lpstr>Dr. Jerome Adams, Cirujano General</vt:lpstr>
      <vt:lpstr>Recursos para las Comunidad Tribales</vt:lpstr>
      <vt:lpstr>Continuidad de las operaciones (COOP) para todos los hogares</vt:lpstr>
      <vt:lpstr>PowerPoint Presentation</vt:lpstr>
      <vt:lpstr>PowerPoint Presentation</vt:lpstr>
      <vt:lpstr>Personas Vulnerables</vt:lpstr>
      <vt:lpstr>Niños y mascotas</vt:lpstr>
      <vt:lpstr>Seguridad Alimenticia</vt:lpstr>
      <vt:lpstr>Cuidar a alguien enfermo en casa</vt:lpstr>
      <vt:lpstr>Guía de lavandería al cuidar a alguien enfermo en casa</vt:lpstr>
      <vt:lpstr>Vivir en Viviendas Compartidas o Congregadas</vt:lpstr>
      <vt:lpstr>¿Son adecuadas estas protecciones?</vt:lpstr>
      <vt:lpstr>¿Son adecuadas estas protecciones?</vt:lpstr>
      <vt:lpstr>En conclusión</vt:lpstr>
      <vt:lpstr>Para más información</vt:lpstr>
      <vt:lpstr>Para más información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General Public Health Awareness Training</dc:title>
  <dc:creator>Albert Brown (ETM)</dc:creator>
  <cp:lastModifiedBy>Albert Brown (ETM)</cp:lastModifiedBy>
  <cp:revision>99</cp:revision>
  <dcterms:created xsi:type="dcterms:W3CDTF">2020-05-25T23:21:59Z</dcterms:created>
  <dcterms:modified xsi:type="dcterms:W3CDTF">2020-07-03T00:00:20Z</dcterms:modified>
</cp:coreProperties>
</file>