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32.jpg" ContentType="image/jpg"/>
  <Override PartName="/ppt/notesSlides/notesSlide40.xml" ContentType="application/vnd.openxmlformats-officedocument.presentationml.notesSlide+xml"/>
  <Override PartName="/ppt/media/image33.jpg" ContentType="image/jpg"/>
  <Override PartName="/ppt/media/image34.jpg" ContentType="image/jpg"/>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media/image35.jpg" ContentType="image/jpg"/>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image36.jpg" ContentType="image/jpg"/>
  <Override PartName="/ppt/notesSlides/notesSlide48.xml" ContentType="application/vnd.openxmlformats-officedocument.presentationml.notesSlide+xml"/>
  <Override PartName="/ppt/media/image37.jpg" ContentType="image/jpg"/>
  <Override PartName="/ppt/media/image38.jpg" ContentType="image/jpg"/>
  <Override PartName="/ppt/media/image39.jpg" ContentType="image/jpg"/>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media/image44.jpg" ContentType="image/jpg"/>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8" r:id="rId3"/>
    <p:sldMasterId id="2147483704" r:id="rId4"/>
  </p:sldMasterIdLst>
  <p:notesMasterIdLst>
    <p:notesMasterId r:id="rId74"/>
  </p:notesMasterIdLst>
  <p:sldIdLst>
    <p:sldId id="257" r:id="rId5"/>
    <p:sldId id="730" r:id="rId6"/>
    <p:sldId id="275" r:id="rId7"/>
    <p:sldId id="258" r:id="rId8"/>
    <p:sldId id="690" r:id="rId9"/>
    <p:sldId id="733" r:id="rId10"/>
    <p:sldId id="735" r:id="rId11"/>
    <p:sldId id="737" r:id="rId12"/>
    <p:sldId id="731" r:id="rId13"/>
    <p:sldId id="738" r:id="rId14"/>
    <p:sldId id="739" r:id="rId15"/>
    <p:sldId id="740" r:id="rId16"/>
    <p:sldId id="741" r:id="rId17"/>
    <p:sldId id="742" r:id="rId18"/>
    <p:sldId id="743" r:id="rId19"/>
    <p:sldId id="260" r:id="rId20"/>
    <p:sldId id="700" r:id="rId21"/>
    <p:sldId id="701" r:id="rId22"/>
    <p:sldId id="702" r:id="rId23"/>
    <p:sldId id="703" r:id="rId24"/>
    <p:sldId id="704" r:id="rId25"/>
    <p:sldId id="705" r:id="rId26"/>
    <p:sldId id="706" r:id="rId27"/>
    <p:sldId id="707" r:id="rId28"/>
    <p:sldId id="708" r:id="rId29"/>
    <p:sldId id="745" r:id="rId30"/>
    <p:sldId id="746" r:id="rId31"/>
    <p:sldId id="747" r:id="rId32"/>
    <p:sldId id="748" r:id="rId33"/>
    <p:sldId id="749" r:id="rId34"/>
    <p:sldId id="750" r:id="rId35"/>
    <p:sldId id="752" r:id="rId36"/>
    <p:sldId id="753" r:id="rId37"/>
    <p:sldId id="710" r:id="rId38"/>
    <p:sldId id="754" r:id="rId39"/>
    <p:sldId id="755" r:id="rId40"/>
    <p:sldId id="709" r:id="rId41"/>
    <p:sldId id="712" r:id="rId42"/>
    <p:sldId id="713" r:id="rId43"/>
    <p:sldId id="714" r:id="rId44"/>
    <p:sldId id="715" r:id="rId45"/>
    <p:sldId id="716" r:id="rId46"/>
    <p:sldId id="717" r:id="rId47"/>
    <p:sldId id="718" r:id="rId48"/>
    <p:sldId id="719" r:id="rId49"/>
    <p:sldId id="720" r:id="rId50"/>
    <p:sldId id="721" r:id="rId51"/>
    <p:sldId id="722" r:id="rId52"/>
    <p:sldId id="723" r:id="rId53"/>
    <p:sldId id="756" r:id="rId54"/>
    <p:sldId id="757" r:id="rId55"/>
    <p:sldId id="759" r:id="rId56"/>
    <p:sldId id="684" r:id="rId57"/>
    <p:sldId id="761" r:id="rId58"/>
    <p:sldId id="762" r:id="rId59"/>
    <p:sldId id="687" r:id="rId60"/>
    <p:sldId id="688" r:id="rId61"/>
    <p:sldId id="689" r:id="rId62"/>
    <p:sldId id="727" r:id="rId63"/>
    <p:sldId id="728" r:id="rId64"/>
    <p:sldId id="724" r:id="rId65"/>
    <p:sldId id="725" r:id="rId66"/>
    <p:sldId id="726" r:id="rId67"/>
    <p:sldId id="763" r:id="rId68"/>
    <p:sldId id="765" r:id="rId69"/>
    <p:sldId id="766" r:id="rId70"/>
    <p:sldId id="767" r:id="rId71"/>
    <p:sldId id="768" r:id="rId72"/>
    <p:sldId id="273" r:id="rId73"/>
  </p:sldIdLst>
  <p:sldSz cx="12192000" cy="6858000"/>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athan Rosen" initials="JR" lastIdx="56" clrIdx="0">
    <p:extLst>
      <p:ext uri="{19B8F6BF-5375-455C-9EA6-DF929625EA0E}">
        <p15:presenceInfo xmlns:p15="http://schemas.microsoft.com/office/powerpoint/2012/main" userId="375e2a6e0c247b2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9272" autoAdjust="0"/>
  </p:normalViewPr>
  <p:slideViewPr>
    <p:cSldViewPr snapToGrid="0">
      <p:cViewPr varScale="1">
        <p:scale>
          <a:sx n="40" d="100"/>
          <a:sy n="40" d="100"/>
        </p:scale>
        <p:origin x="272" y="35"/>
      </p:cViewPr>
      <p:guideLst/>
    </p:cSldViewPr>
  </p:slideViewPr>
  <p:notesTextViewPr>
    <p:cViewPr>
      <p:scale>
        <a:sx n="1" d="1"/>
        <a:sy n="1" d="1"/>
      </p:scale>
      <p:origin x="0" y="0"/>
    </p:cViewPr>
  </p:notesTextViewPr>
  <p:sorterViewPr>
    <p:cViewPr varScale="1">
      <p:scale>
        <a:sx n="1" d="1"/>
        <a:sy n="1" d="1"/>
      </p:scale>
      <p:origin x="0" y="-111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70258"/>
          </a:xfrm>
          <a:prstGeom prst="rect">
            <a:avLst/>
          </a:prstGeom>
        </p:spPr>
        <p:txBody>
          <a:bodyPr vert="horz" lIns="94046" tIns="47023" rIns="94046" bIns="47023" rtlCol="0"/>
          <a:lstStyle>
            <a:lvl1pPr algn="l">
              <a:defRPr sz="1200"/>
            </a:lvl1pPr>
          </a:lstStyle>
          <a:p>
            <a:endParaRPr lang="en-US"/>
          </a:p>
        </p:txBody>
      </p:sp>
      <p:sp>
        <p:nvSpPr>
          <p:cNvPr id="3" name="Date Placeholder 2"/>
          <p:cNvSpPr>
            <a:spLocks noGrp="1"/>
          </p:cNvSpPr>
          <p:nvPr>
            <p:ph type="dt" idx="1"/>
          </p:nvPr>
        </p:nvSpPr>
        <p:spPr>
          <a:xfrm>
            <a:off x="4014100" y="0"/>
            <a:ext cx="3070860" cy="470258"/>
          </a:xfrm>
          <a:prstGeom prst="rect">
            <a:avLst/>
          </a:prstGeom>
        </p:spPr>
        <p:txBody>
          <a:bodyPr vert="horz" lIns="94046" tIns="47023" rIns="94046" bIns="47023" rtlCol="0"/>
          <a:lstStyle>
            <a:lvl1pPr algn="r">
              <a:defRPr sz="1200"/>
            </a:lvl1pPr>
          </a:lstStyle>
          <a:p>
            <a:fld id="{199A8180-9FF5-4A84-AE67-F2D70D1A9F76}" type="datetimeFigureOut">
              <a:rPr lang="en-US" smtClean="0"/>
              <a:t>7/2/2020</a:t>
            </a:fld>
            <a:endParaRPr lang="en-US"/>
          </a:p>
        </p:txBody>
      </p:sp>
      <p:sp>
        <p:nvSpPr>
          <p:cNvPr id="4" name="Slide Image Placeholder 3"/>
          <p:cNvSpPr>
            <a:spLocks noGrp="1" noRot="1" noChangeAspect="1"/>
          </p:cNvSpPr>
          <p:nvPr>
            <p:ph type="sldImg" idx="2"/>
          </p:nvPr>
        </p:nvSpPr>
        <p:spPr>
          <a:xfrm>
            <a:off x="730250" y="1171575"/>
            <a:ext cx="5626100" cy="3163888"/>
          </a:xfrm>
          <a:prstGeom prst="rect">
            <a:avLst/>
          </a:prstGeom>
          <a:noFill/>
          <a:ln w="12700">
            <a:solidFill>
              <a:prstClr val="black"/>
            </a:solidFill>
          </a:ln>
        </p:spPr>
        <p:txBody>
          <a:bodyPr vert="horz" lIns="94046" tIns="47023" rIns="94046" bIns="47023" rtlCol="0" anchor="ctr"/>
          <a:lstStyle/>
          <a:p>
            <a:endParaRPr lang="en-US"/>
          </a:p>
        </p:txBody>
      </p:sp>
      <p:sp>
        <p:nvSpPr>
          <p:cNvPr id="5" name="Notes Placeholder 4"/>
          <p:cNvSpPr>
            <a:spLocks noGrp="1"/>
          </p:cNvSpPr>
          <p:nvPr>
            <p:ph type="body" sz="quarter" idx="3"/>
          </p:nvPr>
        </p:nvSpPr>
        <p:spPr>
          <a:xfrm>
            <a:off x="708660" y="4510564"/>
            <a:ext cx="5669280" cy="3690461"/>
          </a:xfrm>
          <a:prstGeom prst="rect">
            <a:avLst/>
          </a:prstGeom>
        </p:spPr>
        <p:txBody>
          <a:bodyPr vert="horz" lIns="94046" tIns="47023" rIns="94046" bIns="470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4"/>
            <a:ext cx="3070860" cy="470257"/>
          </a:xfrm>
          <a:prstGeom prst="rect">
            <a:avLst/>
          </a:prstGeom>
        </p:spPr>
        <p:txBody>
          <a:bodyPr vert="horz" lIns="94046" tIns="47023" rIns="94046" bIns="47023"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902344"/>
            <a:ext cx="3070860" cy="470257"/>
          </a:xfrm>
          <a:prstGeom prst="rect">
            <a:avLst/>
          </a:prstGeom>
        </p:spPr>
        <p:txBody>
          <a:bodyPr vert="horz" lIns="94046" tIns="47023" rIns="94046" bIns="47023" rtlCol="0" anchor="b"/>
          <a:lstStyle>
            <a:lvl1pPr algn="r">
              <a:defRPr sz="1200"/>
            </a:lvl1pPr>
          </a:lstStyle>
          <a:p>
            <a:fld id="{BEA25071-C87A-4D5A-BED1-8E4AE45B35DA}" type="slidenum">
              <a:rPr lang="en-US" smtClean="0"/>
              <a:t>‹#›</a:t>
            </a:fld>
            <a:endParaRPr lang="en-US"/>
          </a:p>
        </p:txBody>
      </p:sp>
    </p:spTree>
    <p:extLst>
      <p:ext uri="{BB962C8B-B14F-4D97-AF65-F5344CB8AC3E}">
        <p14:creationId xmlns:p14="http://schemas.microsoft.com/office/powerpoint/2010/main" val="2427738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edrxiv.org/content/10.1101/2020.03.05.20030502v1.full.pdf"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medrxiv.org/content/10.1101/2020.03.07.20032052v1"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ejm.org/doi/pdf/10.1056/NEJMoa2002032?articleTools=tru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dc.gov/coronavirus/2019-ncov/symptoms-testing/symptoms.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dc.gov/coronavirus/2019-ncov/faq.html#COVID-19-and-Childre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osha.gov/Publications/OSHA3990.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redcross.org/get-help/how-to-prepare-for-emergencies.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dc.gov/coronavirus/2019-ncov/prevent-getting-sick/social-distancing.html"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cdc.gov/coronavirus/2019-ncov/daily-life-coping/visitors.html"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dc.gov/coronavirus/2019-ncov/daily-life-coping/checklist-household-ready.html?CDC_AA_refVal=https://www.cdc.gov/coronavirus/2019-ncov/community/home/index.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dc.gov/coronavirus/2019-ncov/daily-life-coping/at-home.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azdhs.gov/preparedness/epidemiology-disease-control/infectious-disease-epidemiology/index.php#novel-coronavirus-what-everyone-need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cdc.gov/coronavirus/2019-ncov/daily-life-coping/essential-goods-services.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youtu.be/beejIQmI0MY"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www.youtube.com/watch?v=of73FN086E8&amp;feature=youtu.be" TargetMode="External"/><Relationship Id="rId4" Type="http://schemas.openxmlformats.org/officeDocument/2006/relationships/hyperlink" Target="https://youtu.be/xueBYfElFEg"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cdc.gov/coronavirus/2019-ncov/if-you-are-sick/care-for-someone.html"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cdc.gov/coronavirus/2019-ncov/prevent-getting-sick/cloth-face-cover.html"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s://science.sciencemag.org/content/early/2020/06/08/science.abc6197" TargetMode="External"/><Relationship Id="rId4" Type="http://schemas.openxmlformats.org/officeDocument/2006/relationships/hyperlink" Target="https://www.sciencedirect.com/science/article/pii/S2468042720300117?via%3Dihub"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cdc.gov/coronavirus/2019-ncov/prevent-getting-sick/how-to-make-cloth-face-covering.html"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caih.jhu.edu/news/covid19"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www.cdc.gov/coronavirus/2019-ncov/daily-life-coping/living-in-close-quarters.html" TargetMode="External"/><Relationship Id="rId4" Type="http://schemas.openxmlformats.org/officeDocument/2006/relationships/hyperlink" Target="https://www.cdc.gov/coronavirus/2019-https:/www.cdc.gov/coronavirus/2019-ncov/daily-life-coping/shared-housing/index.html/daily-life-coping/shared-housing/index.html"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paho.org/disasters/index.php?option=com_docman&amp;view=download&amp;category_slug=tools&amp;alias=543-pandinflu-leadershipduring-tool-16&amp;Itemid=1179&amp;lang=en"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whitehouse.gov/openingamerica/"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cdc.gov/coronavirus/2019-ncov/community/organizations/workplace-decision-tool.html"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cdc.gov/coronavirus/2019-ncov/daily-life-coping/activities.html"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www.azdhs.gov/preparedness/epidemiology-disease-control/infectious-disease-epidemiology/index.php#novel-coronavirus-what-everyone-needs"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cdc.gov/coronavirus/2019-ncov/daily-life-coping/children.html" TargetMode="External"/><Relationship Id="rId7" Type="http://schemas.openxmlformats.org/officeDocument/2006/relationships/hyperlink" Target="https://www.azdhs.gov/preparedness/epidemiology-disease-control/infectious-disease-epidemiology/index.php#novel-coronavirus-faqs"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www.cdc.gov/coronavirus/2019-ncov/animals/pets-other-animals.html" TargetMode="External"/><Relationship Id="rId5" Type="http://schemas.openxmlformats.org/officeDocument/2006/relationships/hyperlink" Target="https://www.cdc.gov/coronavirus/2019-ncov/daily-life-coping/children/mis-c.html" TargetMode="External"/><Relationship Id="rId4" Type="http://schemas.openxmlformats.org/officeDocument/2006/relationships/hyperlink" Target="https://www.cdc.gov/coronavirus/2019-ncov/daily-life-coping/children/protect-children.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fda.gov/emergency-preparedness-and-response/coronavirus-disease-2019-covid-19/coronavirus-disease-2019-covid-19-frequently-asked-questions"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www.fda.gov/food/food-safety-during-emergencies/best-practices-re-opening-retail-food-establishments-during-covid-19-pandemic"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cdc.gov/coronavirus/2019-ncov/if-you-are-sick/care-for-someone.html"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s://www.cdc.gov/coronavirus/2019-ncov/if-you-are-sick/end-home-isolation.html" TargetMode="External"/><Relationship Id="rId4" Type="http://schemas.openxmlformats.org/officeDocument/2006/relationships/hyperlink" Target="https://www.cdc.gov/coronavirus/2019-ncov/symptoms-testing/symptoms.html"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cdc.gov/coronavirus/2019-ncov/if-you-are-sick/care-for-someone.html"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www.cdc.gov/coronavirus/2019-ncov/symptoms-testing/symptoms.html"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cdc.gov/coronavirus/2019-ncov/if-you-are-sick/care-for-someone.html" TargetMode="External"/><Relationship Id="rId7" Type="http://schemas.openxmlformats.org/officeDocument/2006/relationships/hyperlink" Target="https://www.cdc.gov/coronavirus/2019-ncov/symptoms-testing/symptoms.html"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s://www.cdc.gov/coronavirus/2019-ncov/if-you-are-sick/index.html?CDC_AA_refVal=https://www.cdc.gov/coronavirus/2019-ncov/hcp/guidance-prevent-spread.html" TargetMode="External"/><Relationship Id="rId5" Type="http://schemas.openxmlformats.org/officeDocument/2006/relationships/hyperlink" Target="https://www.cdc.gov/coronavirus/2019-ncov/daily-life-coping/living-in-close-quarters.html" TargetMode="External"/><Relationship Id="rId4" Type="http://schemas.openxmlformats.org/officeDocument/2006/relationships/hyperlink" Target="https://www.cdc.gov/coronavirus/2019-https:/www.cdc.gov/coronavirus/2019-ncov/daily-life-coping/shared-housing/index.html/daily-life-coping/shared-housing/index.html"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dc.gov/coronavirus/mers/index.html"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cdc.gov/coronavirus/2019-ncov/travelers/index.html" TargetMode="External"/><Relationship Id="rId5" Type="http://schemas.openxmlformats.org/officeDocument/2006/relationships/hyperlink" Target="https://www.cdc.gov/coronavirus/2019-ncov/cases-in-us.html" TargetMode="External"/><Relationship Id="rId4" Type="http://schemas.openxmlformats.org/officeDocument/2006/relationships/hyperlink" Target="https://www.cdc.gov/sars/index.html"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cience.sciencemag.org/content/early/2020/06/02/science.abc6197.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3:notes"/>
          <p:cNvSpPr txBox="1">
            <a:spLocks noGrp="1"/>
          </p:cNvSpPr>
          <p:nvPr>
            <p:ph type="body" idx="1"/>
          </p:nvPr>
        </p:nvSpPr>
        <p:spPr>
          <a:xfrm>
            <a:off x="708661" y="4451985"/>
            <a:ext cx="5669279" cy="4217670"/>
          </a:xfrm>
          <a:prstGeom prst="rect">
            <a:avLst/>
          </a:prstGeom>
          <a:noFill/>
          <a:ln>
            <a:noFill/>
          </a:ln>
        </p:spPr>
        <p:txBody>
          <a:bodyPr spcFirstLastPara="1" wrap="square" lIns="94031" tIns="94031" rIns="94031" bIns="94031" anchor="t" anchorCtr="0">
            <a:noAutofit/>
          </a:bodyPr>
          <a:lstStyle/>
          <a:p>
            <a:pPr>
              <a:buClr>
                <a:schemeClr val="dk1"/>
              </a:buClr>
              <a:buSzPts val="1100"/>
            </a:pPr>
            <a:endParaRPr sz="1100" dirty="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60" fontAlgn="base">
              <a:spcBef>
                <a:spcPct val="30000"/>
              </a:spcBef>
              <a:spcAft>
                <a:spcPct val="0"/>
              </a:spcAft>
              <a:defRPr/>
            </a:pPr>
            <a:r>
              <a:rPr lang="en-US" altLang="en-US" b="1" dirty="0"/>
              <a:t>Instructor notes: </a:t>
            </a:r>
          </a:p>
          <a:p>
            <a:endParaRPr lang="en-US" dirty="0"/>
          </a:p>
          <a:p>
            <a:r>
              <a:rPr lang="en-US" dirty="0"/>
              <a:t>Most estimates of the incubation period for COVID-19 range from 1-14 days, most commonly around five days. The “incubation period” means the time between catching the virus and beginning to have symptoms of the disease.</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This can be longer in some people, especially children and people with weakened immune systems and in people infected with the new COVID-19 virus.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 Johns Hopkins study estimated the median incubation period at 5.1 days (</a:t>
            </a:r>
            <a:r>
              <a:rPr lang="en-US" dirty="0"/>
              <a:t>(95% confidence interval [CI], 4.5 to 5.8 days). They found that 97.5% of patients who have symptoms do so within 11.5 days of infection (CI, 8.2 to 15.6 days).</a:t>
            </a:r>
            <a:r>
              <a:rPr lang="en-US" u="sng" dirty="0"/>
              <a:t> https://annals.org/aim/fullarticle/2762808/incubation-period-coronavirus-disease-2019-covid-19-from-publicly-reported</a:t>
            </a:r>
            <a:endParaRPr lang="en-US" altLang="en-US" u="sng"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r>
              <a:rPr lang="en-US" b="1" dirty="0"/>
              <a:t>Can someone spread the virus without being sick?</a:t>
            </a:r>
          </a:p>
          <a:p>
            <a:r>
              <a:rPr lang="en-US" dirty="0"/>
              <a:t>People are thought to be most contagious when they are most symptomatic (the sickest).</a:t>
            </a:r>
          </a:p>
          <a:p>
            <a:r>
              <a:rPr lang="en-US" dirty="0"/>
              <a:t>Some spread might be possible before people show symptoms; there have been reports of this occurring with this new coronavirus, but this is not thought to be the main way the virus spreads.</a:t>
            </a:r>
          </a:p>
          <a:p>
            <a:r>
              <a:rPr lang="en-US" altLang="en-US" dirty="0">
                <a:latin typeface="Arial" panose="020B0604020202020204" pitchFamily="34" charset="0"/>
                <a:ea typeface="ＭＳ Ｐゴシック" panose="020B0600070205080204" pitchFamily="34" charset="-128"/>
              </a:rPr>
              <a:t>CDC: </a:t>
            </a:r>
            <a:r>
              <a:rPr lang="en-US" altLang="en-US" u="sng" dirty="0">
                <a:latin typeface="Arial" panose="020B0604020202020204" pitchFamily="34" charset="0"/>
                <a:ea typeface="ＭＳ Ｐゴシック" panose="020B0600070205080204" pitchFamily="34" charset="-128"/>
              </a:rPr>
              <a:t>https://www.cdc.gov/coronavirus/2019-ncov/about/transmission.html  </a:t>
            </a:r>
          </a:p>
          <a:p>
            <a:endParaRPr lang="en-US" altLang="en-US" dirty="0">
              <a:latin typeface="Arial" panose="020B0604020202020204" pitchFamily="34" charset="0"/>
              <a:ea typeface="ＭＳ Ｐゴシック" panose="020B0600070205080204" pitchFamily="34" charset="-128"/>
            </a:endParaRPr>
          </a:p>
          <a:p>
            <a:pPr defTabSz="940460" eaLnBrk="0" fontAlgn="base" hangingPunct="0">
              <a:spcBef>
                <a:spcPct val="30000"/>
              </a:spcBef>
              <a:spcAft>
                <a:spcPct val="0"/>
              </a:spcAft>
              <a:defRPr/>
            </a:pPr>
            <a:r>
              <a:rPr lang="en-US" dirty="0">
                <a:solidFill>
                  <a:srgbClr val="1E4649"/>
                </a:solidFill>
                <a:latin typeface="Arial" pitchFamily="-112" charset="0"/>
                <a:ea typeface="ＭＳ Ｐゴシック" charset="0"/>
                <a:cs typeface="ＭＳ Ｐゴシック" charset="0"/>
              </a:rPr>
              <a:t>Article in medRxiv :</a:t>
            </a:r>
          </a:p>
          <a:p>
            <a:pPr defTabSz="940460" eaLnBrk="0" fontAlgn="base" hangingPunct="0">
              <a:spcBef>
                <a:spcPct val="30000"/>
              </a:spcBef>
              <a:spcAft>
                <a:spcPct val="0"/>
              </a:spcAft>
              <a:defRPr/>
            </a:pPr>
            <a:endParaRPr lang="en-US" dirty="0">
              <a:solidFill>
                <a:srgbClr val="1E4649"/>
              </a:solidFill>
              <a:latin typeface="Arial" pitchFamily="-112" charset="0"/>
              <a:ea typeface="ＭＳ Ｐゴシック" charset="0"/>
              <a:cs typeface="ＭＳ Ｐゴシック" charset="0"/>
            </a:endParaRPr>
          </a:p>
          <a:p>
            <a:pPr defTabSz="940460" eaLnBrk="0" fontAlgn="base" hangingPunct="0">
              <a:spcBef>
                <a:spcPct val="30000"/>
              </a:spcBef>
              <a:spcAft>
                <a:spcPct val="0"/>
              </a:spcAft>
              <a:defRPr/>
            </a:pPr>
            <a:r>
              <a:rPr lang="en-US" dirty="0">
                <a:solidFill>
                  <a:srgbClr val="1E4649"/>
                </a:solidFill>
                <a:latin typeface="Arial" pitchFamily="-112" charset="0"/>
                <a:ea typeface="ＭＳ Ｐゴシック" charset="0"/>
                <a:cs typeface="ＭＳ Ｐゴシック" charset="0"/>
              </a:rPr>
              <a:t>COVID-19 can be spread before it causes symptoms, when it produces symptoms like those of the common cold, and as many as 12 days after recovery, according to a </a:t>
            </a:r>
            <a:r>
              <a:rPr lang="en-US" u="sng" dirty="0">
                <a:latin typeface="Arial" pitchFamily="-112" charset="0"/>
                <a:ea typeface="ＭＳ Ｐゴシック" charset="0"/>
                <a:cs typeface="ＭＳ Ｐゴシック" charset="0"/>
                <a:hlinkClick r:id="rId3">
                  <a:extLst>
                    <a:ext uri="{A12FA001-AC4F-418D-AE19-62706E023703}">
                      <ahyp:hlinkClr xmlns:ahyp="http://schemas.microsoft.com/office/drawing/2018/hyperlinkcolor" val="tx"/>
                    </a:ext>
                  </a:extLst>
                </a:hlinkClick>
              </a:rPr>
              <a:t>virologic analysis</a:t>
            </a:r>
            <a:r>
              <a:rPr lang="en-US" u="sng" dirty="0">
                <a:latin typeface="Arial" pitchFamily="-112" charset="0"/>
                <a:ea typeface="ＭＳ Ｐゴシック" charset="0"/>
                <a:cs typeface="ＭＳ Ｐゴシック" charset="0"/>
              </a:rPr>
              <a:t> </a:t>
            </a:r>
            <a:r>
              <a:rPr lang="en-US" dirty="0">
                <a:solidFill>
                  <a:srgbClr val="1E4649"/>
                </a:solidFill>
                <a:latin typeface="Arial" pitchFamily="-112" charset="0"/>
                <a:ea typeface="ＭＳ Ｐゴシック" charset="0"/>
                <a:cs typeface="ＭＳ Ｐゴシック" charset="0"/>
              </a:rPr>
              <a:t>of nine infected patients published on the preprint server medRxiv. </a:t>
            </a:r>
            <a:r>
              <a:rPr lang="en-US" dirty="0">
                <a:solidFill>
                  <a:schemeClr val="tx1"/>
                </a:solidFill>
                <a:hlinkClick r:id="rId4">
                  <a:extLst>
                    <a:ext uri="{A12FA001-AC4F-418D-AE19-62706E023703}">
                      <ahyp:hlinkClr xmlns:ahyp="http://schemas.microsoft.com/office/drawing/2018/hyperlinkcolor" val="tx"/>
                    </a:ext>
                  </a:extLst>
                </a:hlinkClick>
              </a:rPr>
              <a:t>https://www.medrxiv.org/content/10.1101/2020.03.07.20032052v1</a:t>
            </a:r>
            <a:endParaRPr lang="en-US" dirty="0">
              <a:solidFill>
                <a:schemeClr val="tx1"/>
              </a:solidFill>
            </a:endParaRPr>
          </a:p>
          <a:p>
            <a:pPr defTabSz="940460" eaLnBrk="0" fontAlgn="base" hangingPunct="0">
              <a:spcBef>
                <a:spcPct val="30000"/>
              </a:spcBef>
              <a:spcAft>
                <a:spcPct val="0"/>
              </a:spcAft>
              <a:defRPr/>
            </a:pPr>
            <a:endParaRPr lang="en-US" dirty="0">
              <a:solidFill>
                <a:srgbClr val="1E4649"/>
              </a:solidFill>
              <a:latin typeface="Arial" pitchFamily="-112" charset="0"/>
              <a:ea typeface="ＭＳ Ｐゴシック" charset="0"/>
              <a:cs typeface="ＭＳ Ｐゴシック" charset="0"/>
            </a:endParaRPr>
          </a:p>
          <a:p>
            <a:r>
              <a:rPr lang="en-US" dirty="0">
                <a:latin typeface="Arial" charset="0"/>
                <a:ea typeface="ＭＳ Ｐゴシック" pitchFamily="48" charset="-128"/>
              </a:rPr>
              <a:t>In a study published in Nature Medicine, the researchers observed the highest viral load in throat swabs at the time of symptom onset, and</a:t>
            </a:r>
          </a:p>
          <a:p>
            <a:r>
              <a:rPr lang="en-US" dirty="0">
                <a:latin typeface="Arial" charset="0"/>
                <a:ea typeface="ＭＳ Ｐゴシック" pitchFamily="48" charset="-128"/>
              </a:rPr>
              <a:t>inferred that infectiousness peaked on or before symptom onset.</a:t>
            </a:r>
          </a:p>
          <a:p>
            <a:r>
              <a:rPr lang="en-US" dirty="0">
                <a:latin typeface="Arial" charset="0"/>
                <a:ea typeface="ＭＳ Ｐゴシック" pitchFamily="48" charset="-128"/>
              </a:rPr>
              <a:t>Xi He, Eric H. Y. Lau, et al, Temporal dynamics in viral shedding and transmissibility of COVID-19, Nature Medicine, Brief Communication</a:t>
            </a:r>
          </a:p>
          <a:p>
            <a:r>
              <a:rPr lang="en-US" u="sng" dirty="0">
                <a:latin typeface="Arial" charset="0"/>
                <a:ea typeface="ＭＳ Ｐゴシック" pitchFamily="48" charset="-128"/>
              </a:rPr>
              <a:t>https://doi.org/10.1038/s41591-020-0869-5</a:t>
            </a:r>
          </a:p>
          <a:p>
            <a:pPr defTabSz="940460" eaLnBrk="0" fontAlgn="base" hangingPunct="0">
              <a:spcBef>
                <a:spcPct val="30000"/>
              </a:spcBef>
              <a:spcAft>
                <a:spcPct val="0"/>
              </a:spcAft>
              <a:defRPr/>
            </a:pPr>
            <a:endParaRPr lang="en-US" dirty="0">
              <a:solidFill>
                <a:srgbClr val="1E4649"/>
              </a:solidFill>
              <a:latin typeface="Arial" pitchFamily="-112" charset="0"/>
              <a:ea typeface="ＭＳ Ｐゴシック" charset="0"/>
              <a:cs typeface="ＭＳ Ｐゴシック" charset="0"/>
            </a:endParaRPr>
          </a:p>
          <a:p>
            <a:pPr defTabSz="940460" eaLnBrk="0" fontAlgn="base" hangingPunct="0">
              <a:spcBef>
                <a:spcPct val="30000"/>
              </a:spcBef>
              <a:spcAft>
                <a:spcPct val="0"/>
              </a:spcAft>
              <a:defRPr/>
            </a:pPr>
            <a:r>
              <a:rPr lang="en-US" dirty="0"/>
              <a:t>Led by researchers in Germany, the virologic study, which has not yet been peer-reviewed, found that the novel coronavirus quickly begins producing high viral loads, sheds efficiently, and grows well in the upper respiratory tract (nose, mouth, nasal cavity, and throat).</a:t>
            </a:r>
            <a:endParaRPr lang="en-US" dirty="0">
              <a:solidFill>
                <a:srgbClr val="1E4649"/>
              </a:solidFill>
              <a:latin typeface="Arial" pitchFamily="-112" charset="0"/>
              <a:ea typeface="ＭＳ Ｐゴシック" charset="0"/>
              <a:cs typeface="ＭＳ Ｐゴシック" charset="0"/>
            </a:endParaRPr>
          </a:p>
          <a:p>
            <a:pPr defTabSz="940460" eaLnBrk="0" fontAlgn="base" hangingPunct="0">
              <a:spcBef>
                <a:spcPct val="30000"/>
              </a:spcBef>
              <a:spcAft>
                <a:spcPct val="0"/>
              </a:spcAft>
              <a:defRPr/>
            </a:pPr>
            <a:endParaRPr lang="en-US" dirty="0">
              <a:solidFill>
                <a:srgbClr val="1E4649"/>
              </a:solidFill>
              <a:latin typeface="Arial" pitchFamily="-112" charset="0"/>
              <a:ea typeface="ＭＳ Ｐゴシック" charset="0"/>
              <a:cs typeface="ＭＳ Ｐゴシック" charset="0"/>
            </a:endParaRPr>
          </a:p>
          <a:p>
            <a:r>
              <a:rPr lang="en-US" altLang="en-US" u="sng" dirty="0">
                <a:latin typeface="Arial" panose="020B0604020202020204" pitchFamily="34" charset="0"/>
                <a:ea typeface="ＭＳ Ｐゴシック" panose="020B0600070205080204" pitchFamily="34" charset="-128"/>
              </a:rPr>
              <a:t>https://www.medrxiv.org/content/10.1101/2020.03.05.20030502v1.full.pdf </a:t>
            </a:r>
          </a:p>
          <a:p>
            <a:r>
              <a:rPr lang="en-US" altLang="en-US" u="sng" dirty="0">
                <a:latin typeface="Arial" panose="020B0604020202020204" pitchFamily="34" charset="0"/>
                <a:ea typeface="ＭＳ Ｐゴシック" panose="020B0600070205080204" pitchFamily="34" charset="-128"/>
              </a:rPr>
              <a:t>http://www.cidrap.umn.edu/news-perspective/2020/03/study-highlights-ease-spread-covid-19-viruses  </a:t>
            </a:r>
          </a:p>
          <a:p>
            <a:endParaRPr lang="en-US" altLang="en-US" dirty="0">
              <a:latin typeface="Arial" panose="020B0604020202020204" pitchFamily="34" charset="0"/>
              <a:ea typeface="ＭＳ Ｐゴシック" panose="020B0600070205080204" pitchFamily="34" charset="-128"/>
            </a:endParaRPr>
          </a:p>
          <a:p>
            <a:pPr defTabSz="940460" eaLnBrk="0" fontAlgn="base" hangingPunct="0">
              <a:spcBef>
                <a:spcPct val="30000"/>
              </a:spcBef>
              <a:spcAft>
                <a:spcPct val="0"/>
              </a:spcAft>
              <a:defRPr/>
            </a:pPr>
            <a:r>
              <a:rPr lang="en-US" altLang="en-US" dirty="0">
                <a:latin typeface="Arial" panose="020B0604020202020204" pitchFamily="34" charset="0"/>
                <a:ea typeface="ＭＳ Ｐゴシック" panose="020B0600070205080204" pitchFamily="34" charset="-128"/>
              </a:rPr>
              <a:t>Article in JAMA: </a:t>
            </a:r>
            <a:r>
              <a:rPr lang="en-US" b="0" dirty="0"/>
              <a:t>Air, Surface Environmental, and Personal Protective Equipment Contamination by Severe Acute Respiratory Syndrome Coronavirus 2 (SARS-CoV-2) From a Symptomatic Patient</a:t>
            </a:r>
          </a:p>
          <a:p>
            <a:pPr defTabSz="940460" eaLnBrk="0" fontAlgn="base" hangingPunct="0">
              <a:spcBef>
                <a:spcPct val="30000"/>
              </a:spcBef>
              <a:spcAft>
                <a:spcPct val="0"/>
              </a:spcAft>
              <a:defRPr/>
            </a:pPr>
            <a:endParaRPr lang="en-US" b="1" dirty="0"/>
          </a:p>
          <a:p>
            <a:r>
              <a:rPr lang="en-US" altLang="en-US" dirty="0">
                <a:latin typeface="Arial" panose="020B0604020202020204" pitchFamily="34" charset="0"/>
                <a:ea typeface="ＭＳ Ｐゴシック" panose="020B0600070205080204" pitchFamily="34" charset="-128"/>
              </a:rPr>
              <a:t>Citation: </a:t>
            </a:r>
            <a:r>
              <a:rPr lang="en-US" dirty="0"/>
              <a:t>Ong SWX, Tan YK, Chia PY, et al. Air, Surface Environmental, and Personal Protective Equipment Contamination by Severe Acute Respiratory Syndrome Coronavirus 2 (SARS-CoV-2) From a Symptomatic Patient. </a:t>
            </a:r>
            <a:r>
              <a:rPr lang="en-US" i="1" dirty="0"/>
              <a:t>JAMA.</a:t>
            </a:r>
            <a:r>
              <a:rPr lang="en-US" dirty="0"/>
              <a:t> Published online March 04, 2020. doi:10.1001/jama.2020.3227</a:t>
            </a:r>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pPr defTabSz="960053" eaLnBrk="0" fontAlgn="base" hangingPunct="0">
              <a:spcBef>
                <a:spcPct val="0"/>
              </a:spcBef>
              <a:spcAft>
                <a:spcPct val="0"/>
              </a:spcAft>
              <a:defRPr/>
            </a:pPr>
            <a:fld id="{6F0BDFFB-2A02-48B5-AA4F-45A78A8425C6}" type="slidenum">
              <a:rPr lang="en-US" altLang="en-US">
                <a:solidFill>
                  <a:srgbClr val="000000"/>
                </a:solidFill>
                <a:latin typeface="Arial" charset="0"/>
                <a:ea typeface="ＭＳ Ｐゴシック" pitchFamily="48" charset="-128"/>
              </a:rPr>
              <a:pPr defTabSz="960053" eaLnBrk="0" fontAlgn="base" hangingPunct="0">
                <a:spcBef>
                  <a:spcPct val="0"/>
                </a:spcBef>
                <a:spcAft>
                  <a:spcPct val="0"/>
                </a:spcAft>
                <a:defRPr/>
              </a:pPr>
              <a:t>10</a:t>
            </a:fld>
            <a:endParaRPr lang="en-US" altLang="en-US" dirty="0">
              <a:solidFill>
                <a:srgbClr val="000000"/>
              </a:solidFill>
              <a:latin typeface="Arial" charset="0"/>
              <a:ea typeface="ＭＳ Ｐゴシック" pitchFamily="48" charset="-128"/>
            </a:endParaRPr>
          </a:p>
        </p:txBody>
      </p:sp>
    </p:spTree>
    <p:extLst>
      <p:ext uri="{BB962C8B-B14F-4D97-AF65-F5344CB8AC3E}">
        <p14:creationId xmlns:p14="http://schemas.microsoft.com/office/powerpoint/2010/main" val="509044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58046360-0194-43A9-BE99-E4AD05FB30E8}"/>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0F19D73C-3B73-4036-956E-83A11BF301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0460" fontAlgn="base">
              <a:spcBef>
                <a:spcPct val="30000"/>
              </a:spcBef>
              <a:spcAft>
                <a:spcPct val="0"/>
              </a:spcAft>
              <a:defRPr/>
            </a:pPr>
            <a:r>
              <a:rPr lang="en-US" altLang="en-US" b="1" dirty="0"/>
              <a:t>Instructor notes: </a:t>
            </a:r>
          </a:p>
          <a:p>
            <a:endParaRPr lang="en-US" dirty="0"/>
          </a:p>
          <a:p>
            <a:r>
              <a:rPr lang="en-US" dirty="0"/>
              <a:t>The symptoms may appear </a:t>
            </a:r>
            <a:r>
              <a:rPr lang="en-US" b="0" dirty="0"/>
              <a:t>2-14 days after exposure. </a:t>
            </a:r>
          </a:p>
          <a:p>
            <a:endParaRPr lang="en-US" b="0" dirty="0"/>
          </a:p>
          <a:p>
            <a:r>
              <a:rPr lang="en-US" b="0" dirty="0"/>
              <a:t>Reports from China have documented that most people experience a mild illness when infected with SARS-CoV-2. However, the same report documented that 16% of the cases had severe illness and about 2.5% resulted in death.</a:t>
            </a:r>
          </a:p>
          <a:p>
            <a:endParaRPr lang="en-US" b="0" dirty="0"/>
          </a:p>
          <a:p>
            <a:pPr defTabSz="940460" fontAlgn="base">
              <a:spcBef>
                <a:spcPct val="30000"/>
              </a:spcBef>
              <a:spcAft>
                <a:spcPct val="0"/>
              </a:spcAft>
              <a:defRPr/>
            </a:pPr>
            <a:r>
              <a:rPr lang="en-US" dirty="0">
                <a:latin typeface="Arial" charset="0"/>
                <a:ea typeface="ＭＳ Ｐゴシック" pitchFamily="48" charset="-128"/>
              </a:rPr>
              <a:t>Clinical Characteristics of Coronavirus Disease 2019 in China, NEJM, February 28, 2020  </a:t>
            </a:r>
            <a:r>
              <a:rPr lang="en-US" dirty="0">
                <a:solidFill>
                  <a:schemeClr val="tx1"/>
                </a:solidFill>
                <a:hlinkClick r:id="rId3">
                  <a:extLst>
                    <a:ext uri="{A12FA001-AC4F-418D-AE19-62706E023703}">
                      <ahyp:hlinkClr xmlns:ahyp="http://schemas.microsoft.com/office/drawing/2018/hyperlinkcolor" val="tx"/>
                    </a:ext>
                  </a:extLst>
                </a:hlinkClick>
              </a:rPr>
              <a:t>https://www.nejm.org/doi/pdf/10.1056/NEJMoa2002032?articleTools=true</a:t>
            </a:r>
            <a:endParaRPr lang="en-US" dirty="0">
              <a:latin typeface="Arial" charset="0"/>
              <a:ea typeface="ＭＳ Ｐゴシック" pitchFamily="48" charset="-128"/>
            </a:endParaRPr>
          </a:p>
          <a:p>
            <a:endParaRPr lang="en-US" b="0" dirty="0"/>
          </a:p>
          <a:p>
            <a:endParaRPr lang="en-US" altLang="en-US" b="1"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34820" name="Slide Number Placeholder 3">
            <a:extLst>
              <a:ext uri="{FF2B5EF4-FFF2-40B4-BE49-F238E27FC236}">
                <a16:creationId xmlns:a16="http://schemas.microsoft.com/office/drawing/2014/main" id="{41A6B1B0-E63B-4DAF-852F-8E261BB5C3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defRPr/>
            </a:pPr>
            <a:fld id="{1EFBF281-73D9-496E-A9AC-C98A4EE1C50F}" type="slidenum">
              <a:rPr lang="en-US" altLang="en-US" sz="1200" baseline="0">
                <a:solidFill>
                  <a:srgbClr val="000000"/>
                </a:solidFill>
              </a:rPr>
              <a:pPr fontAlgn="base">
                <a:spcBef>
                  <a:spcPct val="0"/>
                </a:spcBef>
                <a:spcAft>
                  <a:spcPct val="0"/>
                </a:spcAft>
                <a:defRPr/>
              </a:pPr>
              <a:t>11</a:t>
            </a:fld>
            <a:endParaRPr lang="en-US" altLang="en-US" sz="1200" baseline="0" dirty="0">
              <a:solidFill>
                <a:srgbClr val="000000"/>
              </a:solidFill>
            </a:endParaRPr>
          </a:p>
        </p:txBody>
      </p:sp>
      <p:sp>
        <p:nvSpPr>
          <p:cNvPr id="34821" name="Date Placeholder 4">
            <a:extLst>
              <a:ext uri="{FF2B5EF4-FFF2-40B4-BE49-F238E27FC236}">
                <a16:creationId xmlns:a16="http://schemas.microsoft.com/office/drawing/2014/main" id="{1660BDE8-C956-4794-8249-F8DE8BE6932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defRPr/>
            </a:pPr>
            <a:r>
              <a:rPr lang="en-US" altLang="en-US" sz="1200" baseline="0" dirty="0">
                <a:solidFill>
                  <a:srgbClr val="000000"/>
                </a:solidFill>
              </a:rPr>
              <a:t>9-25-09</a:t>
            </a:r>
          </a:p>
        </p:txBody>
      </p:sp>
      <p:sp>
        <p:nvSpPr>
          <p:cNvPr id="34822" name="Header Placeholder 5">
            <a:extLst>
              <a:ext uri="{FF2B5EF4-FFF2-40B4-BE49-F238E27FC236}">
                <a16:creationId xmlns:a16="http://schemas.microsoft.com/office/drawing/2014/main" id="{22FA666B-310D-43B4-91EC-2564D216DD3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defRPr/>
            </a:pPr>
            <a:r>
              <a:rPr lang="en-US" altLang="en-US" sz="1200" baseline="0" dirty="0">
                <a:solidFill>
                  <a:srgbClr val="000000"/>
                </a:solidFill>
              </a:rPr>
              <a:t>DRAFT</a:t>
            </a:r>
          </a:p>
        </p:txBody>
      </p:sp>
      <p:sp>
        <p:nvSpPr>
          <p:cNvPr id="34823" name="Footer Placeholder 6">
            <a:extLst>
              <a:ext uri="{FF2B5EF4-FFF2-40B4-BE49-F238E27FC236}">
                <a16:creationId xmlns:a16="http://schemas.microsoft.com/office/drawing/2014/main" id="{02221FAA-15EB-4878-99D2-128B9F718A40}"/>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defRPr/>
            </a:pPr>
            <a:r>
              <a:rPr lang="en-US" altLang="en-US" sz="1200" baseline="0" dirty="0">
                <a:solidFill>
                  <a:srgbClr val="000000"/>
                </a:solidFill>
              </a:rPr>
              <a:t>DRAFT</a:t>
            </a:r>
          </a:p>
        </p:txBody>
      </p:sp>
    </p:spTree>
    <p:extLst>
      <p:ext uri="{BB962C8B-B14F-4D97-AF65-F5344CB8AC3E}">
        <p14:creationId xmlns:p14="http://schemas.microsoft.com/office/powerpoint/2010/main" val="3332769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1" dirty="0"/>
          </a:p>
          <a:p>
            <a:r>
              <a:rPr lang="en-US" b="0" dirty="0"/>
              <a:t>Source</a:t>
            </a:r>
            <a:r>
              <a:rPr lang="en-US" b="0" dirty="0">
                <a:solidFill>
                  <a:schemeClr val="tx1"/>
                </a:solidFill>
              </a:rPr>
              <a:t>:</a:t>
            </a:r>
            <a:r>
              <a:rPr lang="en-US" b="1" dirty="0">
                <a:solidFill>
                  <a:schemeClr val="tx1"/>
                </a:solidFill>
              </a:rPr>
              <a:t> </a:t>
            </a:r>
            <a:r>
              <a:rPr lang="en-US" dirty="0">
                <a:solidFill>
                  <a:schemeClr val="tx1"/>
                </a:solidFill>
                <a:hlinkClick r:id="rId3">
                  <a:extLst>
                    <a:ext uri="{A12FA001-AC4F-418D-AE19-62706E023703}">
                      <ahyp:hlinkClr xmlns:ahyp="http://schemas.microsoft.com/office/drawing/2018/hyperlinkcolor" val="tx"/>
                    </a:ext>
                  </a:extLst>
                </a:hlinkClick>
              </a:rPr>
              <a:t>https://www.cdc.gov/coronavirus/2019-ncov/symptoms-testing/symptoms.html</a:t>
            </a:r>
            <a:endParaRPr lang="en-US" b="1" dirty="0">
              <a:solidFill>
                <a:schemeClr val="tx1"/>
              </a:solidFill>
            </a:endParaRPr>
          </a:p>
          <a:p>
            <a:endParaRPr lang="en-US" b="1" dirty="0"/>
          </a:p>
          <a:p>
            <a:pPr defTabSz="940460" fontAlgn="base">
              <a:spcBef>
                <a:spcPct val="30000"/>
              </a:spcBef>
              <a:spcAft>
                <a:spcPct val="0"/>
              </a:spcAft>
              <a:defRPr/>
            </a:pPr>
            <a:r>
              <a:rPr lang="en-US" dirty="0"/>
              <a:t>This list of severe symptoms is not all inclusive. Please consult your medical provider for any other symptoms that are severe or concerning.</a:t>
            </a:r>
          </a:p>
          <a:p>
            <a:pPr defTabSz="940460" fontAlgn="base">
              <a:spcBef>
                <a:spcPct val="30000"/>
              </a:spcBef>
              <a:spcAft>
                <a:spcPct val="0"/>
              </a:spcAft>
              <a:defRPr/>
            </a:pPr>
            <a:endParaRPr lang="en-US" dirty="0"/>
          </a:p>
          <a:p>
            <a:pPr defTabSz="940460" fontAlgn="base">
              <a:spcBef>
                <a:spcPct val="30000"/>
              </a:spcBef>
              <a:spcAft>
                <a:spcPct val="0"/>
              </a:spcAft>
              <a:defRPr/>
            </a:pPr>
            <a:r>
              <a:rPr lang="en-US" dirty="0"/>
              <a:t>The reason to stay away from emergency rooms, hospitals, and family doctors is to avoid spreading SARS-CoV-2 to others. For most healthy people, the illness will be mild, and you can recover at home by drinking lots of fluids and use of over the counter medications. You should also separate yourself from other people at home and practice good personal and environmental hygiene.</a:t>
            </a:r>
          </a:p>
          <a:p>
            <a:endParaRPr lang="en-US" b="1" dirty="0"/>
          </a:p>
        </p:txBody>
      </p:sp>
      <p:sp>
        <p:nvSpPr>
          <p:cNvPr id="4" name="Slide Number Placeholder 3"/>
          <p:cNvSpPr>
            <a:spLocks noGrp="1"/>
          </p:cNvSpPr>
          <p:nvPr>
            <p:ph type="sldNum" sz="quarter" idx="5"/>
          </p:nvPr>
        </p:nvSpPr>
        <p:spPr/>
        <p:txBody>
          <a:bodyPr/>
          <a:lstStyle/>
          <a:p>
            <a:pPr defTabSz="960053" eaLnBrk="0" fontAlgn="base" hangingPunct="0">
              <a:spcBef>
                <a:spcPct val="0"/>
              </a:spcBef>
              <a:spcAft>
                <a:spcPct val="0"/>
              </a:spcAft>
              <a:defRPr/>
            </a:pPr>
            <a:fld id="{6F0BDFFB-2A02-48B5-AA4F-45A78A8425C6}" type="slidenum">
              <a:rPr lang="en-US" altLang="en-US">
                <a:solidFill>
                  <a:srgbClr val="000000"/>
                </a:solidFill>
                <a:latin typeface="Arial" charset="0"/>
                <a:ea typeface="ＭＳ Ｐゴシック" pitchFamily="48" charset="-128"/>
              </a:rPr>
              <a:pPr defTabSz="960053" eaLnBrk="0" fontAlgn="base" hangingPunct="0">
                <a:spcBef>
                  <a:spcPct val="0"/>
                </a:spcBef>
                <a:spcAft>
                  <a:spcPct val="0"/>
                </a:spcAft>
                <a:defRPr/>
              </a:pPr>
              <a:t>12</a:t>
            </a:fld>
            <a:endParaRPr lang="en-US" altLang="en-US" dirty="0">
              <a:solidFill>
                <a:srgbClr val="000000"/>
              </a:solidFill>
              <a:latin typeface="Arial" charset="0"/>
              <a:ea typeface="ＭＳ Ｐゴシック" pitchFamily="48" charset="-128"/>
            </a:endParaRPr>
          </a:p>
        </p:txBody>
      </p:sp>
    </p:spTree>
    <p:extLst>
      <p:ext uri="{BB962C8B-B14F-4D97-AF65-F5344CB8AC3E}">
        <p14:creationId xmlns:p14="http://schemas.microsoft.com/office/powerpoint/2010/main" val="3577785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705119E7-BE96-4F66-BB77-1E5564FAE251}"/>
              </a:ext>
            </a:extLst>
          </p:cNvPr>
          <p:cNvSpPr>
            <a:spLocks noGrp="1" noRot="1" noChangeAspect="1" noTextEdit="1"/>
          </p:cNvSpPr>
          <p:nvPr>
            <p:ph type="sldImg"/>
          </p:nvPr>
        </p:nvSpPr>
        <p:spPr>
          <a:ln/>
        </p:spPr>
      </p:sp>
      <p:sp>
        <p:nvSpPr>
          <p:cNvPr id="36867" name="Notes Placeholder 2">
            <a:extLst>
              <a:ext uri="{FF2B5EF4-FFF2-40B4-BE49-F238E27FC236}">
                <a16:creationId xmlns:a16="http://schemas.microsoft.com/office/drawing/2014/main" id="{DCDD8612-B488-4174-8664-69833F117E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0460" fontAlgn="base">
              <a:spcBef>
                <a:spcPct val="30000"/>
              </a:spcBef>
              <a:spcAft>
                <a:spcPct val="0"/>
              </a:spcAft>
              <a:defRPr/>
            </a:pPr>
            <a:r>
              <a:rPr lang="en-US" altLang="en-US" b="1" dirty="0"/>
              <a:t>Instructor notes: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As is the case with seasonal flu, certain conditions appear to put some individuals at increased risk of complications associated with COVID-19. These underlying conditions are listed above.</a:t>
            </a:r>
          </a:p>
          <a:p>
            <a:endParaRPr lang="en-US" altLang="en-US" u="sng" dirty="0">
              <a:latin typeface="Arial" panose="020B0604020202020204" pitchFamily="34" charset="0"/>
              <a:ea typeface="ＭＳ Ｐゴシック" panose="020B0600070205080204" pitchFamily="34" charset="-128"/>
            </a:endParaRPr>
          </a:p>
          <a:p>
            <a:r>
              <a:rPr lang="en-US" altLang="en-US" u="sng" dirty="0">
                <a:latin typeface="Arial" panose="020B0604020202020204" pitchFamily="34" charset="0"/>
                <a:ea typeface="ＭＳ Ｐゴシック" panose="020B0600070205080204" pitchFamily="34" charset="-128"/>
              </a:rPr>
              <a:t>https://www.cdc.gov/coronavirus/2019-ncov/specific-groups/high-risk-complications.html</a:t>
            </a:r>
          </a:p>
          <a:p>
            <a:endParaRPr lang="en-US" altLang="en-US" dirty="0">
              <a:latin typeface="Arial" panose="020B0604020202020204" pitchFamily="34" charset="0"/>
              <a:ea typeface="ＭＳ Ｐゴシック" panose="020B0600070205080204" pitchFamily="34" charset="-128"/>
            </a:endParaRPr>
          </a:p>
          <a:p>
            <a:r>
              <a:rPr lang="en-US" dirty="0"/>
              <a:t>Early information out of China, where COVID-19 first started, shows that some people are at higher risk of getting very sick from this illness. This includes:</a:t>
            </a:r>
          </a:p>
          <a:p>
            <a:r>
              <a:rPr lang="en-US" dirty="0"/>
              <a:t>Older adults and people who have serious chronic medical conditions like: </a:t>
            </a:r>
          </a:p>
          <a:p>
            <a:pPr marL="646567" lvl="1" indent="-176336">
              <a:buFont typeface="Arial" panose="020B0604020202020204" pitchFamily="34" charset="0"/>
              <a:buChar char="•"/>
            </a:pPr>
            <a:r>
              <a:rPr lang="en-US" dirty="0"/>
              <a:t>Heart disease</a:t>
            </a:r>
          </a:p>
          <a:p>
            <a:pPr marL="646567" lvl="1" indent="-176336">
              <a:buFont typeface="Arial" panose="020B0604020202020204" pitchFamily="34" charset="0"/>
              <a:buChar char="•"/>
            </a:pPr>
            <a:r>
              <a:rPr lang="en-US" dirty="0"/>
              <a:t>Diabetes</a:t>
            </a:r>
          </a:p>
          <a:p>
            <a:pPr marL="646567" lvl="1" indent="-176336">
              <a:buFont typeface="Arial" panose="020B0604020202020204" pitchFamily="34" charset="0"/>
              <a:buChar char="•"/>
            </a:pPr>
            <a:r>
              <a:rPr lang="en-US" dirty="0"/>
              <a:t>Lung disease</a:t>
            </a:r>
          </a:p>
          <a:p>
            <a:pPr lvl="1"/>
            <a:endParaRPr lang="en-US" dirty="0"/>
          </a:p>
          <a:p>
            <a:r>
              <a:rPr lang="en-US" dirty="0"/>
              <a:t>New information from CDC  states that some children have developed multisystem inflammatory syndrome and children with underlying medical conditions and special healthcare needs may be at risk for serious illness. There is much more to be learned about how the disease impacts children.</a:t>
            </a:r>
          </a:p>
          <a:p>
            <a:r>
              <a:rPr lang="en-US" dirty="0"/>
              <a:t>See: </a:t>
            </a:r>
            <a:r>
              <a:rPr lang="en-US" dirty="0">
                <a:hlinkClick r:id="rId3"/>
              </a:rPr>
              <a:t>https://www.cdc.gov/coronavirus/2019-ncov/faq.html#COVID-19-and-Children</a:t>
            </a:r>
            <a:endParaRPr lang="en-US" dirty="0"/>
          </a:p>
          <a:p>
            <a:endParaRPr lang="en-US" dirty="0"/>
          </a:p>
          <a:p>
            <a:r>
              <a:rPr lang="en-US" dirty="0"/>
              <a:t>If you are at higher risk for serious illness from COVID-19 , it is extra important for you to take actions to reduce your risk of getting sick with the disease.</a:t>
            </a:r>
          </a:p>
          <a:p>
            <a:endParaRPr lang="en-US" dirty="0"/>
          </a:p>
          <a:p>
            <a:r>
              <a:rPr lang="en-US" dirty="0"/>
              <a:t>NOTE:  The rates of infection may be biased higher for older people because we more easily identify infections with severe illness.</a:t>
            </a: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36868" name="Slide Number Placeholder 3">
            <a:extLst>
              <a:ext uri="{FF2B5EF4-FFF2-40B4-BE49-F238E27FC236}">
                <a16:creationId xmlns:a16="http://schemas.microsoft.com/office/drawing/2014/main" id="{65C306C5-8347-4456-8B08-FADCF56B73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fld id="{3A7AD443-AA9B-4103-8053-8D695BB63EB3}" type="slidenum">
              <a:rPr lang="en-US" altLang="en-US" sz="1200" baseline="0"/>
              <a:pPr/>
              <a:t>13</a:t>
            </a:fld>
            <a:endParaRPr lang="en-US" altLang="en-US" sz="1200" baseline="0" dirty="0"/>
          </a:p>
        </p:txBody>
      </p:sp>
      <p:sp>
        <p:nvSpPr>
          <p:cNvPr id="36869" name="Date Placeholder 4">
            <a:extLst>
              <a:ext uri="{FF2B5EF4-FFF2-40B4-BE49-F238E27FC236}">
                <a16:creationId xmlns:a16="http://schemas.microsoft.com/office/drawing/2014/main" id="{2518283E-57E9-4881-A385-50ED09A3505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36870" name="Header Placeholder 5">
            <a:extLst>
              <a:ext uri="{FF2B5EF4-FFF2-40B4-BE49-F238E27FC236}">
                <a16:creationId xmlns:a16="http://schemas.microsoft.com/office/drawing/2014/main" id="{74C02DA0-A21F-45DD-AF6F-FE73871BF67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36871" name="Footer Placeholder 6">
            <a:extLst>
              <a:ext uri="{FF2B5EF4-FFF2-40B4-BE49-F238E27FC236}">
                <a16:creationId xmlns:a16="http://schemas.microsoft.com/office/drawing/2014/main" id="{43F8F4D4-2092-4859-9F4B-B9752B945277}"/>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Tree>
    <p:extLst>
      <p:ext uri="{BB962C8B-B14F-4D97-AF65-F5344CB8AC3E}">
        <p14:creationId xmlns:p14="http://schemas.microsoft.com/office/powerpoint/2010/main" val="3391193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D746AC8E-93DC-428A-8D0D-069E14FF966F}"/>
              </a:ext>
            </a:extLst>
          </p:cNvPr>
          <p:cNvSpPr>
            <a:spLocks noGrp="1" noRot="1" noChangeAspect="1" noTextEdit="1"/>
          </p:cNvSpPr>
          <p:nvPr>
            <p:ph type="sldImg"/>
          </p:nvPr>
        </p:nvSpPr>
        <p:spPr>
          <a:ln/>
        </p:spPr>
      </p:sp>
      <p:sp>
        <p:nvSpPr>
          <p:cNvPr id="43011" name="Notes Placeholder 2">
            <a:extLst>
              <a:ext uri="{FF2B5EF4-FFF2-40B4-BE49-F238E27FC236}">
                <a16:creationId xmlns:a16="http://schemas.microsoft.com/office/drawing/2014/main" id="{AE266AAE-D924-4C1A-99E7-336102BB28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ea typeface="ＭＳ Ｐゴシック" panose="020B0600070205080204" pitchFamily="34" charset="-128"/>
              </a:rPr>
              <a:t>Instructor notes: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Medical guidelines advise people with mild illness to stay home unless it is an emergency. To reduce the risk of catching or spreading illness, stay home if you feel sick, even if your symptoms are mild. Do not go to work, school or public places, and avoid public transportation. Symptoms should be treated for fever and to prevent dehydration and body aches. Call your health care provider if you develop a high fever, respiratory distress, or other severe symptoms. </a:t>
            </a:r>
            <a:r>
              <a:rPr lang="en-US" altLang="en-US" u="sng" dirty="0">
                <a:latin typeface="Arial" panose="020B0604020202020204" pitchFamily="34" charset="0"/>
                <a:ea typeface="ＭＳ Ｐゴシック" panose="020B0600070205080204" pitchFamily="34" charset="-128"/>
              </a:rPr>
              <a:t>https://www.cdc.gov/coronavirus/2019-ncov/if-you-are-sick/steps-when-sick.html</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If your symptoms are severe or you feel like you need medical care, call before you go to a doctor’s office, urgent care center or emergency room. Describe your symptoms over the phone.</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While a vaccine is a central part of the effort to prevent infection and illness, t</a:t>
            </a:r>
            <a:r>
              <a:rPr lang="en-US" dirty="0"/>
              <a:t>here is no specific antiviral treatment recommended for COVID-19. People with COVID-19 should receive support to help relieve symptoms. For severe cases, treatment should include oxygen supplementation and care to support vital organ functions, as needed.</a:t>
            </a:r>
          </a:p>
          <a:p>
            <a:endParaRPr lang="en-US" dirty="0">
              <a:latin typeface="Arial" charset="0"/>
              <a:ea typeface="ＭＳ Ｐゴシック" pitchFamily="48" charset="-128"/>
            </a:endParaRPr>
          </a:p>
          <a:p>
            <a:r>
              <a:rPr lang="en-US" altLang="en-US" dirty="0">
                <a:latin typeface="Arial" panose="020B0604020202020204" pitchFamily="34" charset="0"/>
                <a:ea typeface="ＭＳ Ｐゴシック" panose="020B0600070205080204" pitchFamily="34" charset="-128"/>
              </a:rPr>
              <a:t>Unfortunately, viruses such as the coronavirus appear and start spreading before a vaccine is available.  With a novel virus, in this case </a:t>
            </a:r>
            <a:r>
              <a:rPr lang="en-US" dirty="0"/>
              <a:t>SARS-CoV-2</a:t>
            </a:r>
            <a:r>
              <a:rPr lang="en-US" altLang="en-US" dirty="0">
                <a:latin typeface="Arial" panose="020B0604020202020204" pitchFamily="34" charset="0"/>
                <a:ea typeface="ＭＳ Ｐゴシック" panose="020B0600070205080204" pitchFamily="34" charset="-128"/>
              </a:rPr>
              <a:t>, the population has little or no immunity to the virus.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Even when a vaccine is available, some people will not be vaccinated.  Vaccines are tested to ensure that they are safe and effective for most people.  However, vaccines normally can have side effects and present significant health risks for vulnerable individuals.  Other people who are not considered to be at risk for serious reactions may choose not to receive the vaccine for various reasons.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There is also the possibility that the SARS-CoV-2 virus could mutate, or change over time, which could reduce the vaccine’s ability to prevent infection.</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Experimental drugs and vaccines are currently being developed and tested.</a:t>
            </a:r>
          </a:p>
        </p:txBody>
      </p:sp>
      <p:sp>
        <p:nvSpPr>
          <p:cNvPr id="43012" name="Slide Number Placeholder 3">
            <a:extLst>
              <a:ext uri="{FF2B5EF4-FFF2-40B4-BE49-F238E27FC236}">
                <a16:creationId xmlns:a16="http://schemas.microsoft.com/office/drawing/2014/main" id="{3BFB39F1-059A-43BD-8A58-9D04489A97C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fld id="{D8FCD589-94B9-41EA-A57E-C9C0A9E05AEA}" type="slidenum">
              <a:rPr lang="en-US" altLang="en-US" sz="1200" baseline="0"/>
              <a:pPr/>
              <a:t>14</a:t>
            </a:fld>
            <a:endParaRPr lang="en-US" altLang="en-US" sz="1200" baseline="0" dirty="0"/>
          </a:p>
        </p:txBody>
      </p:sp>
      <p:sp>
        <p:nvSpPr>
          <p:cNvPr id="43013" name="Date Placeholder 4">
            <a:extLst>
              <a:ext uri="{FF2B5EF4-FFF2-40B4-BE49-F238E27FC236}">
                <a16:creationId xmlns:a16="http://schemas.microsoft.com/office/drawing/2014/main" id="{DD859C70-522C-42A3-9951-ECB312777D1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43014" name="Header Placeholder 5">
            <a:extLst>
              <a:ext uri="{FF2B5EF4-FFF2-40B4-BE49-F238E27FC236}">
                <a16:creationId xmlns:a16="http://schemas.microsoft.com/office/drawing/2014/main" id="{902A3737-ADE4-4B4F-9EE6-16F34B0D216A}"/>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43015" name="Footer Placeholder 6">
            <a:extLst>
              <a:ext uri="{FF2B5EF4-FFF2-40B4-BE49-F238E27FC236}">
                <a16:creationId xmlns:a16="http://schemas.microsoft.com/office/drawing/2014/main" id="{8039F801-D46A-4ACA-84F9-5A1C00A3BE03}"/>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Tree>
    <p:extLst>
      <p:ext uri="{BB962C8B-B14F-4D97-AF65-F5344CB8AC3E}">
        <p14:creationId xmlns:p14="http://schemas.microsoft.com/office/powerpoint/2010/main" val="536451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C05B0910-CD78-4BAB-B573-F9F2BEE4DE8E}"/>
              </a:ext>
            </a:extLst>
          </p:cNvPr>
          <p:cNvSpPr>
            <a:spLocks noGrp="1" noRot="1" noChangeAspect="1" noTextEdit="1"/>
          </p:cNvSpPr>
          <p:nvPr>
            <p:ph type="sldImg"/>
          </p:nvPr>
        </p:nvSpPr>
        <p:spPr>
          <a:ln/>
        </p:spPr>
      </p:sp>
      <p:sp>
        <p:nvSpPr>
          <p:cNvPr id="38915" name="Notes Placeholder 2">
            <a:extLst>
              <a:ext uri="{FF2B5EF4-FFF2-40B4-BE49-F238E27FC236}">
                <a16:creationId xmlns:a16="http://schemas.microsoft.com/office/drawing/2014/main" id="{486E758D-4357-45E1-87FA-A0FC878FBD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0460" fontAlgn="base">
              <a:spcBef>
                <a:spcPct val="30000"/>
              </a:spcBef>
              <a:spcAft>
                <a:spcPct val="0"/>
              </a:spcAft>
              <a:defRPr/>
            </a:pPr>
            <a:r>
              <a:rPr lang="en-US" altLang="en-US" sz="1100" b="1" dirty="0"/>
              <a:t>Instructor notes: </a:t>
            </a:r>
          </a:p>
          <a:p>
            <a:endParaRPr lang="en-US" altLang="en-US" sz="1100" strike="sngStrike" dirty="0">
              <a:latin typeface="Arial" panose="020B0604020202020204" pitchFamily="34" charset="0"/>
              <a:ea typeface="ＭＳ Ｐゴシック" panose="020B0600070205080204" pitchFamily="34" charset="-128"/>
            </a:endParaRPr>
          </a:p>
          <a:p>
            <a:r>
              <a:rPr lang="en-US" sz="1100" dirty="0"/>
              <a:t>The CDC recommends that everyone wear cloth face coverings when leaving their homes, regardless of whether they have fever or symptoms of COVID-19. This is because of evidence that people with COVID-19 can spread the disease, even when they don’t have any symptoms. Coronavirus is a unique virus with unique characteristics.  </a:t>
            </a:r>
          </a:p>
          <a:p>
            <a:endParaRPr lang="en-US" sz="1100" dirty="0"/>
          </a:p>
          <a:p>
            <a:endParaRPr lang="en-US" dirty="0">
              <a:latin typeface="Arial" charset="0"/>
              <a:ea typeface="ＭＳ Ｐゴシック" pitchFamily="48" charset="-128"/>
            </a:endParaRPr>
          </a:p>
          <a:p>
            <a:r>
              <a:rPr lang="en-US" dirty="0">
                <a:latin typeface="Arial" charset="0"/>
                <a:ea typeface="ＭＳ Ｐゴシック" pitchFamily="48" charset="-128"/>
              </a:rPr>
              <a:t>COVID-19 is transmitted by contact, droplets, and fomites. Public health measures, such as hand hygiene and good respiratory etiquette (coughing into your elbow or into a tissue and immediately disposing of the tissue), are important actions all can take to prevent infection. </a:t>
            </a:r>
          </a:p>
          <a:p>
            <a:endParaRPr lang="en-US" altLang="en-US" dirty="0">
              <a:latin typeface="Arial" charset="0"/>
              <a:ea typeface="ＭＳ Ｐゴシック" pitchFamily="48" charset="-128"/>
            </a:endParaRPr>
          </a:p>
          <a:p>
            <a:r>
              <a:rPr lang="en-US" altLang="en-US" sz="1100" u="sng" dirty="0">
                <a:latin typeface="Arial" panose="020B0604020202020204" pitchFamily="34" charset="0"/>
                <a:ea typeface="ＭＳ Ｐゴシック" panose="020B0600070205080204" pitchFamily="34" charset="-128"/>
              </a:rPr>
              <a:t>https://www.who.int/docs/default-source/coronaviruse/situation-reports/20200306-sitrep-46-covid-19.pdf?sfvrsn=96b04adf_2 </a:t>
            </a:r>
          </a:p>
        </p:txBody>
      </p:sp>
      <p:sp>
        <p:nvSpPr>
          <p:cNvPr id="38916" name="Slide Number Placeholder 3">
            <a:extLst>
              <a:ext uri="{FF2B5EF4-FFF2-40B4-BE49-F238E27FC236}">
                <a16:creationId xmlns:a16="http://schemas.microsoft.com/office/drawing/2014/main" id="{9D879302-D9EA-497B-9BC7-6B2A9089CB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fld id="{F8AC4BAC-3A5C-4D73-9DB4-4A2CE40CB3AD}" type="slidenum">
              <a:rPr lang="en-US" altLang="en-US" sz="1200" baseline="0"/>
              <a:pPr/>
              <a:t>15</a:t>
            </a:fld>
            <a:endParaRPr lang="en-US" altLang="en-US" sz="1200" baseline="0" dirty="0"/>
          </a:p>
        </p:txBody>
      </p:sp>
      <p:sp>
        <p:nvSpPr>
          <p:cNvPr id="38917" name="Date Placeholder 4">
            <a:extLst>
              <a:ext uri="{FF2B5EF4-FFF2-40B4-BE49-F238E27FC236}">
                <a16:creationId xmlns:a16="http://schemas.microsoft.com/office/drawing/2014/main" id="{EE6476C2-26BD-46A2-9F36-DAAA3BA8D445}"/>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38918" name="Header Placeholder 5">
            <a:extLst>
              <a:ext uri="{FF2B5EF4-FFF2-40B4-BE49-F238E27FC236}">
                <a16:creationId xmlns:a16="http://schemas.microsoft.com/office/drawing/2014/main" id="{C78134FF-56B6-44E9-BE26-80981D7AAD9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38919" name="Footer Placeholder 6">
            <a:extLst>
              <a:ext uri="{FF2B5EF4-FFF2-40B4-BE49-F238E27FC236}">
                <a16:creationId xmlns:a16="http://schemas.microsoft.com/office/drawing/2014/main" id="{94C900EA-F761-4243-AC5E-EB16B8FEA8CC}"/>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Tree>
    <p:extLst>
      <p:ext uri="{BB962C8B-B14F-4D97-AF65-F5344CB8AC3E}">
        <p14:creationId xmlns:p14="http://schemas.microsoft.com/office/powerpoint/2010/main" val="934358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0: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p10:notes"/>
          <p:cNvSpPr txBox="1">
            <a:spLocks noGrp="1"/>
          </p:cNvSpPr>
          <p:nvPr>
            <p:ph type="body" idx="1"/>
          </p:nvPr>
        </p:nvSpPr>
        <p:spPr>
          <a:xfrm>
            <a:off x="708661" y="4451985"/>
            <a:ext cx="5669279" cy="4217670"/>
          </a:xfrm>
          <a:prstGeom prst="rect">
            <a:avLst/>
          </a:prstGeom>
          <a:noFill/>
          <a:ln>
            <a:noFill/>
          </a:ln>
        </p:spPr>
        <p:txBody>
          <a:bodyPr spcFirstLastPara="1" wrap="square" lIns="94031" tIns="94031" rIns="94031" bIns="94031" anchor="t" anchorCtr="0">
            <a:noAutofit/>
          </a:bodyPr>
          <a:lstStyle/>
          <a:p>
            <a:pPr defTabSz="940460" fontAlgn="base">
              <a:spcBef>
                <a:spcPct val="30000"/>
              </a:spcBef>
              <a:spcAft>
                <a:spcPct val="0"/>
              </a:spcAft>
              <a:defRPr/>
            </a:pPr>
            <a:r>
              <a:rPr lang="en-US" altLang="en-US" sz="1100" b="1" dirty="0">
                <a:latin typeface="Arial" panose="020B0604020202020204" pitchFamily="34" charset="0"/>
                <a:ea typeface="ＭＳ Ｐゴシック" panose="020B0600070205080204" pitchFamily="34" charset="-128"/>
              </a:rPr>
              <a:t>Instructor notes:</a:t>
            </a:r>
          </a:p>
          <a:p>
            <a:pPr defTabSz="940460" fontAlgn="base">
              <a:spcBef>
                <a:spcPct val="30000"/>
              </a:spcBef>
              <a:spcAft>
                <a:spcPct val="0"/>
              </a:spcAft>
              <a:defRPr/>
            </a:pPr>
            <a:endParaRPr lang="en-US" altLang="en-US" sz="1100" b="1" dirty="0">
              <a:latin typeface="Arial" panose="020B0604020202020204" pitchFamily="34" charset="0"/>
              <a:ea typeface="ＭＳ Ｐゴシック" panose="020B0600070205080204" pitchFamily="34" charset="-128"/>
            </a:endParaRPr>
          </a:p>
          <a:p>
            <a:pPr defTabSz="940460" fontAlgn="base">
              <a:spcBef>
                <a:spcPct val="30000"/>
              </a:spcBef>
              <a:spcAft>
                <a:spcPct val="0"/>
              </a:spcAft>
              <a:defRPr/>
            </a:pPr>
            <a:r>
              <a:rPr lang="en-US" altLang="en-US" sz="1100" dirty="0">
                <a:latin typeface="Arial" panose="020B0604020202020204" pitchFamily="34" charset="0"/>
                <a:ea typeface="ＭＳ Ｐゴシック" panose="020B0600070205080204" pitchFamily="34" charset="-128"/>
              </a:rPr>
              <a:t>In this module we will address potential exposure to the virus, exposure categories and example exposure settings. </a:t>
            </a:r>
          </a:p>
          <a:p>
            <a:pPr>
              <a:buClr>
                <a:schemeClr val="dk1"/>
              </a:buClr>
              <a:buSzPts val="1100"/>
            </a:pPr>
            <a:endParaRPr sz="1100" dirty="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1: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21:notes"/>
          <p:cNvSpPr txBox="1">
            <a:spLocks noGrp="1"/>
          </p:cNvSpPr>
          <p:nvPr>
            <p:ph type="body" idx="1"/>
          </p:nvPr>
        </p:nvSpPr>
        <p:spPr>
          <a:xfrm>
            <a:off x="708661" y="4451985"/>
            <a:ext cx="5669279" cy="4217670"/>
          </a:xfrm>
          <a:prstGeom prst="rect">
            <a:avLst/>
          </a:prstGeom>
          <a:noFill/>
          <a:ln>
            <a:noFill/>
          </a:ln>
        </p:spPr>
        <p:txBody>
          <a:bodyPr spcFirstLastPara="1" wrap="square" lIns="94031" tIns="94031" rIns="94031" bIns="94031" anchor="t" anchorCtr="0">
            <a:noAutofit/>
          </a:bodyPr>
          <a:lstStyle/>
          <a:p>
            <a:pPr>
              <a:buClr>
                <a:schemeClr val="dk1"/>
              </a:buClr>
              <a:buSzPts val="1100"/>
            </a:pPr>
            <a:r>
              <a:rPr lang="en-US" sz="1100" dirty="0">
                <a:solidFill>
                  <a:schemeClr val="dk1"/>
                </a:solidFill>
                <a:latin typeface="Arial"/>
                <a:ea typeface="Arial"/>
                <a:cs typeface="Arial"/>
                <a:sym typeface="Arial"/>
              </a:rPr>
              <a:t>Instructor notes:</a:t>
            </a:r>
          </a:p>
          <a:p>
            <a:pPr defTabSz="940460">
              <a:buClr>
                <a:schemeClr val="dk1"/>
              </a:buClr>
              <a:buSzPts val="1100"/>
              <a:defRPr/>
            </a:pPr>
            <a:r>
              <a:rPr lang="en-US" altLang="en-US" sz="1100" dirty="0">
                <a:latin typeface="Arial" panose="020B0604020202020204" pitchFamily="34" charset="0"/>
                <a:ea typeface="ＭＳ Ｐゴシック" panose="020B0600070205080204" pitchFamily="34" charset="-128"/>
              </a:rPr>
              <a:t>OSHA has published a guidance document that has four different exposure categories: very high exposure, high exposure, medium exposure, and low exposure. The OSHA document: </a:t>
            </a:r>
            <a:r>
              <a:rPr lang="en-US" sz="1100" dirty="0">
                <a:hlinkClick r:id="rId3">
                  <a:extLst>
                    <a:ext uri="{A12FA001-AC4F-418D-AE19-62706E023703}">
                      <ahyp:hlinkClr xmlns:ahyp="http://schemas.microsoft.com/office/drawing/2018/hyperlinkcolor" val="tx"/>
                    </a:ext>
                  </a:extLst>
                </a:hlinkClick>
              </a:rPr>
              <a:t>https://www.osha.gov/Publications/OSHA3990.pdf</a:t>
            </a:r>
            <a:endParaRPr lang="en-US" altLang="en-US" sz="1100" dirty="0">
              <a:latin typeface="Arial" panose="020B0604020202020204" pitchFamily="34" charset="0"/>
              <a:ea typeface="ＭＳ Ｐゴシック" panose="020B0600070205080204" pitchFamily="34" charset="-128"/>
            </a:endParaRPr>
          </a:p>
          <a:p>
            <a:pPr>
              <a:buClr>
                <a:schemeClr val="dk1"/>
              </a:buClr>
              <a:buSzPts val="1100"/>
            </a:pPr>
            <a:endParaRPr sz="1100" dirty="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of infection increases with increasing exposure to the general population and exposure to persons known to have been exposed to a person testing positive for COVID-19 and exposure to persons who are confirmed COVID-19 cases and experiencing symptoms.  </a:t>
            </a:r>
          </a:p>
        </p:txBody>
      </p:sp>
      <p:sp>
        <p:nvSpPr>
          <p:cNvPr id="4" name="Slide Number Placeholder 3"/>
          <p:cNvSpPr>
            <a:spLocks noGrp="1"/>
          </p:cNvSpPr>
          <p:nvPr>
            <p:ph type="sldNum" sz="quarter" idx="5"/>
          </p:nvPr>
        </p:nvSpPr>
        <p:spPr/>
        <p:txBody>
          <a:bodyPr/>
          <a:lstStyle/>
          <a:p>
            <a:fld id="{BEA25071-C87A-4D5A-BED1-8E4AE45B35DA}" type="slidenum">
              <a:rPr lang="en-US" smtClean="0"/>
              <a:t>18</a:t>
            </a:fld>
            <a:endParaRPr lang="en-US"/>
          </a:p>
        </p:txBody>
      </p:sp>
    </p:spTree>
    <p:extLst>
      <p:ext uri="{BB962C8B-B14F-4D97-AF65-F5344CB8AC3E}">
        <p14:creationId xmlns:p14="http://schemas.microsoft.com/office/powerpoint/2010/main" val="899662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708661" y="4451985"/>
            <a:ext cx="5669279" cy="4217670"/>
          </a:xfrm>
          <a:prstGeom prst="rect">
            <a:avLst/>
          </a:prstGeom>
          <a:noFill/>
          <a:ln>
            <a:noFill/>
          </a:ln>
        </p:spPr>
        <p:txBody>
          <a:bodyPr spcFirstLastPara="1" wrap="square" lIns="94031" tIns="94031" rIns="94031" bIns="94031" anchor="t" anchorCtr="0">
            <a:noAutofit/>
          </a:bodyPr>
          <a:lstStyle/>
          <a:p>
            <a:pPr defTabSz="940460">
              <a:buClr>
                <a:schemeClr val="dk1"/>
              </a:buClr>
              <a:buSzPts val="1100"/>
              <a:defRPr/>
            </a:pPr>
            <a:r>
              <a:rPr lang="en-US" altLang="en-US" sz="1100" u="sng" dirty="0">
                <a:latin typeface="Arial" panose="020B0604020202020204" pitchFamily="34" charset="0"/>
                <a:ea typeface="ＭＳ Ｐゴシック" panose="020B0600070205080204" pitchFamily="34" charset="-128"/>
              </a:rPr>
              <a:t>Very high risk </a:t>
            </a:r>
            <a:r>
              <a:rPr lang="en-US" altLang="en-US" sz="1100" dirty="0">
                <a:latin typeface="Arial" panose="020B0604020202020204" pitchFamily="34" charset="0"/>
                <a:ea typeface="ＭＳ Ｐゴシック" panose="020B0600070205080204" pitchFamily="34" charset="-128"/>
              </a:rPr>
              <a:t>settings are those with high potential exposure to high concentrations of known or suspected sources of COVID-19 during caregiving for a member of the household.  High concentrations of coronavirus could result from activities that generate aerosols from known or suspected sources.  An aerosol is a spray or mist that is made up of solid or liquid particles.  A person giving care to a symptomatic member of the household who needs assistance with daily living activities such as visiting the toilet, bathing, eating and drinking, personal hygiene etc. is an example.</a:t>
            </a:r>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This exposure scenario assumes that the symptomatic person does not require immediate medical attention. </a:t>
            </a:r>
            <a:endParaRPr sz="11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363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2</a:t>
            </a:fld>
            <a:endParaRPr lang="en-US"/>
          </a:p>
        </p:txBody>
      </p:sp>
    </p:spTree>
    <p:extLst>
      <p:ext uri="{BB962C8B-B14F-4D97-AF65-F5344CB8AC3E}">
        <p14:creationId xmlns:p14="http://schemas.microsoft.com/office/powerpoint/2010/main" val="2578828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708661" y="4451985"/>
            <a:ext cx="5669279" cy="4217670"/>
          </a:xfrm>
          <a:prstGeom prst="rect">
            <a:avLst/>
          </a:prstGeom>
          <a:noFill/>
          <a:ln>
            <a:noFill/>
          </a:ln>
        </p:spPr>
        <p:txBody>
          <a:bodyPr spcFirstLastPara="1" wrap="square" lIns="94031" tIns="94031" rIns="94031" bIns="94031" anchor="t" anchorCtr="0">
            <a:noAutofit/>
          </a:bodyPr>
          <a:lstStyle/>
          <a:p>
            <a:pPr>
              <a:buClr>
                <a:schemeClr val="dk1"/>
              </a:buClr>
              <a:buSzPts val="1100"/>
            </a:pPr>
            <a:r>
              <a:rPr lang="en-US" sz="1100" dirty="0">
                <a:solidFill>
                  <a:schemeClr val="dk1"/>
                </a:solidFill>
                <a:latin typeface="Arial"/>
                <a:ea typeface="Arial"/>
                <a:cs typeface="Arial"/>
                <a:sym typeface="Arial"/>
              </a:rPr>
              <a:t>Instructor notes:</a:t>
            </a:r>
          </a:p>
          <a:p>
            <a:pPr>
              <a:buClr>
                <a:schemeClr val="dk1"/>
              </a:buClr>
              <a:buSzPts val="1100"/>
            </a:pPr>
            <a:r>
              <a:rPr lang="en-US" sz="1100" dirty="0">
                <a:solidFill>
                  <a:schemeClr val="dk1"/>
                </a:solidFill>
                <a:latin typeface="Arial"/>
                <a:ea typeface="Arial"/>
                <a:cs typeface="Arial"/>
                <a:sym typeface="Arial"/>
              </a:rPr>
              <a:t>There is less risk to other household members living in a household where the symptomatic person can independently provide personal hygiene care during the period of illness and there is a separate bedroom  and bathroom for use during isolation.  Most COVID-19 cases do not develop serious illness requiring other persons to assist with daily living activities such as visiting the toilet, showering  and eating and drinking.  Food and water can be delivered to the isolation area by other household members without the need to enter the isolation area. </a:t>
            </a:r>
            <a:endParaRPr sz="11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18710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708661" y="4451985"/>
            <a:ext cx="5669279" cy="4217670"/>
          </a:xfrm>
          <a:prstGeom prst="rect">
            <a:avLst/>
          </a:prstGeom>
          <a:noFill/>
          <a:ln>
            <a:noFill/>
          </a:ln>
        </p:spPr>
        <p:txBody>
          <a:bodyPr spcFirstLastPara="1" wrap="square" lIns="94031" tIns="94031" rIns="94031" bIns="94031" anchor="t" anchorCtr="0">
            <a:noAutofit/>
          </a:bodyPr>
          <a:lstStyle/>
          <a:p>
            <a:pPr defTabSz="940460" fontAlgn="base">
              <a:spcBef>
                <a:spcPct val="30000"/>
              </a:spcBef>
              <a:spcAft>
                <a:spcPct val="0"/>
              </a:spcAft>
              <a:defRPr/>
            </a:pPr>
            <a:r>
              <a:rPr lang="en-US" altLang="en-US" sz="1100" b="1" dirty="0">
                <a:latin typeface="Arial" panose="020B0604020202020204" pitchFamily="34" charset="0"/>
                <a:ea typeface="ＭＳ Ｐゴシック" panose="020B0600070205080204" pitchFamily="34" charset="-128"/>
              </a:rPr>
              <a:t>Instructor notes:</a:t>
            </a:r>
          </a:p>
          <a:p>
            <a:endParaRPr lang="en-US" altLang="en-US" sz="1100" dirty="0">
              <a:latin typeface="Arial" panose="020B0604020202020204" pitchFamily="34" charset="0"/>
              <a:ea typeface="ＭＳ Ｐゴシック" panose="020B0600070205080204" pitchFamily="34" charset="-128"/>
            </a:endParaRPr>
          </a:p>
          <a:p>
            <a:r>
              <a:rPr lang="en-US" sz="1100" dirty="0"/>
              <a:t>Medium</a:t>
            </a:r>
            <a:r>
              <a:rPr lang="en-US" sz="1100" b="1" dirty="0"/>
              <a:t> </a:t>
            </a:r>
            <a:r>
              <a:rPr lang="en-US" sz="1100" dirty="0"/>
              <a:t>potential for exposure settings are those that have public contact or contact with materials, equipment, or surfaces that may be contaminated. This category reflects an understanding that the virus may be transmitted by people who have no symptoms. Some people with symptoms may also ignore public health warnings about self-isolating or may have little or no support for obtaining necessary goods and services.</a:t>
            </a:r>
          </a:p>
          <a:p>
            <a:endParaRPr lang="en-US" sz="1100" dirty="0"/>
          </a:p>
          <a:p>
            <a:pPr defTabSz="940460">
              <a:defRPr/>
            </a:pPr>
            <a:r>
              <a:rPr lang="en-US" altLang="en-US" sz="1100" dirty="0">
                <a:latin typeface="Arial" panose="020B0604020202020204" pitchFamily="34" charset="0"/>
                <a:ea typeface="ＭＳ Ｐゴシック" panose="020B0600070205080204" pitchFamily="34" charset="-128"/>
              </a:rPr>
              <a:t>Low potential exposure occupations are those that do not require contact with people known to be infected with the coronavirus, nor frequent close contact with the public, for example office workers or construction workers. However, in communities with widespread infection, any congregate setting may be affected.</a:t>
            </a:r>
          </a:p>
          <a:p>
            <a:endParaRPr lang="en-US" sz="1100" dirty="0"/>
          </a:p>
          <a:p>
            <a:pPr>
              <a:buClr>
                <a:schemeClr val="dk1"/>
              </a:buClr>
              <a:buSzPts val="1100"/>
            </a:pPr>
            <a:endParaRPr sz="11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44971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708661" y="4451985"/>
            <a:ext cx="5669279" cy="4217670"/>
          </a:xfrm>
          <a:prstGeom prst="rect">
            <a:avLst/>
          </a:prstGeom>
          <a:noFill/>
          <a:ln>
            <a:noFill/>
          </a:ln>
        </p:spPr>
        <p:txBody>
          <a:bodyPr spcFirstLastPara="1" wrap="square" lIns="94031" tIns="94031" rIns="94031" bIns="94031" anchor="t" anchorCtr="0">
            <a:noAutofit/>
          </a:bodyPr>
          <a:lstStyle/>
          <a:p>
            <a:pPr>
              <a:buClr>
                <a:schemeClr val="dk1"/>
              </a:buClr>
              <a:buSzPts val="1100"/>
            </a:pPr>
            <a:r>
              <a:rPr lang="en-US" sz="1100" dirty="0">
                <a:solidFill>
                  <a:schemeClr val="dk1"/>
                </a:solidFill>
                <a:latin typeface="Arial"/>
                <a:ea typeface="Arial"/>
                <a:cs typeface="Arial"/>
                <a:sym typeface="Arial"/>
              </a:rPr>
              <a:t>Instructor notes: </a:t>
            </a:r>
          </a:p>
          <a:p>
            <a:pPr defTabSz="940460">
              <a:buClr>
                <a:schemeClr val="dk1"/>
              </a:buClr>
              <a:buSzPts val="1100"/>
              <a:defRPr/>
            </a:pPr>
            <a:r>
              <a:rPr lang="en-US" altLang="en-US" sz="1100" dirty="0">
                <a:latin typeface="Arial" panose="020B0604020202020204" pitchFamily="34" charset="0"/>
                <a:ea typeface="ＭＳ Ｐゴシック" panose="020B0600070205080204" pitchFamily="34" charset="-128"/>
              </a:rPr>
              <a:t>Low potential exposure settings are those that do not require contact with people known to be infected with the coronavirus, nor frequent close contact with the public. However, in communities with widespread infection, any congregate setting may be affected.</a:t>
            </a:r>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Any close contact (less than 6 feet) with a person who is not a member of the household is considered a hazard that should be avoided. </a:t>
            </a:r>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Studies of droplet and aerosol dispersion from a person who is talking, not coughing or sneezing, show that the particles can travel more than 6 feet.  This means there is always a slight chance of infection when leaving the house to go to a congregate setting such as a grocery store.</a:t>
            </a:r>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This scenario assumes all household members share each others’ germs, but not the COVID-19.</a:t>
            </a:r>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Photo by Al Brown</a:t>
            </a:r>
          </a:p>
        </p:txBody>
      </p:sp>
    </p:spTree>
    <p:extLst>
      <p:ext uri="{BB962C8B-B14F-4D97-AF65-F5344CB8AC3E}">
        <p14:creationId xmlns:p14="http://schemas.microsoft.com/office/powerpoint/2010/main" val="3848633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A25071-C87A-4D5A-BED1-8E4AE45B35DA}" type="slidenum">
              <a:rPr lang="en-US" smtClean="0"/>
              <a:t>23</a:t>
            </a:fld>
            <a:endParaRPr lang="en-US"/>
          </a:p>
        </p:txBody>
      </p:sp>
    </p:spTree>
    <p:extLst>
      <p:ext uri="{BB962C8B-B14F-4D97-AF65-F5344CB8AC3E}">
        <p14:creationId xmlns:p14="http://schemas.microsoft.com/office/powerpoint/2010/main" val="2118824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0: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p10:notes"/>
          <p:cNvSpPr txBox="1">
            <a:spLocks noGrp="1"/>
          </p:cNvSpPr>
          <p:nvPr>
            <p:ph type="body" idx="1"/>
          </p:nvPr>
        </p:nvSpPr>
        <p:spPr>
          <a:xfrm>
            <a:off x="708661" y="4451985"/>
            <a:ext cx="5669279" cy="4217670"/>
          </a:xfrm>
          <a:prstGeom prst="rect">
            <a:avLst/>
          </a:prstGeom>
          <a:noFill/>
          <a:ln>
            <a:noFill/>
          </a:ln>
        </p:spPr>
        <p:txBody>
          <a:bodyPr spcFirstLastPara="1" wrap="square" lIns="94031" tIns="94031" rIns="94031" bIns="94031" anchor="t" anchorCtr="0">
            <a:noAutofit/>
          </a:bodyPr>
          <a:lstStyle/>
          <a:p>
            <a:pPr defTabSz="940460" fontAlgn="base">
              <a:spcBef>
                <a:spcPct val="30000"/>
              </a:spcBef>
              <a:spcAft>
                <a:spcPct val="0"/>
              </a:spcAft>
              <a:defRPr/>
            </a:pPr>
            <a:r>
              <a:rPr lang="en-US" sz="1100" b="1" dirty="0"/>
              <a:t>Instructor notes:</a:t>
            </a:r>
          </a:p>
          <a:p>
            <a:pPr defTabSz="940460" fontAlgn="base">
              <a:spcBef>
                <a:spcPct val="30000"/>
              </a:spcBef>
              <a:spcAft>
                <a:spcPct val="0"/>
              </a:spcAft>
              <a:defRPr/>
            </a:pPr>
            <a:endParaRPr lang="en-US" sz="1100" b="1" dirty="0"/>
          </a:p>
          <a:p>
            <a:pPr defTabSz="940460" fontAlgn="base">
              <a:spcBef>
                <a:spcPct val="30000"/>
              </a:spcBef>
              <a:spcAft>
                <a:spcPct val="0"/>
              </a:spcAft>
              <a:defRPr/>
            </a:pPr>
            <a:r>
              <a:rPr lang="en-US" sz="1100" dirty="0"/>
              <a:t>In this module we address household preparedness, basic hygiene and social distancing, key elements of a  household plan, decontamination, use of personal protective equipment and key prevention methods.</a:t>
            </a:r>
          </a:p>
          <a:p>
            <a:pPr>
              <a:buClr>
                <a:schemeClr val="dk1"/>
              </a:buClr>
              <a:buSzPts val="1100"/>
            </a:pPr>
            <a:endParaRPr sz="11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59169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708661" y="4451985"/>
            <a:ext cx="5669279" cy="4217670"/>
          </a:xfrm>
          <a:prstGeom prst="rect">
            <a:avLst/>
          </a:prstGeom>
          <a:noFill/>
          <a:ln>
            <a:noFill/>
          </a:ln>
        </p:spPr>
        <p:txBody>
          <a:bodyPr spcFirstLastPara="1" wrap="square" lIns="94031" tIns="94031" rIns="94031" bIns="94031" anchor="t" anchorCtr="0">
            <a:noAutofit/>
          </a:bodyPr>
          <a:lstStyle/>
          <a:p>
            <a:pPr defTabSz="940460" fontAlgn="base">
              <a:spcBef>
                <a:spcPct val="30000"/>
              </a:spcBef>
              <a:spcAft>
                <a:spcPct val="0"/>
              </a:spcAft>
              <a:defRPr/>
            </a:pPr>
            <a:r>
              <a:rPr lang="en-US" altLang="en-US" sz="1100" b="1" dirty="0">
                <a:latin typeface="Arial" panose="020B0604020202020204" pitchFamily="34" charset="0"/>
                <a:ea typeface="ＭＳ Ｐゴシック" panose="020B0600070205080204" pitchFamily="34" charset="-128"/>
              </a:rPr>
              <a:t>Instructor notes:</a:t>
            </a:r>
          </a:p>
          <a:p>
            <a:endParaRPr lang="en-US" altLang="en-US" sz="1100" dirty="0">
              <a:latin typeface="Arial" panose="020B0604020202020204" pitchFamily="34" charset="0"/>
              <a:ea typeface="ＭＳ Ｐゴシック" panose="020B0600070205080204" pitchFamily="34" charset="-128"/>
            </a:endParaRPr>
          </a:p>
          <a:p>
            <a:r>
              <a:rPr lang="en-US" sz="1100" dirty="0"/>
              <a:t>All  of us should learn from the on-going COVID-19 pandemic.  We must realize it has not ended. Much remains unknown about the disease. There is uncertainty about possible rebound of cases, seasonality, and variation of the organism that may or may not occur. In Arizona, the percentage of positive tests and hospitalizations has increased since May 15, 2020. Community spread remains widespread and significant as of June 15, 2020.</a:t>
            </a:r>
          </a:p>
          <a:p>
            <a:r>
              <a:rPr lang="en-US" sz="1100" dirty="0"/>
              <a:t> </a:t>
            </a:r>
          </a:p>
          <a:p>
            <a:r>
              <a:rPr lang="en-US" sz="1100" dirty="0"/>
              <a:t>Assess and recognize the plausible extended emergencies that may affect your community. </a:t>
            </a:r>
          </a:p>
          <a:p>
            <a:endParaRPr lang="en-US" sz="1100" dirty="0"/>
          </a:p>
          <a:p>
            <a:r>
              <a:rPr lang="en-US" sz="1100" dirty="0"/>
              <a:t>Extreme weather events may occur. Flooding, snowstorms, wind, and drought may disrupt the community. All of us are vulnerable to the effects of a cyberattack or extended power outage.  Consider whether your water supply and cooking fuel source will be affected. </a:t>
            </a:r>
          </a:p>
          <a:p>
            <a:endParaRPr lang="en-US" sz="1100" dirty="0"/>
          </a:p>
          <a:p>
            <a:r>
              <a:rPr lang="en-US" sz="1100" dirty="0"/>
              <a:t>Advice is available from your local emergency management agency and the Red Cross at: </a:t>
            </a:r>
            <a:r>
              <a:rPr lang="en-US" sz="1100" dirty="0">
                <a:hlinkClick r:id="rId3"/>
              </a:rPr>
              <a:t>https://www.redcross.org/get-help/how-to-prepare-for-emergencies.html</a:t>
            </a:r>
            <a:endParaRPr lang="en-US" sz="1100" dirty="0"/>
          </a:p>
          <a:p>
            <a:endParaRPr lang="en-US" sz="1100" dirty="0"/>
          </a:p>
          <a:p>
            <a:endParaRPr lang="en-US" sz="1100" dirty="0"/>
          </a:p>
          <a:p>
            <a:r>
              <a:rPr lang="en-US" sz="1100" dirty="0"/>
              <a:t>Photo by Al Brown</a:t>
            </a:r>
          </a:p>
          <a:p>
            <a:pPr>
              <a:buClr>
                <a:schemeClr val="dk1"/>
              </a:buClr>
              <a:buSzPts val="1100"/>
            </a:pPr>
            <a:endParaRPr sz="11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63027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302D79CC-B078-4FEA-B388-BE32FA5CD1EE}"/>
              </a:ext>
            </a:extLst>
          </p:cNvPr>
          <p:cNvSpPr>
            <a:spLocks noGrp="1" noRot="1" noChangeAspect="1" noTextEdit="1"/>
          </p:cNvSpPr>
          <p:nvPr>
            <p:ph type="sldImg"/>
          </p:nvPr>
        </p:nvSpPr>
        <p:spPr>
          <a:ln/>
        </p:spPr>
      </p:sp>
      <p:sp>
        <p:nvSpPr>
          <p:cNvPr id="73731" name="Notes Placeholder 2">
            <a:extLst>
              <a:ext uri="{FF2B5EF4-FFF2-40B4-BE49-F238E27FC236}">
                <a16:creationId xmlns:a16="http://schemas.microsoft.com/office/drawing/2014/main" id="{7C8A1710-6DA0-4356-86DE-E891DAA9A0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0460" fontAlgn="base">
              <a:lnSpc>
                <a:spcPct val="90000"/>
              </a:lnSpc>
              <a:spcBef>
                <a:spcPct val="30000"/>
              </a:spcBef>
              <a:spcAft>
                <a:spcPct val="0"/>
              </a:spcAft>
              <a:defRPr/>
            </a:pPr>
            <a:r>
              <a:rPr lang="en-US" sz="1100" b="1" dirty="0"/>
              <a:t>Instructor notes:</a:t>
            </a:r>
          </a:p>
          <a:p>
            <a:pPr>
              <a:lnSpc>
                <a:spcPct val="90000"/>
              </a:lnSpc>
            </a:pPr>
            <a:endParaRPr lang="en-US" altLang="en-US" sz="1100" dirty="0">
              <a:latin typeface="Arial" panose="020B0604020202020204" pitchFamily="34" charset="0"/>
              <a:ea typeface="ＭＳ Ｐゴシック" panose="020B0600070205080204" pitchFamily="34" charset="-128"/>
            </a:endParaRPr>
          </a:p>
          <a:p>
            <a:pPr>
              <a:lnSpc>
                <a:spcPct val="90000"/>
              </a:lnSpc>
            </a:pPr>
            <a:r>
              <a:rPr lang="en-US" altLang="en-US" sz="1100" dirty="0">
                <a:latin typeface="Arial" panose="020B0604020202020204" pitchFamily="34" charset="0"/>
                <a:ea typeface="ＭＳ Ｐゴシック" panose="020B0600070205080204" pitchFamily="34" charset="-128"/>
              </a:rPr>
              <a:t>Regardless of exposure potential, there are several steps that everyone can take to lower the chances of becoming sick or spreading COVID-19.</a:t>
            </a:r>
          </a:p>
          <a:p>
            <a:pPr>
              <a:lnSpc>
                <a:spcPct val="90000"/>
              </a:lnSpc>
            </a:pPr>
            <a:endParaRPr lang="en-US" altLang="en-US" sz="1100" dirty="0">
              <a:latin typeface="Arial" panose="020B0604020202020204" pitchFamily="34" charset="0"/>
              <a:ea typeface="ＭＳ Ｐゴシック" panose="020B0600070205080204" pitchFamily="34" charset="-128"/>
            </a:endParaRPr>
          </a:p>
          <a:p>
            <a:pPr marL="176336" indent="-176336">
              <a:lnSpc>
                <a:spcPct val="90000"/>
              </a:lnSpc>
              <a:buFont typeface="Arial" panose="020B0604020202020204" pitchFamily="34" charset="0"/>
              <a:buChar char="•"/>
            </a:pPr>
            <a:r>
              <a:rPr lang="en-US" altLang="en-US" sz="1100" dirty="0">
                <a:latin typeface="Arial" panose="020B0604020202020204" pitchFamily="34" charset="0"/>
                <a:ea typeface="ＭＳ Ｐゴシック" panose="020B0600070205080204" pitchFamily="34" charset="-128"/>
              </a:rPr>
              <a:t>Stay home if you are sick.</a:t>
            </a:r>
          </a:p>
          <a:p>
            <a:pPr marL="176336" indent="-176336">
              <a:lnSpc>
                <a:spcPct val="90000"/>
              </a:lnSpc>
              <a:buFont typeface="Arial" panose="020B0604020202020204" pitchFamily="34" charset="0"/>
              <a:buChar char="•"/>
            </a:pPr>
            <a:r>
              <a:rPr lang="en-US" altLang="en-US" sz="1100" dirty="0">
                <a:latin typeface="Arial" panose="020B0604020202020204" pitchFamily="34" charset="0"/>
                <a:ea typeface="ＭＳ Ｐゴシック" panose="020B0600070205080204" pitchFamily="34" charset="-128"/>
              </a:rPr>
              <a:t>Wash your hands frequently with soap and water for 20 seconds or use hand sanitizer if soap and water are not available.</a:t>
            </a:r>
          </a:p>
          <a:p>
            <a:pPr marL="176336" indent="-176336">
              <a:lnSpc>
                <a:spcPct val="90000"/>
              </a:lnSpc>
              <a:buFont typeface="Arial" panose="020B0604020202020204" pitchFamily="34" charset="0"/>
              <a:buChar char="•"/>
            </a:pPr>
            <a:r>
              <a:rPr lang="en-US" altLang="en-US" sz="1100" dirty="0">
                <a:latin typeface="Arial" panose="020B0604020202020204" pitchFamily="34" charset="0"/>
                <a:ea typeface="ＭＳ Ｐゴシック" panose="020B0600070205080204" pitchFamily="34" charset="-128"/>
              </a:rPr>
              <a:t>Avoid touching your nose, mouth, and eyes.</a:t>
            </a:r>
          </a:p>
          <a:p>
            <a:pPr marL="176336" indent="-176336">
              <a:lnSpc>
                <a:spcPct val="90000"/>
              </a:lnSpc>
              <a:buFont typeface="Arial" panose="020B0604020202020204" pitchFamily="34" charset="0"/>
              <a:buChar char="•"/>
            </a:pPr>
            <a:r>
              <a:rPr lang="en-US" altLang="en-US" sz="1100" dirty="0">
                <a:latin typeface="Arial" panose="020B0604020202020204" pitchFamily="34" charset="0"/>
                <a:ea typeface="ＭＳ Ｐゴシック" panose="020B0600070205080204" pitchFamily="34" charset="-128"/>
              </a:rPr>
              <a:t>Cover your coughs and sneezes with a tissue, or cough and sneeze into your upper sleeve.  Wear a face covering.</a:t>
            </a:r>
          </a:p>
          <a:p>
            <a:pPr marL="176336" indent="-176336">
              <a:lnSpc>
                <a:spcPct val="90000"/>
              </a:lnSpc>
              <a:buFont typeface="Arial" panose="020B0604020202020204" pitchFamily="34" charset="0"/>
              <a:buChar char="•"/>
            </a:pPr>
            <a:r>
              <a:rPr lang="en-US" altLang="en-US" sz="1100" dirty="0">
                <a:latin typeface="Arial" panose="020B0604020202020204" pitchFamily="34" charset="0"/>
                <a:ea typeface="ＭＳ Ｐゴシック" panose="020B0600070205080204" pitchFamily="34" charset="-128"/>
              </a:rPr>
              <a:t>Dispose of tissues in no-touch trash receptacles.</a:t>
            </a:r>
          </a:p>
          <a:p>
            <a:pPr marL="176336" indent="-176336">
              <a:lnSpc>
                <a:spcPct val="90000"/>
              </a:lnSpc>
              <a:buFont typeface="Arial" panose="020B0604020202020204" pitchFamily="34" charset="0"/>
              <a:buChar char="•"/>
            </a:pPr>
            <a:r>
              <a:rPr lang="en-US" altLang="en-US" sz="1100" dirty="0">
                <a:latin typeface="Arial" panose="020B0604020202020204" pitchFamily="34" charset="0"/>
                <a:ea typeface="ＭＳ Ｐゴシック" panose="020B0600070205080204" pitchFamily="34" charset="-128"/>
              </a:rPr>
              <a:t>Wash your hands or use a hand sanitizer after coughing, sneezing, or blowing your nose.</a:t>
            </a:r>
          </a:p>
          <a:p>
            <a:pPr marL="176336" indent="-176336">
              <a:lnSpc>
                <a:spcPct val="90000"/>
              </a:lnSpc>
              <a:buFont typeface="Arial" panose="020B0604020202020204" pitchFamily="34" charset="0"/>
              <a:buChar char="•"/>
            </a:pPr>
            <a:r>
              <a:rPr lang="en-US" altLang="en-US" sz="1100" dirty="0">
                <a:latin typeface="Arial" panose="020B0604020202020204" pitchFamily="34" charset="0"/>
                <a:ea typeface="ＭＳ Ｐゴシック" panose="020B0600070205080204" pitchFamily="34" charset="-128"/>
              </a:rPr>
              <a:t>Vulnerable persons include greater than 64 years of age; underlying medical conditions; excess obesity and more.</a:t>
            </a:r>
          </a:p>
          <a:p>
            <a:pPr marL="176336" indent="-176336">
              <a:lnSpc>
                <a:spcPct val="90000"/>
              </a:lnSpc>
              <a:buFont typeface="Arial" panose="020B0604020202020204" pitchFamily="34" charset="0"/>
              <a:buChar char="•"/>
            </a:pPr>
            <a:r>
              <a:rPr lang="en-US" altLang="en-US" sz="1100" dirty="0">
                <a:latin typeface="Arial" panose="020B0604020202020204" pitchFamily="34" charset="0"/>
                <a:ea typeface="ＭＳ Ｐゴシック" panose="020B0600070205080204" pitchFamily="34" charset="-128"/>
              </a:rPr>
              <a:t>Avoid shaking hands and always wash your hands after physical contact with others.</a:t>
            </a:r>
          </a:p>
          <a:p>
            <a:pPr marL="176336" indent="-176336">
              <a:lnSpc>
                <a:spcPct val="90000"/>
              </a:lnSpc>
              <a:buFont typeface="Arial" panose="020B0604020202020204" pitchFamily="34" charset="0"/>
              <a:buChar char="•"/>
            </a:pPr>
            <a:endParaRPr lang="en-US" altLang="en-US" sz="1100" dirty="0">
              <a:latin typeface="Arial" panose="020B0604020202020204" pitchFamily="34" charset="0"/>
              <a:ea typeface="ＭＳ Ｐゴシック" panose="020B0600070205080204" pitchFamily="34" charset="-128"/>
            </a:endParaRPr>
          </a:p>
          <a:p>
            <a:pPr>
              <a:lnSpc>
                <a:spcPct val="90000"/>
              </a:lnSpc>
            </a:pPr>
            <a:r>
              <a:rPr lang="en-US" altLang="en-US" sz="1100" dirty="0">
                <a:latin typeface="Arial" panose="020B0604020202020204" pitchFamily="34" charset="0"/>
                <a:ea typeface="ＭＳ Ｐゴシック" panose="020B0600070205080204" pitchFamily="34" charset="-128"/>
              </a:rPr>
              <a:t>CDC guidance: Social Distancing: </a:t>
            </a:r>
            <a:r>
              <a:rPr lang="en-US" sz="1100" dirty="0">
                <a:hlinkClick r:id="rId3"/>
              </a:rPr>
              <a:t>https://www.cdc.gov/coronavirus/2019-ncov/prevent-getting-sick/social-distancing.html</a:t>
            </a:r>
            <a:endParaRPr lang="en-US" sz="1100" dirty="0"/>
          </a:p>
          <a:p>
            <a:pPr>
              <a:lnSpc>
                <a:spcPct val="90000"/>
              </a:lnSpc>
            </a:pPr>
            <a:endParaRPr lang="en-US" altLang="en-US" sz="1100" dirty="0">
              <a:latin typeface="Arial" panose="020B0604020202020204" pitchFamily="34" charset="0"/>
              <a:ea typeface="ＭＳ Ｐゴシック" panose="020B0600070205080204" pitchFamily="34" charset="-128"/>
            </a:endParaRPr>
          </a:p>
          <a:p>
            <a:pPr>
              <a:lnSpc>
                <a:spcPct val="90000"/>
              </a:lnSpc>
            </a:pPr>
            <a:r>
              <a:rPr lang="en-US" altLang="en-US" sz="1100" dirty="0">
                <a:latin typeface="Arial" panose="020B0604020202020204" pitchFamily="34" charset="0"/>
                <a:ea typeface="ＭＳ Ｐゴシック" panose="020B0600070205080204" pitchFamily="34" charset="-128"/>
              </a:rPr>
              <a:t>CDC guidance: Visiting Parks and Recreational Facilities: </a:t>
            </a:r>
            <a:r>
              <a:rPr lang="en-US" sz="1100" dirty="0">
                <a:hlinkClick r:id="rId4"/>
              </a:rPr>
              <a:t>https://www.cdc.gov/coronavirus/2019-ncov/daily-life-coping/visitors.html</a:t>
            </a:r>
            <a:endParaRPr lang="en-US" sz="1100" dirty="0"/>
          </a:p>
          <a:p>
            <a:pPr>
              <a:lnSpc>
                <a:spcPct val="90000"/>
              </a:lnSpc>
            </a:pPr>
            <a:endParaRPr lang="en-US" altLang="en-US" sz="1100" dirty="0">
              <a:latin typeface="Arial" panose="020B0604020202020204" pitchFamily="34" charset="0"/>
              <a:ea typeface="ＭＳ Ｐゴシック" panose="020B0600070205080204" pitchFamily="34" charset="-128"/>
            </a:endParaRPr>
          </a:p>
          <a:p>
            <a:pPr>
              <a:lnSpc>
                <a:spcPct val="90000"/>
              </a:lnSpc>
            </a:pPr>
            <a:endParaRPr lang="en-US" altLang="en-US" sz="1100" dirty="0">
              <a:latin typeface="Arial" panose="020B0604020202020204" pitchFamily="34" charset="0"/>
              <a:ea typeface="ＭＳ Ｐゴシック" panose="020B0600070205080204" pitchFamily="34" charset="-128"/>
            </a:endParaRPr>
          </a:p>
        </p:txBody>
      </p:sp>
      <p:sp>
        <p:nvSpPr>
          <p:cNvPr id="73732" name="Slide Number Placeholder 3">
            <a:extLst>
              <a:ext uri="{FF2B5EF4-FFF2-40B4-BE49-F238E27FC236}">
                <a16:creationId xmlns:a16="http://schemas.microsoft.com/office/drawing/2014/main" id="{CD41F906-C31B-458D-85B4-A1EA94892C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fld id="{FD36CFDB-35BC-4F38-B592-ED0C1FADE8EE}" type="slidenum">
              <a:rPr lang="en-US" altLang="en-US" sz="1200" baseline="0"/>
              <a:pPr/>
              <a:t>26</a:t>
            </a:fld>
            <a:endParaRPr lang="en-US" altLang="en-US" sz="1200" baseline="0" dirty="0"/>
          </a:p>
        </p:txBody>
      </p:sp>
      <p:sp>
        <p:nvSpPr>
          <p:cNvPr id="73733" name="Date Placeholder 4">
            <a:extLst>
              <a:ext uri="{FF2B5EF4-FFF2-40B4-BE49-F238E27FC236}">
                <a16:creationId xmlns:a16="http://schemas.microsoft.com/office/drawing/2014/main" id="{598A67A9-0A4A-41A0-89FB-A8FF3401C14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73734" name="Header Placeholder 5">
            <a:extLst>
              <a:ext uri="{FF2B5EF4-FFF2-40B4-BE49-F238E27FC236}">
                <a16:creationId xmlns:a16="http://schemas.microsoft.com/office/drawing/2014/main" id="{04817F07-52BC-4CF6-B93A-AD5D8605E5C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73735" name="Footer Placeholder 6">
            <a:extLst>
              <a:ext uri="{FF2B5EF4-FFF2-40B4-BE49-F238E27FC236}">
                <a16:creationId xmlns:a16="http://schemas.microsoft.com/office/drawing/2014/main" id="{E8DD5F9B-1DA1-40EB-A114-078DADB27562}"/>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Tree>
    <p:extLst>
      <p:ext uri="{BB962C8B-B14F-4D97-AF65-F5344CB8AC3E}">
        <p14:creationId xmlns:p14="http://schemas.microsoft.com/office/powerpoint/2010/main" val="503285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1" dirty="0"/>
          </a:p>
          <a:p>
            <a:r>
              <a:rPr lang="en-US" b="0" dirty="0"/>
              <a:t>You can greet someone and still maintain social distance of six feet or more. </a:t>
            </a:r>
          </a:p>
          <a:p>
            <a:endParaRPr lang="en-US" b="0" dirty="0"/>
          </a:p>
          <a:p>
            <a:r>
              <a:rPr lang="en-US" b="0" dirty="0"/>
              <a:t>Image courtesy of NUS University of Singapore, Yong Loo Lin School of Medicine</a:t>
            </a:r>
          </a:p>
          <a:p>
            <a:endParaRPr lang="en-US" b="0" dirty="0"/>
          </a:p>
          <a:p>
            <a:endParaRPr lang="en-US" b="0" dirty="0"/>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27</a:t>
            </a:fld>
            <a:endParaRPr lang="en-US" altLang="en-US" dirty="0"/>
          </a:p>
        </p:txBody>
      </p:sp>
    </p:spTree>
    <p:extLst>
      <p:ext uri="{BB962C8B-B14F-4D97-AF65-F5344CB8AC3E}">
        <p14:creationId xmlns:p14="http://schemas.microsoft.com/office/powerpoint/2010/main" val="2517395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740CB668-71BF-4F74-8514-8784BA8F008A}"/>
              </a:ext>
            </a:extLst>
          </p:cNvPr>
          <p:cNvSpPr>
            <a:spLocks noGrp="1" noRot="1" noChangeAspect="1" noTextEdit="1"/>
          </p:cNvSpPr>
          <p:nvPr>
            <p:ph type="sldImg"/>
          </p:nvPr>
        </p:nvSpPr>
        <p:spPr>
          <a:ln/>
        </p:spPr>
      </p:sp>
      <p:sp>
        <p:nvSpPr>
          <p:cNvPr id="75779" name="Notes Placeholder 2">
            <a:extLst>
              <a:ext uri="{FF2B5EF4-FFF2-40B4-BE49-F238E27FC236}">
                <a16:creationId xmlns:a16="http://schemas.microsoft.com/office/drawing/2014/main" id="{AC8D95B6-DF68-4BC7-AEEF-C62B4B1F7C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0460" fontAlgn="base">
              <a:spcBef>
                <a:spcPct val="30000"/>
              </a:spcBef>
              <a:spcAft>
                <a:spcPct val="0"/>
              </a:spcAft>
              <a:defRPr/>
            </a:pPr>
            <a:r>
              <a:rPr lang="en-US" b="1" dirty="0"/>
              <a:t>Instructor notes:</a:t>
            </a:r>
          </a:p>
          <a:p>
            <a:pPr defTabSz="940460" fontAlgn="base">
              <a:spcBef>
                <a:spcPct val="30000"/>
              </a:spcBef>
              <a:spcAft>
                <a:spcPct val="0"/>
              </a:spcAft>
              <a:defRPr/>
            </a:pPr>
            <a:endParaRPr lang="en-US" b="1" dirty="0"/>
          </a:p>
          <a:p>
            <a:r>
              <a:rPr lang="en-US" altLang="en-US" dirty="0">
                <a:latin typeface="Arial" panose="020B0604020202020204" pitchFamily="34" charset="0"/>
                <a:ea typeface="ＭＳ Ｐゴシック" panose="020B0600070205080204" pitchFamily="34" charset="-128"/>
              </a:rPr>
              <a:t>Household Checklist by CDC: </a:t>
            </a:r>
            <a:r>
              <a:rPr lang="en-US" dirty="0">
                <a:hlinkClick r:id="rId3"/>
              </a:rPr>
              <a:t>https://www.cdc.gov/coronavirus/2019-ncov/daily-life-coping/checklist-household-ready.html?CDC_AA_refVal=https%3A%2F%2Fwww.cdc.gov%2Fcoronavirus%2F2019-ncov%2Fcommunity%2Fhome%2Findex.html</a:t>
            </a:r>
            <a:endParaRPr lang="en-US" dirty="0"/>
          </a:p>
          <a:p>
            <a:endParaRPr lang="en-US" altLang="en-US" dirty="0">
              <a:latin typeface="Arial" panose="020B0604020202020204" pitchFamily="34" charset="0"/>
              <a:ea typeface="ＭＳ Ｐゴシック" panose="020B0600070205080204" pitchFamily="34" charset="-128"/>
            </a:endParaRPr>
          </a:p>
        </p:txBody>
      </p:sp>
      <p:sp>
        <p:nvSpPr>
          <p:cNvPr id="75780" name="Header Placeholder 3">
            <a:extLst>
              <a:ext uri="{FF2B5EF4-FFF2-40B4-BE49-F238E27FC236}">
                <a16:creationId xmlns:a16="http://schemas.microsoft.com/office/drawing/2014/main" id="{6D0AB71B-1E05-4B16-B7AB-F1F9A31A25A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75781" name="Date Placeholder 4">
            <a:extLst>
              <a:ext uri="{FF2B5EF4-FFF2-40B4-BE49-F238E27FC236}">
                <a16:creationId xmlns:a16="http://schemas.microsoft.com/office/drawing/2014/main" id="{429207AB-92BB-4C1F-9A2C-84B1C6F346C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75782" name="Footer Placeholder 5">
            <a:extLst>
              <a:ext uri="{FF2B5EF4-FFF2-40B4-BE49-F238E27FC236}">
                <a16:creationId xmlns:a16="http://schemas.microsoft.com/office/drawing/2014/main" id="{56C806DC-81FD-4593-8867-8C37A9C9E6AC}"/>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75783" name="Slide Number Placeholder 6">
            <a:extLst>
              <a:ext uri="{FF2B5EF4-FFF2-40B4-BE49-F238E27FC236}">
                <a16:creationId xmlns:a16="http://schemas.microsoft.com/office/drawing/2014/main" id="{64E4A741-A275-43B6-B3C2-1DA2661741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fld id="{42BC4638-9548-4FA6-836D-67BAD1183012}" type="slidenum">
              <a:rPr lang="en-US" altLang="en-US" sz="1200" baseline="0"/>
              <a:pPr/>
              <a:t>28</a:t>
            </a:fld>
            <a:endParaRPr lang="en-US" altLang="en-US" sz="1200" baseline="0" dirty="0"/>
          </a:p>
        </p:txBody>
      </p:sp>
    </p:spTree>
    <p:extLst>
      <p:ext uri="{BB962C8B-B14F-4D97-AF65-F5344CB8AC3E}">
        <p14:creationId xmlns:p14="http://schemas.microsoft.com/office/powerpoint/2010/main" val="3493122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460" fontAlgn="base">
              <a:spcBef>
                <a:spcPct val="30000"/>
              </a:spcBef>
              <a:spcAft>
                <a:spcPct val="0"/>
              </a:spcAft>
              <a:defRPr/>
            </a:pPr>
            <a:r>
              <a:rPr lang="en-US" altLang="en-US" b="1" dirty="0"/>
              <a:t>Instructor notes: </a:t>
            </a:r>
          </a:p>
          <a:p>
            <a:endParaRPr lang="en-US" dirty="0"/>
          </a:p>
          <a:p>
            <a:r>
              <a:rPr lang="en-US" dirty="0"/>
              <a:t>Handwashing is important because germs such as virus,  get onto your hands when you cough, sneeze, blow the nose, shake hands,  use the toilet, and touch surfaces touched by other people.  The germs are easily transferred into your body by touching your eyes, nose, and mouth. </a:t>
            </a:r>
          </a:p>
          <a:p>
            <a:r>
              <a:rPr lang="en-US" dirty="0"/>
              <a:t>CDC: When and How to Wash  Your Hands, https://www.cdc.gov/handwashing/when-how-handwashing.html</a:t>
            </a:r>
          </a:p>
          <a:p>
            <a:endParaRPr lang="en-US" dirty="0"/>
          </a:p>
          <a:p>
            <a:r>
              <a:rPr lang="en-US" dirty="0"/>
              <a:t>Activity:  Ask the participants if anyone is having a birthday today? Then ask the participants to dry wash their hands while singing happy birthday twice to that participant. </a:t>
            </a:r>
          </a:p>
          <a:p>
            <a:endParaRPr lang="en-US" dirty="0"/>
          </a:p>
          <a:p>
            <a:r>
              <a:rPr lang="en-US" dirty="0"/>
              <a:t>The next slide has an optional 1:25 second video from Johns Hopkins University demonstrating proper handwashing. </a:t>
            </a:r>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29</a:t>
            </a:fld>
            <a:endParaRPr lang="en-US" altLang="en-US" dirty="0"/>
          </a:p>
        </p:txBody>
      </p:sp>
    </p:spTree>
    <p:extLst>
      <p:ext uri="{BB962C8B-B14F-4D97-AF65-F5344CB8AC3E}">
        <p14:creationId xmlns:p14="http://schemas.microsoft.com/office/powerpoint/2010/main" val="248136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8:notes"/>
          <p:cNvSpPr txBox="1">
            <a:spLocks noGrp="1"/>
          </p:cNvSpPr>
          <p:nvPr>
            <p:ph type="body" idx="1"/>
          </p:nvPr>
        </p:nvSpPr>
        <p:spPr>
          <a:xfrm>
            <a:off x="708661" y="4451985"/>
            <a:ext cx="5669279" cy="4217670"/>
          </a:xfrm>
          <a:prstGeom prst="rect">
            <a:avLst/>
          </a:prstGeom>
          <a:noFill/>
          <a:ln>
            <a:noFill/>
          </a:ln>
        </p:spPr>
        <p:txBody>
          <a:bodyPr spcFirstLastPara="1" wrap="square" lIns="94031" tIns="94031" rIns="94031" bIns="94031" anchor="ctr" anchorCtr="0">
            <a:noAutofit/>
          </a:bodyPr>
          <a:lstStyle/>
          <a:p>
            <a:pPr>
              <a:buClr>
                <a:schemeClr val="dk1"/>
              </a:buClr>
              <a:buSzPts val="1100"/>
            </a:pPr>
            <a:endParaRPr sz="1100">
              <a:solidFill>
                <a:schemeClr val="dk1"/>
              </a:solidFill>
              <a:latin typeface="Arial"/>
              <a:ea typeface="Arial"/>
              <a:cs typeface="Arial"/>
              <a:sym typeface="Arial"/>
            </a:endParaRPr>
          </a:p>
        </p:txBody>
      </p:sp>
      <p:sp>
        <p:nvSpPr>
          <p:cNvPr id="224" name="Google Shape;224;p28: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6454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1" dirty="0"/>
          </a:p>
          <a:p>
            <a:r>
              <a:rPr lang="en-US" b="0" dirty="0"/>
              <a:t>Johns Hopkins University video “Hand Washing Steps, Using the World Health Organization Technique”.  </a:t>
            </a:r>
          </a:p>
          <a:p>
            <a:r>
              <a:rPr lang="en-US" b="0" dirty="0"/>
              <a:t>This is an optional video that runs for 1 minute and 25 seconds. </a:t>
            </a:r>
          </a:p>
          <a:p>
            <a:endParaRPr lang="en-US" b="0" dirty="0"/>
          </a:p>
          <a:p>
            <a:r>
              <a:rPr lang="en-US" b="0" dirty="0"/>
              <a:t>Note: the use of the video is optional, depending on time available to conduct the training.</a:t>
            </a:r>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30</a:t>
            </a:fld>
            <a:endParaRPr lang="en-US" altLang="en-US" dirty="0"/>
          </a:p>
        </p:txBody>
      </p:sp>
    </p:spTree>
    <p:extLst>
      <p:ext uri="{BB962C8B-B14F-4D97-AF65-F5344CB8AC3E}">
        <p14:creationId xmlns:p14="http://schemas.microsoft.com/office/powerpoint/2010/main" val="2144674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24" indent="-176124" defTabSz="940460" fontAlgn="base">
              <a:spcBef>
                <a:spcPct val="30000"/>
              </a:spcBef>
              <a:spcAft>
                <a:spcPct val="0"/>
              </a:spcAft>
              <a:buFont typeface="Arial" panose="020B0604020202020204" pitchFamily="34" charset="0"/>
              <a:buChar char="•"/>
              <a:defRPr/>
            </a:pPr>
            <a:r>
              <a:rPr lang="en-US" sz="1000" b="1" dirty="0"/>
              <a:t>Instructor notes:</a:t>
            </a:r>
          </a:p>
          <a:p>
            <a:endParaRPr lang="en-US" sz="1000" dirty="0"/>
          </a:p>
          <a:p>
            <a:r>
              <a:rPr lang="en-US" sz="1000" dirty="0"/>
              <a:t>The CDC guidelines include disinfecting immediately any visibly contaminated personal protective equipment (PPE), surfaces, appliances, or patient care area surfaces using an EPA-registered disinfectant wipe. They also recommend performing regular cleaning and disinfection of patient care area surfaces, even absent visible contamination.  If caring for an infected person in your house, provide the disinfectant wipes  to the infected person and instruct them on how to safely use the wipes.  All persons handling disinfectant wipes should immediately wash their hands after touching the wipes. </a:t>
            </a:r>
          </a:p>
          <a:p>
            <a:endParaRPr lang="en-US" sz="1000" dirty="0"/>
          </a:p>
          <a:p>
            <a:r>
              <a:rPr lang="en-US" sz="1000" dirty="0"/>
              <a:t>See: </a:t>
            </a:r>
            <a:r>
              <a:rPr lang="en-US" sz="1000" u="sng" dirty="0"/>
              <a:t>https://www.epa.gov/pesticide-registration/list-n-disinfectants-use-against-sars-cov-2 </a:t>
            </a:r>
          </a:p>
          <a:p>
            <a:endParaRPr lang="en-US" sz="1000" dirty="0"/>
          </a:p>
          <a:p>
            <a:r>
              <a:rPr lang="en-US" sz="1000" dirty="0"/>
              <a:t>CDC guidelines for household settings: </a:t>
            </a:r>
            <a:r>
              <a:rPr lang="en-US" sz="1000" u="sng" dirty="0"/>
              <a:t>https://www.cdc.gov/coronavirus/2019-ncov/community/home/cleaning-disinfection.html#routine-cleaning</a:t>
            </a:r>
          </a:p>
          <a:p>
            <a:endParaRPr lang="en-US" sz="1000" dirty="0"/>
          </a:p>
          <a:p>
            <a:r>
              <a:rPr lang="en-US" b="1" dirty="0">
                <a:latin typeface="Arial" charset="0"/>
                <a:ea typeface="ＭＳ Ｐゴシック" pitchFamily="48" charset="-128"/>
              </a:rPr>
              <a:t>Cleaning</a:t>
            </a:r>
            <a:r>
              <a:rPr lang="en-US" dirty="0">
                <a:latin typeface="Arial" charset="0"/>
                <a:ea typeface="ＭＳ Ｐゴシック" pitchFamily="48" charset="-128"/>
              </a:rPr>
              <a:t> refers to the removal of germs, dirt, and impurities from surfaces. Cleaning does not kill germs, but by removing them, it lowers their numbers and the risk of spreading infection.</a:t>
            </a:r>
          </a:p>
          <a:p>
            <a:endParaRPr lang="en-US" dirty="0">
              <a:latin typeface="Arial" charset="0"/>
              <a:ea typeface="ＭＳ Ｐゴシック" pitchFamily="48" charset="-128"/>
            </a:endParaRPr>
          </a:p>
          <a:p>
            <a:r>
              <a:rPr lang="en-US" b="1" dirty="0">
                <a:latin typeface="Arial" charset="0"/>
                <a:ea typeface="ＭＳ Ｐゴシック" pitchFamily="48" charset="-128"/>
              </a:rPr>
              <a:t>Disinfecting</a:t>
            </a:r>
            <a:r>
              <a:rPr lang="en-US" dirty="0">
                <a:latin typeface="Arial" charset="0"/>
                <a:ea typeface="ＭＳ Ｐゴシック" pitchFamily="48" charset="-128"/>
              </a:rPr>
              <a:t> refers to using chemicals to kill germs on surfaces. This process does not necessarily clean dirty surfaces or remove germs, but by killing germs on a surface </a:t>
            </a:r>
            <a:r>
              <a:rPr lang="en-US" i="1" dirty="0">
                <a:latin typeface="Arial" charset="0"/>
                <a:ea typeface="ＭＳ Ｐゴシック" pitchFamily="48" charset="-128"/>
              </a:rPr>
              <a:t>after </a:t>
            </a:r>
            <a:r>
              <a:rPr lang="en-US" dirty="0">
                <a:latin typeface="Arial" charset="0"/>
                <a:ea typeface="ＭＳ Ｐゴシック" pitchFamily="48" charset="-128"/>
              </a:rPr>
              <a:t>cleaning, it can further lower the risk of spreading infection.</a:t>
            </a:r>
            <a:endParaRPr lang="en-US" sz="1000" dirty="0"/>
          </a:p>
          <a:p>
            <a:pPr marL="176124" indent="-176124">
              <a:buFont typeface="Arial" panose="020B0604020202020204" pitchFamily="34" charset="0"/>
              <a:buChar char="•"/>
            </a:pPr>
            <a:endParaRPr lang="en-US" sz="1000" dirty="0"/>
          </a:p>
          <a:p>
            <a:endParaRPr lang="en-US" sz="1000" dirty="0"/>
          </a:p>
        </p:txBody>
      </p:sp>
      <p:sp>
        <p:nvSpPr>
          <p:cNvPr id="4" name="Slide Number Placeholder 3"/>
          <p:cNvSpPr>
            <a:spLocks noGrp="1"/>
          </p:cNvSpPr>
          <p:nvPr>
            <p:ph type="sldNum" sz="quarter" idx="10"/>
          </p:nvPr>
        </p:nvSpPr>
        <p:spPr/>
        <p:txBody>
          <a:bodyPr/>
          <a:lstStyle/>
          <a:p>
            <a:pPr>
              <a:defRPr/>
            </a:pPr>
            <a:fld id="{6173BEE4-E025-9C4B-A234-6C8550A55731}" type="slidenum">
              <a:rPr lang="en-US" smtClean="0"/>
              <a:pPr>
                <a:defRPr/>
              </a:pPr>
              <a:t>31</a:t>
            </a:fld>
            <a:endParaRPr lang="en-US" dirty="0"/>
          </a:p>
        </p:txBody>
      </p:sp>
    </p:spTree>
    <p:extLst>
      <p:ext uri="{BB962C8B-B14F-4D97-AF65-F5344CB8AC3E}">
        <p14:creationId xmlns:p14="http://schemas.microsoft.com/office/powerpoint/2010/main" val="3139051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7A719FB7-165F-450F-917C-B00E06A60316}"/>
              </a:ext>
            </a:extLst>
          </p:cNvPr>
          <p:cNvSpPr>
            <a:spLocks noGrp="1" noRot="1" noChangeAspect="1" noTextEdit="1"/>
          </p:cNvSpPr>
          <p:nvPr>
            <p:ph type="sldImg"/>
          </p:nvPr>
        </p:nvSpPr>
        <p:spPr>
          <a:ln/>
        </p:spPr>
      </p:sp>
      <p:sp>
        <p:nvSpPr>
          <p:cNvPr id="79875" name="Notes Placeholder 2">
            <a:extLst>
              <a:ext uri="{FF2B5EF4-FFF2-40B4-BE49-F238E27FC236}">
                <a16:creationId xmlns:a16="http://schemas.microsoft.com/office/drawing/2014/main" id="{967E5899-11D4-48B3-A360-E15D4ACB46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0460" fontAlgn="base">
              <a:spcBef>
                <a:spcPct val="30000"/>
              </a:spcBef>
              <a:spcAft>
                <a:spcPct val="0"/>
              </a:spcAft>
              <a:defRPr/>
            </a:pPr>
            <a:r>
              <a:rPr lang="en-US" b="1" dirty="0"/>
              <a:t>Instructor notes: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As with most any hazard, there are a variety of steps that can reduce or in some cases even eliminate exposure.  A basic principle of safety is to use a combination of strategies to protect residents, starting with the most effective. This approach of moving from most effective to least effective protective measures is called the ‘hierarchy of controls.’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The order of controls, from most effective to least effective is:</a:t>
            </a:r>
          </a:p>
          <a:p>
            <a:pPr marL="176336" indent="-176336">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Elimination</a:t>
            </a:r>
          </a:p>
          <a:p>
            <a:pPr marL="176336" indent="-176336">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Substitution</a:t>
            </a:r>
          </a:p>
          <a:p>
            <a:pPr marL="176336" indent="-176336">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Engineering controls</a:t>
            </a:r>
          </a:p>
          <a:p>
            <a:pPr marL="176336" indent="-176336">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Administrative Controls &amp; Work practices</a:t>
            </a:r>
          </a:p>
          <a:p>
            <a:pPr marL="176336" indent="-176336">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Personal protective equipment</a:t>
            </a:r>
          </a:p>
          <a:p>
            <a:pPr marL="176336" indent="-176336">
              <a:buFont typeface="Arial" panose="020B0604020202020204" pitchFamily="34" charset="0"/>
              <a:buChar char="•"/>
            </a:pPr>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Source: NIOSH/CDC </a:t>
            </a:r>
            <a:r>
              <a:rPr lang="en-US" altLang="en-US" u="sng" dirty="0">
                <a:latin typeface="Arial" panose="020B0604020202020204" pitchFamily="34" charset="0"/>
                <a:ea typeface="ＭＳ Ｐゴシック" panose="020B0600070205080204" pitchFamily="34" charset="-128"/>
              </a:rPr>
              <a:t>https://www.cdc.gov/niosh/topics/hierarchy/default.html</a:t>
            </a:r>
          </a:p>
          <a:p>
            <a:r>
              <a:rPr lang="en-US" altLang="en-US" dirty="0">
                <a:latin typeface="Arial" panose="020B0604020202020204" pitchFamily="34" charset="0"/>
                <a:ea typeface="ＭＳ Ｐゴシック" panose="020B0600070205080204" pitchFamily="34" charset="-128"/>
              </a:rPr>
              <a:t>This webpage also provides a more thorough definition of each type of control measure.</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Transition:  We will now review the overall process for selection and implementation of safeguards and review a few measures that should be used in all households.</a:t>
            </a:r>
          </a:p>
        </p:txBody>
      </p:sp>
      <p:sp>
        <p:nvSpPr>
          <p:cNvPr id="79876" name="Slide Number Placeholder 3">
            <a:extLst>
              <a:ext uri="{FF2B5EF4-FFF2-40B4-BE49-F238E27FC236}">
                <a16:creationId xmlns:a16="http://schemas.microsoft.com/office/drawing/2014/main" id="{D3D3850F-CAF0-434E-A2DC-2984D0550A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fld id="{FFB97301-C0D6-4D15-A881-A3049241D21C}" type="slidenum">
              <a:rPr lang="en-US" altLang="en-US" sz="1200" baseline="0"/>
              <a:pPr/>
              <a:t>32</a:t>
            </a:fld>
            <a:endParaRPr lang="en-US" altLang="en-US" sz="1200" baseline="0" dirty="0"/>
          </a:p>
        </p:txBody>
      </p:sp>
      <p:sp>
        <p:nvSpPr>
          <p:cNvPr id="79877" name="Date Placeholder 4">
            <a:extLst>
              <a:ext uri="{FF2B5EF4-FFF2-40B4-BE49-F238E27FC236}">
                <a16:creationId xmlns:a16="http://schemas.microsoft.com/office/drawing/2014/main" id="{B97B0DEB-C43C-4D88-A620-549D6D52807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79878" name="Header Placeholder 5">
            <a:extLst>
              <a:ext uri="{FF2B5EF4-FFF2-40B4-BE49-F238E27FC236}">
                <a16:creationId xmlns:a16="http://schemas.microsoft.com/office/drawing/2014/main" id="{B21DEE4B-F316-49FE-94D2-03ACCA8829B8}"/>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79879" name="Footer Placeholder 6">
            <a:extLst>
              <a:ext uri="{FF2B5EF4-FFF2-40B4-BE49-F238E27FC236}">
                <a16:creationId xmlns:a16="http://schemas.microsoft.com/office/drawing/2014/main" id="{327AAE1C-E1B8-4AF4-B332-1A43169DDB53}"/>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Tree>
    <p:extLst>
      <p:ext uri="{BB962C8B-B14F-4D97-AF65-F5344CB8AC3E}">
        <p14:creationId xmlns:p14="http://schemas.microsoft.com/office/powerpoint/2010/main" val="3565551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DEE3466E-2180-4266-AF42-373F833D37C8}"/>
              </a:ext>
            </a:extLst>
          </p:cNvPr>
          <p:cNvSpPr>
            <a:spLocks noGrp="1" noRot="1" noChangeAspect="1" noTextEdit="1"/>
          </p:cNvSpPr>
          <p:nvPr>
            <p:ph type="sldImg"/>
          </p:nvPr>
        </p:nvSpPr>
        <p:spPr>
          <a:ln/>
        </p:spPr>
      </p:sp>
      <p:sp>
        <p:nvSpPr>
          <p:cNvPr id="81923" name="Notes Placeholder 2">
            <a:extLst>
              <a:ext uri="{FF2B5EF4-FFF2-40B4-BE49-F238E27FC236}">
                <a16:creationId xmlns:a16="http://schemas.microsoft.com/office/drawing/2014/main" id="{34F63224-D025-436F-9314-A69B85DB04C6}"/>
              </a:ext>
            </a:extLst>
          </p:cNvPr>
          <p:cNvSpPr>
            <a:spLocks noGrp="1"/>
          </p:cNvSpPr>
          <p:nvPr>
            <p:ph type="body" idx="1"/>
          </p:nvPr>
        </p:nvSpPr>
        <p:spPr>
          <a:xfrm>
            <a:off x="716863" y="4538226"/>
            <a:ext cx="5807075" cy="4295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0460" fontAlgn="base">
              <a:spcBef>
                <a:spcPct val="30000"/>
              </a:spcBef>
              <a:spcAft>
                <a:spcPct val="0"/>
              </a:spcAft>
              <a:defRPr/>
            </a:pPr>
            <a:r>
              <a:rPr lang="en-US" b="1" dirty="0"/>
              <a:t>Instructor notes: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Engineering controls involve making changes to the home environment to reduce hazards. These types of controls are preferred over others because they make permanent changes that reduce exposure to hazards and do not rely on  caregiver behavior. By reducing a hazard in the household, engineering controls are often very effective, and can be cost-effective solutions to implement.  </a:t>
            </a:r>
          </a:p>
          <a:p>
            <a:r>
              <a:rPr lang="en-US" altLang="en-US" dirty="0">
                <a:latin typeface="Arial" panose="020B0604020202020204" pitchFamily="34" charset="0"/>
                <a:ea typeface="ＭＳ Ｐゴシック" panose="020B0600070205080204" pitchFamily="34" charset="-128"/>
              </a:rPr>
              <a:t>Examples of engineering controls include:</a:t>
            </a:r>
          </a:p>
          <a:p>
            <a:endParaRPr lang="en-US" altLang="en-US" dirty="0">
              <a:latin typeface="Arial" panose="020B0604020202020204" pitchFamily="34" charset="0"/>
              <a:ea typeface="ＭＳ Ｐゴシック" panose="020B0600070205080204" pitchFamily="34" charset="-128"/>
            </a:endParaRPr>
          </a:p>
          <a:p>
            <a:pPr marL="176336" indent="-176336">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Using enhanced ventilation to remove hazards from the air.  Open windows, use fans etc. to disperse and exhaust droplets and aerosols.</a:t>
            </a:r>
          </a:p>
          <a:p>
            <a:pPr marL="176336" indent="-176336">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Installing physical barriers, such as a shower curtain, or other divider when sharing the same space with an ill person.</a:t>
            </a:r>
          </a:p>
          <a:p>
            <a:pPr marL="176336" indent="-176336">
              <a:buFont typeface="Arial" panose="020B0604020202020204" pitchFamily="34" charset="0"/>
              <a:buChar char="•"/>
            </a:pPr>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Photos by Al Brown</a:t>
            </a:r>
          </a:p>
        </p:txBody>
      </p:sp>
      <p:sp>
        <p:nvSpPr>
          <p:cNvPr id="81924" name="Slide Number Placeholder 3">
            <a:extLst>
              <a:ext uri="{FF2B5EF4-FFF2-40B4-BE49-F238E27FC236}">
                <a16:creationId xmlns:a16="http://schemas.microsoft.com/office/drawing/2014/main" id="{A8082E0B-D44E-4613-A893-5D28493A0D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fld id="{C28E63EA-D3CA-4D7B-93A6-FCB245EB99C3}" type="slidenum">
              <a:rPr lang="en-US" altLang="en-US" sz="1200" baseline="0"/>
              <a:pPr/>
              <a:t>33</a:t>
            </a:fld>
            <a:endParaRPr lang="en-US" altLang="en-US" sz="1200" baseline="0" dirty="0"/>
          </a:p>
        </p:txBody>
      </p:sp>
      <p:sp>
        <p:nvSpPr>
          <p:cNvPr id="81925" name="Date Placeholder 4">
            <a:extLst>
              <a:ext uri="{FF2B5EF4-FFF2-40B4-BE49-F238E27FC236}">
                <a16:creationId xmlns:a16="http://schemas.microsoft.com/office/drawing/2014/main" id="{7D48F27E-EA93-4C72-8848-702C1B14E049}"/>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81926" name="Header Placeholder 5">
            <a:extLst>
              <a:ext uri="{FF2B5EF4-FFF2-40B4-BE49-F238E27FC236}">
                <a16:creationId xmlns:a16="http://schemas.microsoft.com/office/drawing/2014/main" id="{27ACE703-9675-4651-BF01-5B469899FF6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81927" name="Footer Placeholder 6">
            <a:extLst>
              <a:ext uri="{FF2B5EF4-FFF2-40B4-BE49-F238E27FC236}">
                <a16:creationId xmlns:a16="http://schemas.microsoft.com/office/drawing/2014/main" id="{D1D140D7-52CD-45FB-8826-E2EFDD6F8BC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Tree>
    <p:extLst>
      <p:ext uri="{BB962C8B-B14F-4D97-AF65-F5344CB8AC3E}">
        <p14:creationId xmlns:p14="http://schemas.microsoft.com/office/powerpoint/2010/main" val="2043392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708661" y="4451985"/>
            <a:ext cx="5669279" cy="4217670"/>
          </a:xfrm>
          <a:prstGeom prst="rect">
            <a:avLst/>
          </a:prstGeom>
          <a:noFill/>
          <a:ln>
            <a:noFill/>
          </a:ln>
        </p:spPr>
        <p:txBody>
          <a:bodyPr spcFirstLastPara="1" wrap="square" lIns="94031" tIns="94031" rIns="94031" bIns="94031" anchor="t" anchorCtr="0">
            <a:noAutofit/>
          </a:bodyPr>
          <a:lstStyle/>
          <a:p>
            <a:pPr>
              <a:buClr>
                <a:schemeClr val="dk1"/>
              </a:buClr>
              <a:buSzPts val="1100"/>
            </a:pPr>
            <a:r>
              <a:rPr lang="en-US" sz="1100" dirty="0">
                <a:solidFill>
                  <a:schemeClr val="dk1"/>
                </a:solidFill>
                <a:latin typeface="Arial"/>
                <a:ea typeface="Arial"/>
                <a:cs typeface="Arial"/>
                <a:sym typeface="Arial"/>
              </a:rPr>
              <a:t>Instructor notes:</a:t>
            </a:r>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A room with a small desk also gives the person in isolation a place to sit  while reading, eating using the computer etc.</a:t>
            </a:r>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Photo by Al Brown</a:t>
            </a:r>
            <a:endParaRPr sz="11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69820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14FFBB2D-F4EF-4575-9D8E-DF3B7B8920E8}"/>
              </a:ext>
            </a:extLst>
          </p:cNvPr>
          <p:cNvSpPr>
            <a:spLocks noGrp="1" noRot="1" noChangeAspect="1" noTextEdit="1"/>
          </p:cNvSpPr>
          <p:nvPr>
            <p:ph type="sldImg"/>
          </p:nvPr>
        </p:nvSpPr>
        <p:spPr>
          <a:ln/>
        </p:spPr>
      </p:sp>
      <p:sp>
        <p:nvSpPr>
          <p:cNvPr id="86019" name="Notes Placeholder 2">
            <a:extLst>
              <a:ext uri="{FF2B5EF4-FFF2-40B4-BE49-F238E27FC236}">
                <a16:creationId xmlns:a16="http://schemas.microsoft.com/office/drawing/2014/main" id="{1838F501-0A6D-4538-9F7B-456230FCAE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0460" fontAlgn="base">
              <a:spcBef>
                <a:spcPct val="30000"/>
              </a:spcBef>
              <a:spcAft>
                <a:spcPct val="0"/>
              </a:spcAft>
              <a:defRPr/>
            </a:pPr>
            <a:r>
              <a:rPr lang="en-US" b="1" dirty="0"/>
              <a:t>Instructor notes: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CDC guidance: </a:t>
            </a:r>
            <a:r>
              <a:rPr lang="en-US" dirty="0">
                <a:hlinkClick r:id="rId3"/>
              </a:rPr>
              <a:t>https://www.cdc.gov/coronavirus/2019-ncov/daily-life-coping/at-home.html</a:t>
            </a:r>
            <a:endParaRPr lang="en-US" dirty="0"/>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Household practices and procedures (administrative controls) include measures to reduce the length, frequency or intensity of exposure to a hazard.  Households should:</a:t>
            </a:r>
          </a:p>
          <a:p>
            <a:endParaRPr lang="en-US" altLang="en-US" dirty="0">
              <a:latin typeface="Arial" panose="020B0604020202020204" pitchFamily="34" charset="0"/>
              <a:ea typeface="ＭＳ Ｐゴシック" panose="020B0600070205080204" pitchFamily="34" charset="-128"/>
            </a:endParaRPr>
          </a:p>
          <a:p>
            <a:pPr marL="176336" indent="-176336">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Provide a living space that promotes personal hygiene. For example, supply tissues, no-touch trash cans, hand soap, hand sanitizer, disinfectants, and disposable towels for household members.</a:t>
            </a:r>
          </a:p>
          <a:p>
            <a:pPr marL="176336" indent="-176336">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Develop procedures to minimize contacts between a symptomatic person and other household members. </a:t>
            </a:r>
          </a:p>
          <a:p>
            <a:pPr marL="176336" indent="-176336">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Cancel in-house services during the period of widespread community disease transmission. </a:t>
            </a:r>
          </a:p>
          <a:p>
            <a:pPr marL="176336" indent="-176336">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Train and remind all household members about the pandemic period household practices and procedures. </a:t>
            </a:r>
          </a:p>
        </p:txBody>
      </p:sp>
      <p:sp>
        <p:nvSpPr>
          <p:cNvPr id="86020" name="Slide Number Placeholder 3">
            <a:extLst>
              <a:ext uri="{FF2B5EF4-FFF2-40B4-BE49-F238E27FC236}">
                <a16:creationId xmlns:a16="http://schemas.microsoft.com/office/drawing/2014/main" id="{E63138E6-58FB-4F39-A5DE-AFC2514E3A8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fld id="{3426D111-0CD5-40EB-B92E-51F79316907A}" type="slidenum">
              <a:rPr lang="en-US" altLang="en-US" sz="1200" baseline="0"/>
              <a:pPr/>
              <a:t>35</a:t>
            </a:fld>
            <a:endParaRPr lang="en-US" altLang="en-US" sz="1200" baseline="0" dirty="0"/>
          </a:p>
        </p:txBody>
      </p:sp>
      <p:sp>
        <p:nvSpPr>
          <p:cNvPr id="86021" name="Date Placeholder 4">
            <a:extLst>
              <a:ext uri="{FF2B5EF4-FFF2-40B4-BE49-F238E27FC236}">
                <a16:creationId xmlns:a16="http://schemas.microsoft.com/office/drawing/2014/main" id="{79F8B794-0AD1-488E-8B5C-21832592830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86022" name="Header Placeholder 5">
            <a:extLst>
              <a:ext uri="{FF2B5EF4-FFF2-40B4-BE49-F238E27FC236}">
                <a16:creationId xmlns:a16="http://schemas.microsoft.com/office/drawing/2014/main" id="{C3A2ABBA-0259-4C21-947A-2822DCF1BC37}"/>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86023" name="Footer Placeholder 6">
            <a:extLst>
              <a:ext uri="{FF2B5EF4-FFF2-40B4-BE49-F238E27FC236}">
                <a16:creationId xmlns:a16="http://schemas.microsoft.com/office/drawing/2014/main" id="{8985A893-BF9B-48EA-8156-803612A04E09}"/>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Tree>
    <p:extLst>
      <p:ext uri="{BB962C8B-B14F-4D97-AF65-F5344CB8AC3E}">
        <p14:creationId xmlns:p14="http://schemas.microsoft.com/office/powerpoint/2010/main" val="2142187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90239E32-5A18-4033-80A4-E51011CA8D0D}"/>
              </a:ext>
            </a:extLst>
          </p:cNvPr>
          <p:cNvSpPr>
            <a:spLocks noGrp="1" noRot="1" noChangeAspect="1" noTextEdit="1"/>
          </p:cNvSpPr>
          <p:nvPr>
            <p:ph type="sldImg"/>
          </p:nvPr>
        </p:nvSpPr>
        <p:spPr>
          <a:ln/>
        </p:spPr>
      </p:sp>
      <p:sp>
        <p:nvSpPr>
          <p:cNvPr id="88067" name="Notes Placeholder 2">
            <a:extLst>
              <a:ext uri="{FF2B5EF4-FFF2-40B4-BE49-F238E27FC236}">
                <a16:creationId xmlns:a16="http://schemas.microsoft.com/office/drawing/2014/main" id="{E2BED3C6-D610-4B5F-B1BD-5DF9B301DF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0460" fontAlgn="base">
              <a:spcBef>
                <a:spcPct val="30000"/>
              </a:spcBef>
              <a:spcAft>
                <a:spcPct val="0"/>
              </a:spcAft>
              <a:defRPr/>
            </a:pPr>
            <a:r>
              <a:rPr lang="en-US" b="1" dirty="0"/>
              <a:t>Instructor notes:</a:t>
            </a:r>
          </a:p>
          <a:p>
            <a:endParaRPr lang="en-US" altLang="en-US" dirty="0">
              <a:latin typeface="Arial" panose="020B0604020202020204" pitchFamily="34" charset="0"/>
              <a:ea typeface="ＭＳ Ｐゴシック" panose="020B0600070205080204" pitchFamily="34" charset="-128"/>
            </a:endParaRPr>
          </a:p>
          <a:p>
            <a:r>
              <a:rPr lang="en-US" dirty="0">
                <a:hlinkClick r:id="rId3"/>
              </a:rPr>
              <a:t>https://www.azdhs.gov/preparedness/epidemiology-disease-control/infectious-disease-epidemiology/index.php#novel-coronavirus-what-everyone-needs</a:t>
            </a:r>
            <a:endParaRPr lang="en-US" dirty="0"/>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
        <p:nvSpPr>
          <p:cNvPr id="88068" name="Slide Number Placeholder 3">
            <a:extLst>
              <a:ext uri="{FF2B5EF4-FFF2-40B4-BE49-F238E27FC236}">
                <a16:creationId xmlns:a16="http://schemas.microsoft.com/office/drawing/2014/main" id="{68D584CB-EEE0-4E64-9DBA-095517533A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fld id="{07315379-C669-475C-8FC9-485310A808B0}" type="slidenum">
              <a:rPr lang="en-US" altLang="en-US" sz="1200" baseline="0"/>
              <a:pPr/>
              <a:t>36</a:t>
            </a:fld>
            <a:endParaRPr lang="en-US" altLang="en-US" sz="1200" baseline="0" dirty="0"/>
          </a:p>
        </p:txBody>
      </p:sp>
      <p:sp>
        <p:nvSpPr>
          <p:cNvPr id="88069" name="Date Placeholder 4">
            <a:extLst>
              <a:ext uri="{FF2B5EF4-FFF2-40B4-BE49-F238E27FC236}">
                <a16:creationId xmlns:a16="http://schemas.microsoft.com/office/drawing/2014/main" id="{AFA761D7-78FA-46BA-9766-10EF9CD22464}"/>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88070" name="Header Placeholder 5">
            <a:extLst>
              <a:ext uri="{FF2B5EF4-FFF2-40B4-BE49-F238E27FC236}">
                <a16:creationId xmlns:a16="http://schemas.microsoft.com/office/drawing/2014/main" id="{A647988F-C638-4DAA-955F-6581D831972D}"/>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88071" name="Footer Placeholder 6">
            <a:extLst>
              <a:ext uri="{FF2B5EF4-FFF2-40B4-BE49-F238E27FC236}">
                <a16:creationId xmlns:a16="http://schemas.microsoft.com/office/drawing/2014/main" id="{F3470726-9E69-43CA-89B1-4925EA20EA25}"/>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Tree>
    <p:extLst>
      <p:ext uri="{BB962C8B-B14F-4D97-AF65-F5344CB8AC3E}">
        <p14:creationId xmlns:p14="http://schemas.microsoft.com/office/powerpoint/2010/main" val="25290909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708661" y="4451985"/>
            <a:ext cx="5669279" cy="4217670"/>
          </a:xfrm>
          <a:prstGeom prst="rect">
            <a:avLst/>
          </a:prstGeom>
          <a:noFill/>
          <a:ln>
            <a:noFill/>
          </a:ln>
        </p:spPr>
        <p:txBody>
          <a:bodyPr spcFirstLastPara="1" wrap="square" lIns="94031" tIns="94031" rIns="94031" bIns="94031" anchor="t" anchorCtr="0">
            <a:noAutofit/>
          </a:bodyPr>
          <a:lstStyle/>
          <a:p>
            <a:pPr>
              <a:buClr>
                <a:schemeClr val="dk1"/>
              </a:buClr>
              <a:buSzPts val="1100"/>
            </a:pPr>
            <a:r>
              <a:rPr lang="en-US" sz="1100" dirty="0">
                <a:solidFill>
                  <a:schemeClr val="dk1"/>
                </a:solidFill>
                <a:latin typeface="Arial"/>
                <a:ea typeface="Arial"/>
                <a:cs typeface="Arial"/>
                <a:sym typeface="Arial"/>
              </a:rPr>
              <a:t>Instructor Notes:</a:t>
            </a:r>
          </a:p>
          <a:p>
            <a:pPr>
              <a:buClr>
                <a:schemeClr val="dk1"/>
              </a:buClr>
              <a:buSzPts val="1100"/>
            </a:pPr>
            <a:r>
              <a:rPr lang="en-US" sz="1100" dirty="0">
                <a:solidFill>
                  <a:schemeClr val="dk1"/>
                </a:solidFill>
                <a:latin typeface="Arial"/>
                <a:ea typeface="Arial"/>
                <a:cs typeface="Arial"/>
                <a:sym typeface="Arial"/>
              </a:rPr>
              <a:t>CDC Guidance on Running Essential Errands:</a:t>
            </a:r>
          </a:p>
          <a:p>
            <a:pPr>
              <a:buClr>
                <a:schemeClr val="dk1"/>
              </a:buClr>
              <a:buSzPts val="1100"/>
            </a:pPr>
            <a:r>
              <a:rPr lang="en-US" sz="1100" dirty="0">
                <a:hlinkClick r:id="rId3"/>
              </a:rPr>
              <a:t>https://www.cdc.gov/coronavirus/2019-ncov/daily-life-coping/essential-goods-services.html</a:t>
            </a:r>
            <a:endParaRPr lang="en-US" sz="1100" dirty="0"/>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Photos by Al Brown</a:t>
            </a:r>
            <a:endParaRPr sz="11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858110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A25071-C87A-4D5A-BED1-8E4AE45B35DA}" type="slidenum">
              <a:rPr lang="en-US" smtClean="0"/>
              <a:t>38</a:t>
            </a:fld>
            <a:endParaRPr lang="en-US"/>
          </a:p>
        </p:txBody>
      </p:sp>
    </p:spTree>
    <p:extLst>
      <p:ext uri="{BB962C8B-B14F-4D97-AF65-F5344CB8AC3E}">
        <p14:creationId xmlns:p14="http://schemas.microsoft.com/office/powerpoint/2010/main" val="12695074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A25071-C87A-4D5A-BED1-8E4AE45B35DA}" type="slidenum">
              <a:rPr lang="en-US" smtClean="0"/>
              <a:t>39</a:t>
            </a:fld>
            <a:endParaRPr lang="en-US"/>
          </a:p>
        </p:txBody>
      </p:sp>
    </p:spTree>
    <p:extLst>
      <p:ext uri="{BB962C8B-B14F-4D97-AF65-F5344CB8AC3E}">
        <p14:creationId xmlns:p14="http://schemas.microsoft.com/office/powerpoint/2010/main" val="1830105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7:notes"/>
          <p:cNvSpPr txBox="1">
            <a:spLocks noGrp="1"/>
          </p:cNvSpPr>
          <p:nvPr>
            <p:ph type="body" idx="1"/>
          </p:nvPr>
        </p:nvSpPr>
        <p:spPr>
          <a:xfrm>
            <a:off x="708661" y="4451985"/>
            <a:ext cx="5669279" cy="4217670"/>
          </a:xfrm>
          <a:prstGeom prst="rect">
            <a:avLst/>
          </a:prstGeom>
          <a:noFill/>
          <a:ln>
            <a:noFill/>
          </a:ln>
        </p:spPr>
        <p:txBody>
          <a:bodyPr spcFirstLastPara="1" wrap="square" lIns="94031" tIns="94031" rIns="94031" bIns="94031" anchor="t" anchorCtr="0">
            <a:noAutofit/>
          </a:bodyPr>
          <a:lstStyle/>
          <a:p>
            <a:pPr>
              <a:buClr>
                <a:schemeClr val="dk1"/>
              </a:buClr>
              <a:buSzPts val="1100"/>
            </a:pPr>
            <a:endParaRPr sz="1100">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r>
              <a:rPr lang="en-US" dirty="0"/>
              <a:t>Due to a nationwide shortage of respirators and surgical masks, the general public should wear hand made cloth face coverings as described on the CDC website. </a:t>
            </a:r>
          </a:p>
        </p:txBody>
      </p:sp>
      <p:sp>
        <p:nvSpPr>
          <p:cNvPr id="4" name="Slide Number Placeholder 3"/>
          <p:cNvSpPr>
            <a:spLocks noGrp="1"/>
          </p:cNvSpPr>
          <p:nvPr>
            <p:ph type="sldNum" sz="quarter" idx="5"/>
          </p:nvPr>
        </p:nvSpPr>
        <p:spPr/>
        <p:txBody>
          <a:bodyPr/>
          <a:lstStyle/>
          <a:p>
            <a:fld id="{BEA25071-C87A-4D5A-BED1-8E4AE45B35DA}" type="slidenum">
              <a:rPr lang="en-US" smtClean="0"/>
              <a:t>40</a:t>
            </a:fld>
            <a:endParaRPr lang="en-US"/>
          </a:p>
        </p:txBody>
      </p:sp>
    </p:spTree>
    <p:extLst>
      <p:ext uri="{BB962C8B-B14F-4D97-AF65-F5344CB8AC3E}">
        <p14:creationId xmlns:p14="http://schemas.microsoft.com/office/powerpoint/2010/main" val="527656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A25071-C87A-4D5A-BED1-8E4AE45B35DA}" type="slidenum">
              <a:rPr lang="en-US" smtClean="0"/>
              <a:t>41</a:t>
            </a:fld>
            <a:endParaRPr lang="en-US"/>
          </a:p>
        </p:txBody>
      </p:sp>
    </p:spTree>
    <p:extLst>
      <p:ext uri="{BB962C8B-B14F-4D97-AF65-F5344CB8AC3E}">
        <p14:creationId xmlns:p14="http://schemas.microsoft.com/office/powerpoint/2010/main" val="32925728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A25071-C87A-4D5A-BED1-8E4AE45B35DA}" type="slidenum">
              <a:rPr lang="en-US" smtClean="0"/>
              <a:t>42</a:t>
            </a:fld>
            <a:endParaRPr lang="en-US"/>
          </a:p>
        </p:txBody>
      </p:sp>
    </p:spTree>
    <p:extLst>
      <p:ext uri="{BB962C8B-B14F-4D97-AF65-F5344CB8AC3E}">
        <p14:creationId xmlns:p14="http://schemas.microsoft.com/office/powerpoint/2010/main" val="36455359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A25071-C87A-4D5A-BED1-8E4AE45B35DA}" type="slidenum">
              <a:rPr lang="en-US" smtClean="0"/>
              <a:t>43</a:t>
            </a:fld>
            <a:endParaRPr lang="en-US"/>
          </a:p>
        </p:txBody>
      </p:sp>
    </p:spTree>
    <p:extLst>
      <p:ext uri="{BB962C8B-B14F-4D97-AF65-F5344CB8AC3E}">
        <p14:creationId xmlns:p14="http://schemas.microsoft.com/office/powerpoint/2010/main" val="16995939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r>
              <a:rPr lang="en-US" dirty="0"/>
              <a:t>Wrap-around safety glasses are best when going into public settings.</a:t>
            </a:r>
          </a:p>
          <a:p>
            <a:endParaRPr lang="en-US" dirty="0"/>
          </a:p>
          <a:p>
            <a:r>
              <a:rPr lang="en-US" dirty="0"/>
              <a:t>It is recommended to wear any type of eye covering  you may have.</a:t>
            </a:r>
          </a:p>
        </p:txBody>
      </p:sp>
      <p:sp>
        <p:nvSpPr>
          <p:cNvPr id="4" name="Slide Number Placeholder 3"/>
          <p:cNvSpPr>
            <a:spLocks noGrp="1"/>
          </p:cNvSpPr>
          <p:nvPr>
            <p:ph type="sldNum" sz="quarter" idx="5"/>
          </p:nvPr>
        </p:nvSpPr>
        <p:spPr/>
        <p:txBody>
          <a:bodyPr/>
          <a:lstStyle/>
          <a:p>
            <a:fld id="{BEA25071-C87A-4D5A-BED1-8E4AE45B35DA}" type="slidenum">
              <a:rPr lang="en-US" smtClean="0"/>
              <a:t>44</a:t>
            </a:fld>
            <a:endParaRPr lang="en-US"/>
          </a:p>
        </p:txBody>
      </p:sp>
    </p:spTree>
    <p:extLst>
      <p:ext uri="{BB962C8B-B14F-4D97-AF65-F5344CB8AC3E}">
        <p14:creationId xmlns:p14="http://schemas.microsoft.com/office/powerpoint/2010/main" val="3141498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A25071-C87A-4D5A-BED1-8E4AE45B35DA}" type="slidenum">
              <a:rPr lang="en-US" smtClean="0"/>
              <a:t>45</a:t>
            </a:fld>
            <a:endParaRPr lang="en-US"/>
          </a:p>
        </p:txBody>
      </p:sp>
    </p:spTree>
    <p:extLst>
      <p:ext uri="{BB962C8B-B14F-4D97-AF65-F5344CB8AC3E}">
        <p14:creationId xmlns:p14="http://schemas.microsoft.com/office/powerpoint/2010/main" val="27890558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A25071-C87A-4D5A-BED1-8E4AE45B35DA}" type="slidenum">
              <a:rPr lang="en-US" smtClean="0"/>
              <a:t>46</a:t>
            </a:fld>
            <a:endParaRPr lang="en-US"/>
          </a:p>
        </p:txBody>
      </p:sp>
    </p:spTree>
    <p:extLst>
      <p:ext uri="{BB962C8B-B14F-4D97-AF65-F5344CB8AC3E}">
        <p14:creationId xmlns:p14="http://schemas.microsoft.com/office/powerpoint/2010/main" val="38723987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A25071-C87A-4D5A-BED1-8E4AE45B35DA}" type="slidenum">
              <a:rPr lang="en-US" smtClean="0"/>
              <a:t>47</a:t>
            </a:fld>
            <a:endParaRPr lang="en-US"/>
          </a:p>
        </p:txBody>
      </p:sp>
    </p:spTree>
    <p:extLst>
      <p:ext uri="{BB962C8B-B14F-4D97-AF65-F5344CB8AC3E}">
        <p14:creationId xmlns:p14="http://schemas.microsoft.com/office/powerpoint/2010/main" val="1426550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A25071-C87A-4D5A-BED1-8E4AE45B35DA}" type="slidenum">
              <a:rPr lang="en-US" smtClean="0"/>
              <a:t>48</a:t>
            </a:fld>
            <a:endParaRPr lang="en-US"/>
          </a:p>
        </p:txBody>
      </p:sp>
    </p:spTree>
    <p:extLst>
      <p:ext uri="{BB962C8B-B14F-4D97-AF65-F5344CB8AC3E}">
        <p14:creationId xmlns:p14="http://schemas.microsoft.com/office/powerpoint/2010/main" val="17486613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Videos on how to do it:</a:t>
            </a:r>
          </a:p>
          <a:p>
            <a:endParaRPr lang="en-US" dirty="0"/>
          </a:p>
          <a:p>
            <a:r>
              <a:rPr lang="en-US" dirty="0"/>
              <a:t>mask</a:t>
            </a:r>
          </a:p>
          <a:p>
            <a:r>
              <a:rPr lang="en-US" u="sng" dirty="0">
                <a:hlinkClick r:id="rId3"/>
              </a:rPr>
              <a:t>https://youtu.be/beejIQmI0MY</a:t>
            </a:r>
            <a:endParaRPr lang="en-US" dirty="0"/>
          </a:p>
          <a:p>
            <a:r>
              <a:rPr lang="en-US" dirty="0"/>
              <a:t>gloves</a:t>
            </a:r>
          </a:p>
          <a:p>
            <a:r>
              <a:rPr lang="en-US" u="sng" dirty="0">
                <a:hlinkClick r:id="rId4"/>
              </a:rPr>
              <a:t>https://youtu.be/xueBYfElFEg</a:t>
            </a:r>
            <a:endParaRPr lang="en-US" dirty="0"/>
          </a:p>
          <a:p>
            <a:endParaRPr lang="en-US" dirty="0"/>
          </a:p>
          <a:p>
            <a:endParaRPr lang="en-US" dirty="0"/>
          </a:p>
          <a:p>
            <a:endParaRPr lang="en-US" dirty="0"/>
          </a:p>
          <a:p>
            <a:r>
              <a:rPr lang="en-US" dirty="0"/>
              <a:t>CDC donning and doffing PPE healthcare workers</a:t>
            </a:r>
          </a:p>
          <a:p>
            <a:r>
              <a:rPr lang="en-US" u="sng" dirty="0">
                <a:hlinkClick r:id="rId5"/>
              </a:rPr>
              <a:t>https://www.youtube.com/watch?v=of73FN086E8&amp;feature=youtu.be</a:t>
            </a:r>
            <a:endParaRPr lang="en-US" dirty="0"/>
          </a:p>
          <a:p>
            <a:r>
              <a:rPr lang="en-US" u="sng" dirty="0">
                <a:hlinkClick r:id="rId5"/>
              </a:rPr>
              <a:t>https://www.youtube.com/watch?v=of73FN086E8&amp;feature=youtu.be</a:t>
            </a:r>
            <a:endParaRPr lang="en-US" dirty="0"/>
          </a:p>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49</a:t>
            </a:fld>
            <a:endParaRPr lang="en-US"/>
          </a:p>
        </p:txBody>
      </p:sp>
    </p:spTree>
    <p:extLst>
      <p:ext uri="{BB962C8B-B14F-4D97-AF65-F5344CB8AC3E}">
        <p14:creationId xmlns:p14="http://schemas.microsoft.com/office/powerpoint/2010/main" val="2791324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708661" y="4451985"/>
            <a:ext cx="5669279" cy="4217670"/>
          </a:xfrm>
          <a:prstGeom prst="rect">
            <a:avLst/>
          </a:prstGeom>
          <a:noFill/>
          <a:ln>
            <a:noFill/>
          </a:ln>
        </p:spPr>
        <p:txBody>
          <a:bodyPr spcFirstLastPara="1" wrap="square" lIns="94031" tIns="94031" rIns="94031" bIns="94031" anchor="t" anchorCtr="0">
            <a:noAutofit/>
          </a:bodyPr>
          <a:lstStyle/>
          <a:p>
            <a:pPr>
              <a:buClr>
                <a:schemeClr val="dk1"/>
              </a:buClr>
              <a:buSzPts val="1100"/>
            </a:pPr>
            <a:endParaRPr sz="1100">
              <a:solidFill>
                <a:schemeClr val="dk1"/>
              </a:solidFill>
              <a:latin typeface="Arial"/>
              <a:ea typeface="Arial"/>
              <a:cs typeface="Arial"/>
              <a:sym typeface="Arial"/>
            </a:endParaRPr>
          </a:p>
        </p:txBody>
      </p:sp>
    </p:spTree>
    <p:extLst>
      <p:ext uri="{BB962C8B-B14F-4D97-AF65-F5344CB8AC3E}">
        <p14:creationId xmlns:p14="http://schemas.microsoft.com/office/powerpoint/2010/main" val="7291924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CE505FC1-1360-48D0-91E9-FAE14E3FFC6C}"/>
              </a:ext>
            </a:extLst>
          </p:cNvPr>
          <p:cNvSpPr>
            <a:spLocks noGrp="1" noRot="1" noChangeAspect="1" noTextEdit="1"/>
          </p:cNvSpPr>
          <p:nvPr>
            <p:ph type="sldImg"/>
          </p:nvPr>
        </p:nvSpPr>
        <p:spPr>
          <a:ln/>
        </p:spPr>
      </p:sp>
      <p:sp>
        <p:nvSpPr>
          <p:cNvPr id="98307" name="Notes Placeholder 2">
            <a:extLst>
              <a:ext uri="{FF2B5EF4-FFF2-40B4-BE49-F238E27FC236}">
                <a16:creationId xmlns:a16="http://schemas.microsoft.com/office/drawing/2014/main" id="{0A5BEE89-7E2B-497D-9B71-E2C824C3FF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0460" fontAlgn="base">
              <a:lnSpc>
                <a:spcPct val="90000"/>
              </a:lnSpc>
              <a:spcBef>
                <a:spcPct val="30000"/>
              </a:spcBef>
              <a:spcAft>
                <a:spcPct val="0"/>
              </a:spcAft>
              <a:defRPr/>
            </a:pPr>
            <a:r>
              <a:rPr lang="en-US" sz="1100" b="1" dirty="0"/>
              <a:t>Instructor notes:</a:t>
            </a:r>
          </a:p>
          <a:p>
            <a:pPr>
              <a:lnSpc>
                <a:spcPct val="90000"/>
              </a:lnSpc>
            </a:pPr>
            <a:endParaRPr lang="en-US" altLang="en-US" sz="1100" dirty="0">
              <a:latin typeface="Arial" panose="020B0604020202020204" pitchFamily="34" charset="0"/>
              <a:ea typeface="ＭＳ Ｐゴシック" panose="020B0600070205080204" pitchFamily="34" charset="-128"/>
            </a:endParaRPr>
          </a:p>
          <a:p>
            <a:pPr>
              <a:lnSpc>
                <a:spcPct val="90000"/>
              </a:lnSpc>
            </a:pPr>
            <a:r>
              <a:rPr lang="en-US" altLang="en-US" sz="1100" dirty="0">
                <a:latin typeface="Arial" panose="020B0604020202020204" pitchFamily="34" charset="0"/>
                <a:ea typeface="ＭＳ Ｐゴシック" panose="020B0600070205080204" pitchFamily="34" charset="-128"/>
              </a:rPr>
              <a:t>Surgical masks are not respirators. Surgical masks are not designed or certified to prevent the wearer from inhaling small airborne hazards, such as viruses, or virus particles.  Surgical or procedure masks do not form a tight seal against the user's face. Therefore, when the wearer breathes in, much of the potentially infectious air passes through gaps between the face and the surgical mask. Second, many surgical masks are not made of a material that can filter microscopic particles.  Only surgical masks that are cleared by the U.S. Food and Drug Administration and legally marketed in the United States have been tested for their ability to resist blood and body fluids can be used.</a:t>
            </a:r>
          </a:p>
          <a:p>
            <a:pPr>
              <a:lnSpc>
                <a:spcPct val="90000"/>
              </a:lnSpc>
            </a:pPr>
            <a:endParaRPr lang="en-US" altLang="en-US" sz="1100" dirty="0">
              <a:latin typeface="Arial" panose="020B0604020202020204" pitchFamily="34" charset="0"/>
              <a:ea typeface="ＭＳ Ｐゴシック" panose="020B0600070205080204" pitchFamily="34" charset="-128"/>
            </a:endParaRPr>
          </a:p>
          <a:p>
            <a:pPr>
              <a:lnSpc>
                <a:spcPct val="90000"/>
              </a:lnSpc>
            </a:pPr>
            <a:r>
              <a:rPr lang="en-US" altLang="en-US" sz="1100" dirty="0">
                <a:latin typeface="Arial" panose="020B0604020202020204" pitchFamily="34" charset="0"/>
                <a:ea typeface="ＭＳ Ｐゴシック" panose="020B0600070205080204" pitchFamily="34" charset="-128"/>
              </a:rPr>
              <a:t>Surgical masks are used as a physical barrier to protect employees from hazards such as splashes of large droplets of blood or body fluids. Surgical masks also prevent contamination by trapping large particles of body fluids that may contain bacteria or viruses when they are expelled when the wearer coughs and sneezes. </a:t>
            </a:r>
          </a:p>
          <a:p>
            <a:pPr>
              <a:lnSpc>
                <a:spcPct val="90000"/>
              </a:lnSpc>
            </a:pPr>
            <a:r>
              <a:rPr lang="en-US" altLang="en-US" sz="1100" dirty="0">
                <a:latin typeface="Arial" panose="020B0604020202020204" pitchFamily="34" charset="0"/>
                <a:ea typeface="ＭＳ Ｐゴシック" panose="020B0600070205080204" pitchFamily="34" charset="-128"/>
              </a:rPr>
              <a:t>Surgical/procedure masks are used for several different purposes, including:</a:t>
            </a:r>
          </a:p>
          <a:p>
            <a:pPr>
              <a:lnSpc>
                <a:spcPct val="90000"/>
              </a:lnSpc>
            </a:pPr>
            <a:endParaRPr lang="en-US" altLang="en-US" sz="1100" dirty="0">
              <a:latin typeface="Arial" panose="020B0604020202020204" pitchFamily="34" charset="0"/>
              <a:ea typeface="ＭＳ Ｐゴシック" panose="020B0600070205080204" pitchFamily="34" charset="-128"/>
            </a:endParaRPr>
          </a:p>
          <a:p>
            <a:pPr marL="176336" indent="-176336">
              <a:lnSpc>
                <a:spcPct val="90000"/>
              </a:lnSpc>
              <a:buFont typeface="Arial" panose="020B0604020202020204" pitchFamily="34" charset="0"/>
              <a:buChar char="•"/>
            </a:pPr>
            <a:r>
              <a:rPr lang="en-US" altLang="en-US" sz="1100" dirty="0">
                <a:latin typeface="Arial" panose="020B0604020202020204" pitchFamily="34" charset="0"/>
                <a:ea typeface="ＭＳ Ｐゴシック" panose="020B0600070205080204" pitchFamily="34" charset="-128"/>
              </a:rPr>
              <a:t>Being placed on sick people to limit the spread of infectious respiratory secretions to others.</a:t>
            </a:r>
          </a:p>
          <a:p>
            <a:pPr marL="176336" indent="-176336">
              <a:lnSpc>
                <a:spcPct val="90000"/>
              </a:lnSpc>
              <a:buFont typeface="Arial" panose="020B0604020202020204" pitchFamily="34" charset="0"/>
              <a:buChar char="•"/>
            </a:pPr>
            <a:r>
              <a:rPr lang="en-US" altLang="en-US" sz="1100" dirty="0">
                <a:latin typeface="Arial" panose="020B0604020202020204" pitchFamily="34" charset="0"/>
                <a:ea typeface="ＭＳ Ｐゴシック" panose="020B0600070205080204" pitchFamily="34" charset="-128"/>
              </a:rPr>
              <a:t>Worn by health care providers to prevent accidental contamination of patients' wounds by the organisms normally present in mucus and saliva</a:t>
            </a:r>
          </a:p>
          <a:p>
            <a:pPr marL="176336" indent="-176336">
              <a:lnSpc>
                <a:spcPct val="90000"/>
              </a:lnSpc>
              <a:buFont typeface="Arial" panose="020B0604020202020204" pitchFamily="34" charset="0"/>
              <a:buChar char="•"/>
            </a:pPr>
            <a:r>
              <a:rPr lang="en-US" altLang="en-US" sz="1100" dirty="0">
                <a:latin typeface="Arial" panose="020B0604020202020204" pitchFamily="34" charset="0"/>
                <a:ea typeface="ＭＳ Ｐゴシック" panose="020B0600070205080204" pitchFamily="34" charset="-128"/>
              </a:rPr>
              <a:t>Worn by employees to protect themselves from splashes or sprays of blood or body fluids; they may also have the effect of keeping contaminated fingers/hands away from the mouth and nose.</a:t>
            </a:r>
          </a:p>
          <a:p>
            <a:pPr marL="176336" indent="-176336">
              <a:lnSpc>
                <a:spcPct val="90000"/>
              </a:lnSpc>
              <a:buFont typeface="Arial" panose="020B0604020202020204" pitchFamily="34" charset="0"/>
              <a:buChar char="•"/>
            </a:pPr>
            <a:endParaRPr lang="en-US" altLang="en-US" sz="1100" dirty="0">
              <a:latin typeface="Arial" panose="020B0604020202020204" pitchFamily="34" charset="0"/>
              <a:ea typeface="ＭＳ Ｐゴシック" panose="020B0600070205080204" pitchFamily="34" charset="-128"/>
            </a:endParaRPr>
          </a:p>
          <a:p>
            <a:pPr>
              <a:lnSpc>
                <a:spcPct val="90000"/>
              </a:lnSpc>
            </a:pPr>
            <a:r>
              <a:rPr lang="en-US" dirty="0">
                <a:latin typeface="Arial" charset="0"/>
                <a:ea typeface="ＭＳ Ｐゴシック" pitchFamily="48" charset="-128"/>
              </a:rPr>
              <a:t>Bandannas, neck gators, etc. are not respirators  - their use DOES NOT afford any protection to inhalation of airborne droplets containing the virus. However using one of these items may reduce the frequency that people touch their face.</a:t>
            </a:r>
            <a:endParaRPr lang="en-US" altLang="en-US" sz="1100" dirty="0">
              <a:latin typeface="Arial" panose="020B0604020202020204" pitchFamily="34" charset="0"/>
              <a:ea typeface="ＭＳ Ｐゴシック" panose="020B0600070205080204" pitchFamily="34" charset="-128"/>
            </a:endParaRPr>
          </a:p>
          <a:p>
            <a:pPr>
              <a:lnSpc>
                <a:spcPct val="90000"/>
              </a:lnSpc>
            </a:pPr>
            <a:endParaRPr lang="en-US" altLang="en-US" sz="1100" dirty="0">
              <a:latin typeface="Arial" panose="020B0604020202020204" pitchFamily="34" charset="0"/>
              <a:ea typeface="ＭＳ Ｐゴシック" panose="020B0600070205080204" pitchFamily="34" charset="-128"/>
            </a:endParaRPr>
          </a:p>
          <a:p>
            <a:endParaRPr lang="en-US" altLang="en-US" sz="1100" dirty="0">
              <a:latin typeface="Arial" panose="020B0604020202020204" pitchFamily="34" charset="0"/>
              <a:ea typeface="ＭＳ Ｐゴシック" panose="020B0600070205080204" pitchFamily="34" charset="-128"/>
            </a:endParaRPr>
          </a:p>
        </p:txBody>
      </p:sp>
      <p:sp>
        <p:nvSpPr>
          <p:cNvPr id="98308" name="Slide Number Placeholder 3">
            <a:extLst>
              <a:ext uri="{FF2B5EF4-FFF2-40B4-BE49-F238E27FC236}">
                <a16:creationId xmlns:a16="http://schemas.microsoft.com/office/drawing/2014/main" id="{9D2CB5A3-AB23-4178-9F09-4232EF0276E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fld id="{A5DAED6D-064A-4E4E-A6E6-B05EFC7D89C2}" type="slidenum">
              <a:rPr lang="en-US" altLang="en-US" sz="1200" baseline="0"/>
              <a:pPr/>
              <a:t>50</a:t>
            </a:fld>
            <a:endParaRPr lang="en-US" altLang="en-US" sz="1200" baseline="0" dirty="0"/>
          </a:p>
        </p:txBody>
      </p:sp>
      <p:sp>
        <p:nvSpPr>
          <p:cNvPr id="98309" name="Date Placeholder 4">
            <a:extLst>
              <a:ext uri="{FF2B5EF4-FFF2-40B4-BE49-F238E27FC236}">
                <a16:creationId xmlns:a16="http://schemas.microsoft.com/office/drawing/2014/main" id="{F83F379B-98E9-4B52-A80D-6A8365EB439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98310" name="Header Placeholder 5">
            <a:extLst>
              <a:ext uri="{FF2B5EF4-FFF2-40B4-BE49-F238E27FC236}">
                <a16:creationId xmlns:a16="http://schemas.microsoft.com/office/drawing/2014/main" id="{B41723CB-F2CD-46BE-BD26-2C893155C910}"/>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98311" name="Footer Placeholder 6">
            <a:extLst>
              <a:ext uri="{FF2B5EF4-FFF2-40B4-BE49-F238E27FC236}">
                <a16:creationId xmlns:a16="http://schemas.microsoft.com/office/drawing/2014/main" id="{90EA37E3-DDE8-4D52-8E27-158F9EA30459}"/>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Tree>
    <p:extLst>
      <p:ext uri="{BB962C8B-B14F-4D97-AF65-F5344CB8AC3E}">
        <p14:creationId xmlns:p14="http://schemas.microsoft.com/office/powerpoint/2010/main" val="24685276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83B6942E-8BF8-4FEE-80CE-17124147A49B}"/>
              </a:ext>
            </a:extLst>
          </p:cNvPr>
          <p:cNvSpPr>
            <a:spLocks noGrp="1" noRot="1" noChangeAspect="1" noTextEdit="1"/>
          </p:cNvSpPr>
          <p:nvPr>
            <p:ph type="sldImg"/>
          </p:nvPr>
        </p:nvSpPr>
        <p:spPr>
          <a:ln/>
        </p:spPr>
      </p:sp>
      <p:sp>
        <p:nvSpPr>
          <p:cNvPr id="94211" name="Notes Placeholder 2">
            <a:extLst>
              <a:ext uri="{FF2B5EF4-FFF2-40B4-BE49-F238E27FC236}">
                <a16:creationId xmlns:a16="http://schemas.microsoft.com/office/drawing/2014/main" id="{D7A6FB17-E553-492B-80BC-2911C362C7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0460" fontAlgn="base">
              <a:spcBef>
                <a:spcPct val="30000"/>
              </a:spcBef>
              <a:spcAft>
                <a:spcPct val="0"/>
              </a:spcAft>
              <a:defRPr/>
            </a:pPr>
            <a:r>
              <a:rPr lang="en-US" b="1" dirty="0"/>
              <a:t>Instructor notes: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Available respirators are currently reserved for healthcare workers, EMTs and other persons working in high risk occupations.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CDC guidance: </a:t>
            </a:r>
            <a:r>
              <a:rPr lang="en-US" dirty="0">
                <a:hlinkClick r:id="rId3"/>
              </a:rPr>
              <a:t>https://www.cdc.gov/coronavirus/2019-ncov/if-you-are-sick/care-for-someone.html</a:t>
            </a:r>
            <a:endParaRPr lang="en-US" dirty="0"/>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Respirators are used to prevent breathing in hazards that are in the air.  Respirators protect the wearer by either filtering the air before it is inhaled by the worker, or by supplying air from a safe source. Most respirators that protect the worker by filtering the air are designed to fit tightly against the face, and thereby  provide a seal between the respirator's edge and the face. When there is a proper seal, the air the worker breathes passes through the respirator’s filter, which captures contaminants. If there is not a tight seal, the air passes through the gaps between the face and the respirator and contaminants are not filtered from the air that the worker breathes.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The National Institute for Occupational Safety and Health, part of the CDC, certifies air purifying respirators, sometimes called particulate respirators, in the following categories based on the resistance to oil, which can reduce efficiency:</a:t>
            </a:r>
          </a:p>
          <a:p>
            <a:endParaRPr lang="en-US" altLang="en-US" dirty="0">
              <a:latin typeface="Arial" panose="020B0604020202020204" pitchFamily="34" charset="0"/>
              <a:ea typeface="ＭＳ Ｐゴシック" panose="020B0600070205080204" pitchFamily="34" charset="-128"/>
            </a:endParaRPr>
          </a:p>
          <a:p>
            <a:pPr marL="176336" indent="-176336">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N95, N99, N100 - Filters at least 95%, 99%, 99.97% of airborne particles. Not resistant to oil.</a:t>
            </a:r>
          </a:p>
          <a:p>
            <a:pPr marL="176336" indent="-176336">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R95, R99, R100 - Filters at least 95%, 99%, 99.97% of airborne particles. Somewhat resistant to oil.</a:t>
            </a:r>
          </a:p>
          <a:p>
            <a:pPr marL="176336" indent="-176336">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P95, P99, P100 - Filters at least 95%, 99%, 99.97% of airborne particles. Strongly resistant to oil.</a:t>
            </a:r>
          </a:p>
          <a:p>
            <a:pPr marL="176336" indent="-176336">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NIOSH approved respirators will be marked “NIOSH” and the N, R, P categories.</a:t>
            </a:r>
          </a:p>
          <a:p>
            <a:endParaRPr lang="en-US" altLang="en-US" dirty="0">
              <a:latin typeface="Arial" panose="020B0604020202020204" pitchFamily="34" charset="0"/>
              <a:ea typeface="ＭＳ Ｐゴシック" panose="020B0600070205080204" pitchFamily="34" charset="-128"/>
            </a:endParaRPr>
          </a:p>
        </p:txBody>
      </p:sp>
      <p:sp>
        <p:nvSpPr>
          <p:cNvPr id="94212" name="Slide Number Placeholder 3">
            <a:extLst>
              <a:ext uri="{FF2B5EF4-FFF2-40B4-BE49-F238E27FC236}">
                <a16:creationId xmlns:a16="http://schemas.microsoft.com/office/drawing/2014/main" id="{3F06C6BF-6BA2-407E-BEFE-B7309950D6D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fld id="{219C4156-EE61-4E5A-9A63-C21AF266AF94}" type="slidenum">
              <a:rPr lang="en-US" altLang="en-US" sz="1200" baseline="0"/>
              <a:pPr/>
              <a:t>51</a:t>
            </a:fld>
            <a:endParaRPr lang="en-US" altLang="en-US" sz="1200" baseline="0" dirty="0"/>
          </a:p>
        </p:txBody>
      </p:sp>
      <p:sp>
        <p:nvSpPr>
          <p:cNvPr id="94213" name="Date Placeholder 4">
            <a:extLst>
              <a:ext uri="{FF2B5EF4-FFF2-40B4-BE49-F238E27FC236}">
                <a16:creationId xmlns:a16="http://schemas.microsoft.com/office/drawing/2014/main" id="{C89F6302-2DBC-40CE-8C5C-332A6C6FD3C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94214" name="Header Placeholder 5">
            <a:extLst>
              <a:ext uri="{FF2B5EF4-FFF2-40B4-BE49-F238E27FC236}">
                <a16:creationId xmlns:a16="http://schemas.microsoft.com/office/drawing/2014/main" id="{38B5FE5F-8BBD-4216-9DD8-9043277D3DE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94215" name="Footer Placeholder 6">
            <a:extLst>
              <a:ext uri="{FF2B5EF4-FFF2-40B4-BE49-F238E27FC236}">
                <a16:creationId xmlns:a16="http://schemas.microsoft.com/office/drawing/2014/main" id="{9F77BE70-3AD4-419B-90C7-D55E613A0443}"/>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Tree>
    <p:extLst>
      <p:ext uri="{BB962C8B-B14F-4D97-AF65-F5344CB8AC3E}">
        <p14:creationId xmlns:p14="http://schemas.microsoft.com/office/powerpoint/2010/main" val="35889096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8288c3d371_2_53: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8288c3d371_2_53:notes"/>
          <p:cNvSpPr txBox="1">
            <a:spLocks noGrp="1"/>
          </p:cNvSpPr>
          <p:nvPr>
            <p:ph type="body" idx="1"/>
          </p:nvPr>
        </p:nvSpPr>
        <p:spPr>
          <a:xfrm>
            <a:off x="708660" y="4451985"/>
            <a:ext cx="5669280" cy="4217670"/>
          </a:xfrm>
          <a:prstGeom prst="rect">
            <a:avLst/>
          </a:prstGeom>
        </p:spPr>
        <p:txBody>
          <a:bodyPr spcFirstLastPara="1" wrap="square" lIns="94031" tIns="94031" rIns="94031" bIns="94031" anchor="t" anchorCtr="0">
            <a:noAutofit/>
          </a:bodyPr>
          <a:lstStyle/>
          <a:p>
            <a:r>
              <a:rPr lang="en-US" b="1" dirty="0"/>
              <a:t>Instructor notes:</a:t>
            </a:r>
          </a:p>
          <a:p>
            <a:endParaRPr lang="en-US" b="1" dirty="0"/>
          </a:p>
          <a:p>
            <a:r>
              <a:rPr lang="en-US" dirty="0">
                <a:hlinkClick r:id="rId3"/>
              </a:rPr>
              <a:t>https://www.cdc.gov/coronavirus/2019-ncov/prevent-getting-sick/cloth-face-cover.html</a:t>
            </a:r>
            <a:endParaRPr lang="en-US" b="1" dirty="0"/>
          </a:p>
          <a:p>
            <a:endParaRPr lang="en-US" b="1" dirty="0"/>
          </a:p>
          <a:p>
            <a:r>
              <a:rPr lang="en-US" dirty="0"/>
              <a:t>On May 16, 2020, CDC revised the guidance on the use of cloth face coverings.  Recent studies show the virus can spread between people interacting in close proximity—for example, speaking, coughing, or sneezing—even if those people are not exhibiting symptoms.  In light of this new evidence, CDC recommends wearing cloth face coverings in public settings where other social distancing measures are difficult to maintain (e.g., grocery stores and pharmacies) </a:t>
            </a:r>
            <a:r>
              <a:rPr lang="en-US" b="1" dirty="0"/>
              <a:t>especially </a:t>
            </a:r>
            <a:r>
              <a:rPr lang="en-US" dirty="0"/>
              <a:t>in areas of significant community-based transmission.</a:t>
            </a:r>
            <a:endParaRPr dirty="0"/>
          </a:p>
          <a:p>
            <a:endParaRPr lang="en-US" dirty="0"/>
          </a:p>
          <a:p>
            <a:r>
              <a:rPr lang="en-US" dirty="0"/>
              <a:t>Other references:</a:t>
            </a:r>
          </a:p>
          <a:p>
            <a:endParaRPr lang="en-US" dirty="0"/>
          </a:p>
          <a:p>
            <a:r>
              <a:rPr lang="en-US" dirty="0"/>
              <a:t>Masks are effective:</a:t>
            </a:r>
          </a:p>
          <a:p>
            <a:r>
              <a:rPr lang="en-US" u="sng" dirty="0">
                <a:hlinkClick r:id="rId4"/>
              </a:rPr>
              <a:t>https://www.sciencedirect.com/science/article/pii/S2468042720300117?via%3Dihub</a:t>
            </a:r>
            <a:endParaRPr lang="en-US" dirty="0"/>
          </a:p>
          <a:p>
            <a:endParaRPr lang="en-US" dirty="0"/>
          </a:p>
          <a:p>
            <a:r>
              <a:rPr lang="en-US" dirty="0">
                <a:hlinkClick r:id="rId5"/>
              </a:rPr>
              <a:t>https://science.sciencemag.org/content/early/2020/06/08/science.abc6197</a:t>
            </a:r>
            <a:endParaRPr lang="en-US" dirty="0"/>
          </a:p>
          <a:p>
            <a:endParaRPr dirty="0"/>
          </a:p>
        </p:txBody>
      </p:sp>
    </p:spTree>
    <p:extLst>
      <p:ext uri="{BB962C8B-B14F-4D97-AF65-F5344CB8AC3E}">
        <p14:creationId xmlns:p14="http://schemas.microsoft.com/office/powerpoint/2010/main" val="7994894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 guidance, printed materials:</a:t>
            </a:r>
          </a:p>
          <a:p>
            <a:r>
              <a:rPr lang="en-US" dirty="0">
                <a:hlinkClick r:id="rId3"/>
              </a:rPr>
              <a:t>https://www.cdc.gov/coronavirus/2019-ncov/prevent-getting-sick/how-to-make-cloth-face-covering.html</a:t>
            </a:r>
            <a:endParaRPr lang="en-US" dirty="0"/>
          </a:p>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53</a:t>
            </a:fld>
            <a:endParaRPr lang="en-US"/>
          </a:p>
        </p:txBody>
      </p:sp>
    </p:spTree>
    <p:extLst>
      <p:ext uri="{BB962C8B-B14F-4D97-AF65-F5344CB8AC3E}">
        <p14:creationId xmlns:p14="http://schemas.microsoft.com/office/powerpoint/2010/main" val="35398314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Navajo Nation has been especially impacted by the COVID-19 pandemic. </a:t>
            </a:r>
          </a:p>
          <a:p>
            <a:endParaRPr lang="en-US" dirty="0"/>
          </a:p>
          <a:p>
            <a:r>
              <a:rPr lang="en-US" dirty="0"/>
              <a:t>Each tribal community in Arizona is sovereign and may choose to apply more stringent epidemic control measures. </a:t>
            </a:r>
          </a:p>
          <a:p>
            <a:endParaRPr lang="en-US" dirty="0"/>
          </a:p>
          <a:p>
            <a:r>
              <a:rPr lang="en-US" dirty="0"/>
              <a:t>For example, the Opening up America guidance may be applied regionally, including at the tribal community level.</a:t>
            </a:r>
          </a:p>
          <a:p>
            <a:endParaRPr lang="en-US" dirty="0"/>
          </a:p>
          <a:p>
            <a:r>
              <a:rPr lang="en-US" dirty="0"/>
              <a:t>Johns Hopkins Center for American Indian Health COVID-19 Materials Developed for Tribal Use:</a:t>
            </a:r>
          </a:p>
          <a:p>
            <a:r>
              <a:rPr lang="en-US" dirty="0">
                <a:hlinkClick r:id="rId3"/>
              </a:rPr>
              <a:t>https://caih.jhu.edu/news/covid19</a:t>
            </a:r>
            <a:endParaRPr lang="en-US" dirty="0"/>
          </a:p>
          <a:p>
            <a:endParaRPr lang="en-US" dirty="0"/>
          </a:p>
          <a:p>
            <a:r>
              <a:rPr lang="en-US" dirty="0"/>
              <a:t>CDC Guidance on Living in Shared Housing:</a:t>
            </a:r>
          </a:p>
          <a:p>
            <a:r>
              <a:rPr lang="en-US" dirty="0">
                <a:hlinkClick r:id="rId4"/>
              </a:rPr>
              <a:t>https://www.cdc.gov/coronavirus/2019-https://www.cdc.gov/coronavirus/2019-ncov/daily-life-coping/shared-housing/index.html/daily-life-coping/shared-housing/index.html</a:t>
            </a:r>
            <a:br>
              <a:rPr lang="en-US" dirty="0"/>
            </a:br>
            <a:r>
              <a:rPr lang="en-US" dirty="0"/>
              <a:t>Households Living in Close Quarters:</a:t>
            </a:r>
          </a:p>
          <a:p>
            <a:r>
              <a:rPr lang="en-US" dirty="0">
                <a:hlinkClick r:id="rId5"/>
              </a:rPr>
              <a:t>https://www.cdc.gov/coronavirus/2019-ncov/daily-life-coping/living-in-close-quarters.html</a:t>
            </a:r>
            <a:endParaRPr lang="en-US" dirty="0"/>
          </a:p>
          <a:p>
            <a:endParaRPr lang="en-US" dirty="0"/>
          </a:p>
        </p:txBody>
      </p:sp>
      <p:sp>
        <p:nvSpPr>
          <p:cNvPr id="4" name="Slide Number Placeholder 3"/>
          <p:cNvSpPr>
            <a:spLocks noGrp="1"/>
          </p:cNvSpPr>
          <p:nvPr>
            <p:ph type="sldNum" sz="quarter" idx="5"/>
          </p:nvPr>
        </p:nvSpPr>
        <p:spPr/>
        <p:txBody>
          <a:bodyPr/>
          <a:lstStyle/>
          <a:p>
            <a:fld id="{BEA25071-C87A-4D5A-BED1-8E4AE45B35DA}" type="slidenum">
              <a:rPr lang="en-US" smtClean="0"/>
              <a:t>54</a:t>
            </a:fld>
            <a:endParaRPr lang="en-US"/>
          </a:p>
        </p:txBody>
      </p:sp>
    </p:spTree>
    <p:extLst>
      <p:ext uri="{BB962C8B-B14F-4D97-AF65-F5344CB8AC3E}">
        <p14:creationId xmlns:p14="http://schemas.microsoft.com/office/powerpoint/2010/main" val="15748030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dirty="0"/>
          </a:p>
          <a:p>
            <a:r>
              <a:rPr lang="en-US" dirty="0"/>
              <a:t>FEMA Brochure: “What is Continuity of Operations?”</a:t>
            </a:r>
          </a:p>
          <a:p>
            <a:r>
              <a:rPr lang="en-US" u="sng" dirty="0">
                <a:solidFill>
                  <a:schemeClr val="tx1"/>
                </a:solidFill>
              </a:rPr>
              <a:t>https://www.fema.gov/pdf/about/org/ncp/coop_brochure.pdf</a:t>
            </a:r>
          </a:p>
          <a:p>
            <a:endParaRPr lang="en-US" dirty="0"/>
          </a:p>
          <a:p>
            <a:r>
              <a:rPr lang="en-US" dirty="0"/>
              <a:t>Disaster Management </a:t>
            </a:r>
            <a:r>
              <a:rPr lang="en-US" dirty="0">
                <a:solidFill>
                  <a:schemeClr val="tx1"/>
                </a:solidFill>
              </a:rPr>
              <a:t>checklist: </a:t>
            </a:r>
            <a:r>
              <a:rPr lang="en-US" dirty="0">
                <a:solidFill>
                  <a:schemeClr val="tx1"/>
                </a:solidFill>
                <a:hlinkClick r:id="rId3">
                  <a:extLst>
                    <a:ext uri="{A12FA001-AC4F-418D-AE19-62706E023703}">
                      <ahyp:hlinkClr xmlns:ahyp="http://schemas.microsoft.com/office/drawing/2018/hyperlinkcolor" val="tx"/>
                    </a:ext>
                  </a:extLst>
                </a:hlinkClick>
              </a:rPr>
              <a:t>https://www.paho.org/disasters/index.php?option=com_docman&amp;view=download&amp;category_slug=tools&amp;alias=543-pandinflu-leadershipduring-tool-16&amp;Itemid=1179&amp;lang=en</a:t>
            </a:r>
            <a:endParaRPr lang="en-US" dirty="0">
              <a:solidFill>
                <a:schemeClr val="tx1"/>
              </a:solidFill>
            </a:endParaRPr>
          </a:p>
          <a:p>
            <a:endParaRPr lang="en-US" dirty="0"/>
          </a:p>
          <a:p>
            <a:r>
              <a:rPr lang="en-US" dirty="0"/>
              <a:t>Cross training is another important step in COOP.</a:t>
            </a:r>
          </a:p>
          <a:p>
            <a:endParaRPr lang="en-US" dirty="0"/>
          </a:p>
          <a:p>
            <a:r>
              <a:rPr lang="en-US" dirty="0"/>
              <a:t>Photo by Al Brown</a:t>
            </a:r>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55</a:t>
            </a:fld>
            <a:endParaRPr lang="en-US" altLang="en-US" dirty="0"/>
          </a:p>
        </p:txBody>
      </p:sp>
    </p:spTree>
    <p:extLst>
      <p:ext uri="{BB962C8B-B14F-4D97-AF65-F5344CB8AC3E}">
        <p14:creationId xmlns:p14="http://schemas.microsoft.com/office/powerpoint/2010/main" val="17838279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dirty="0">
                <a:hlinkClick r:id="rId3"/>
              </a:rPr>
              <a:t>https://www.whitehouse.gov/openingamerica/</a:t>
            </a:r>
            <a:endParaRPr lang="en-US" dirty="0"/>
          </a:p>
          <a:p>
            <a:endParaRPr lang="en-US" dirty="0"/>
          </a:p>
          <a:p>
            <a:r>
              <a:rPr lang="en-US" dirty="0"/>
              <a:t>Three phases of reopening based on public health gating criteria. </a:t>
            </a:r>
          </a:p>
          <a:p>
            <a:endParaRPr lang="en-US" dirty="0"/>
          </a:p>
          <a:p>
            <a:r>
              <a:rPr lang="en-US" dirty="0"/>
              <a:t>The first phase is applicable in States and regions where  influenza-like illnesses and COVID-19 have been declining for 14 days and the healthcare system has adequate capacity and testing capability.  A limited reopening may proceed.</a:t>
            </a:r>
          </a:p>
          <a:p>
            <a:endParaRPr lang="en-US" dirty="0"/>
          </a:p>
          <a:p>
            <a:r>
              <a:rPr lang="en-US" dirty="0"/>
              <a:t>The second phase is applicable in States and regions with no evidence of a rebound an that satisfy the gating criteria a second time. The reopening guidelines  expand the types of places that may reopen and include less restrictive control measures.</a:t>
            </a:r>
          </a:p>
          <a:p>
            <a:endParaRPr lang="en-US" dirty="0"/>
          </a:p>
          <a:p>
            <a:r>
              <a:rPr lang="en-US" dirty="0"/>
              <a:t>The third phase is applicable in States and regions with no evidence of a rebound and satisfy the gating criteria a third time.  All types of businesses may open but with limited physical distancing and diligence to hygiene and sanitation.</a:t>
            </a:r>
          </a:p>
        </p:txBody>
      </p:sp>
      <p:sp>
        <p:nvSpPr>
          <p:cNvPr id="4" name="Slide Number Placeholder 3"/>
          <p:cNvSpPr>
            <a:spLocks noGrp="1"/>
          </p:cNvSpPr>
          <p:nvPr>
            <p:ph type="sldNum" sz="quarter" idx="5"/>
          </p:nvPr>
        </p:nvSpPr>
        <p:spPr/>
        <p:txBody>
          <a:bodyPr/>
          <a:lstStyle/>
          <a:p>
            <a:fld id="{BEA25071-C87A-4D5A-BED1-8E4AE45B35DA}" type="slidenum">
              <a:rPr lang="en-US" smtClean="0"/>
              <a:t>56</a:t>
            </a:fld>
            <a:endParaRPr lang="en-US"/>
          </a:p>
        </p:txBody>
      </p:sp>
    </p:spTree>
    <p:extLst>
      <p:ext uri="{BB962C8B-B14F-4D97-AF65-F5344CB8AC3E}">
        <p14:creationId xmlns:p14="http://schemas.microsoft.com/office/powerpoint/2010/main" val="19157837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r>
              <a:rPr lang="en-US" dirty="0"/>
              <a:t>This is a decision tool published by the CDC at:  </a:t>
            </a:r>
            <a:r>
              <a:rPr lang="en-US" dirty="0">
                <a:hlinkClick r:id="rId3"/>
              </a:rPr>
              <a:t>https://www.cdc.gov/coronavirus/2019-ncov/community/organizations/workplace-decision-tool.html</a:t>
            </a:r>
            <a:endParaRPr lang="en-US" dirty="0"/>
          </a:p>
          <a:p>
            <a:endParaRPr lang="en-US" dirty="0"/>
          </a:p>
          <a:p>
            <a:r>
              <a:rPr lang="en-US" dirty="0"/>
              <a:t>Check with state and local health officials to determine the most appropriate actions while adjusting to meet the unique needs and circumstances of the local community.</a:t>
            </a:r>
          </a:p>
          <a:p>
            <a:endParaRPr lang="en-US" dirty="0"/>
          </a:p>
          <a:p>
            <a:r>
              <a:rPr lang="en-US" dirty="0"/>
              <a:t>Compliance with OSHA standards must be considered by the employer.  Each workplace is unique. The reopening plan must be site-specific.</a:t>
            </a:r>
          </a:p>
        </p:txBody>
      </p:sp>
      <p:sp>
        <p:nvSpPr>
          <p:cNvPr id="4" name="Slide Number Placeholder 3"/>
          <p:cNvSpPr>
            <a:spLocks noGrp="1"/>
          </p:cNvSpPr>
          <p:nvPr>
            <p:ph type="sldNum" sz="quarter" idx="5"/>
          </p:nvPr>
        </p:nvSpPr>
        <p:spPr/>
        <p:txBody>
          <a:bodyPr/>
          <a:lstStyle/>
          <a:p>
            <a:fld id="{BEA25071-C87A-4D5A-BED1-8E4AE45B35DA}" type="slidenum">
              <a:rPr lang="en-US" smtClean="0"/>
              <a:t>57</a:t>
            </a:fld>
            <a:endParaRPr lang="en-US"/>
          </a:p>
        </p:txBody>
      </p:sp>
    </p:spTree>
    <p:extLst>
      <p:ext uri="{BB962C8B-B14F-4D97-AF65-F5344CB8AC3E}">
        <p14:creationId xmlns:p14="http://schemas.microsoft.com/office/powerpoint/2010/main" val="7039346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708661" y="4451985"/>
            <a:ext cx="5669279" cy="4217670"/>
          </a:xfrm>
          <a:prstGeom prst="rect">
            <a:avLst/>
          </a:prstGeom>
          <a:noFill/>
          <a:ln>
            <a:noFill/>
          </a:ln>
        </p:spPr>
        <p:txBody>
          <a:bodyPr spcFirstLastPara="1" wrap="square" lIns="94031" tIns="94031" rIns="94031" bIns="94031" anchor="t" anchorCtr="0">
            <a:noAutofit/>
          </a:bodyPr>
          <a:lstStyle/>
          <a:p>
            <a:pPr>
              <a:buClr>
                <a:schemeClr val="dk1"/>
              </a:buClr>
              <a:buSzPts val="1100"/>
            </a:pPr>
            <a:r>
              <a:rPr lang="en-US" sz="1100" dirty="0">
                <a:solidFill>
                  <a:schemeClr val="dk1"/>
                </a:solidFill>
                <a:latin typeface="Arial"/>
                <a:ea typeface="Arial"/>
                <a:cs typeface="Arial"/>
                <a:sym typeface="Arial"/>
              </a:rPr>
              <a:t>Instructor notes:</a:t>
            </a:r>
          </a:p>
          <a:p>
            <a:pPr>
              <a:buClr>
                <a:schemeClr val="dk1"/>
              </a:buClr>
              <a:buSzPts val="1100"/>
            </a:pPr>
            <a:r>
              <a:rPr lang="en-US" sz="1100" dirty="0">
                <a:solidFill>
                  <a:schemeClr val="dk1"/>
                </a:solidFill>
                <a:latin typeface="Arial"/>
                <a:ea typeface="Arial"/>
                <a:cs typeface="Arial"/>
                <a:sym typeface="Arial"/>
              </a:rPr>
              <a:t> </a:t>
            </a:r>
          </a:p>
          <a:p>
            <a:pPr>
              <a:buClr>
                <a:schemeClr val="dk1"/>
              </a:buClr>
              <a:buSzPts val="1100"/>
            </a:pPr>
            <a:r>
              <a:rPr lang="en-US" sz="1100" dirty="0">
                <a:solidFill>
                  <a:schemeClr val="dk1"/>
                </a:solidFill>
                <a:latin typeface="Arial"/>
                <a:ea typeface="Arial"/>
                <a:cs typeface="Arial"/>
                <a:sym typeface="Arial"/>
              </a:rPr>
              <a:t>As of June 15, 2020, Arizona is in phase one. Some tribal communities remain in pre-phase one status. Check with your local health department.</a:t>
            </a:r>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CDC guidance on going out:</a:t>
            </a:r>
          </a:p>
          <a:p>
            <a:r>
              <a:rPr lang="en-US" dirty="0"/>
              <a:t>Going out, updated June 12:</a:t>
            </a:r>
          </a:p>
          <a:p>
            <a:r>
              <a:rPr lang="en-US" u="sng" dirty="0">
                <a:hlinkClick r:id="rId3"/>
              </a:rPr>
              <a:t>https://www.cdc.gov/coronavirus/2019-ncov/daily-life-coping/activities.html</a:t>
            </a:r>
            <a:endParaRPr lang="en-US" dirty="0"/>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ADHS guidance as of June 15: </a:t>
            </a:r>
          </a:p>
          <a:p>
            <a:pPr defTabSz="940460">
              <a:buClr>
                <a:schemeClr val="dk1"/>
              </a:buClr>
              <a:buSzPts val="1100"/>
            </a:pPr>
            <a:r>
              <a:rPr lang="en-US" u="sng" dirty="0">
                <a:hlinkClick r:id="rId4"/>
              </a:rPr>
              <a:t>https://www.azdhs.gov/preparedness/epidemiology-disease-control/infectious-disease-epidemiology/index.php#novel-coronavirus-what-everyone-needs</a:t>
            </a:r>
            <a:endParaRPr lang="en-US" dirty="0"/>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endParaRPr sz="11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36341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708661" y="4451985"/>
            <a:ext cx="5669279" cy="4217670"/>
          </a:xfrm>
          <a:prstGeom prst="rect">
            <a:avLst/>
          </a:prstGeom>
          <a:noFill/>
          <a:ln>
            <a:noFill/>
          </a:ln>
        </p:spPr>
        <p:txBody>
          <a:bodyPr spcFirstLastPara="1" wrap="square" lIns="94031" tIns="94031" rIns="94031" bIns="94031" anchor="t" anchorCtr="0">
            <a:noAutofit/>
          </a:bodyPr>
          <a:lstStyle/>
          <a:p>
            <a:pPr>
              <a:buClr>
                <a:schemeClr val="dk1"/>
              </a:buClr>
              <a:buSzPts val="1100"/>
            </a:pPr>
            <a:r>
              <a:rPr lang="en-US" sz="1100" dirty="0">
                <a:solidFill>
                  <a:schemeClr val="dk1"/>
                </a:solidFill>
                <a:latin typeface="Arial"/>
                <a:ea typeface="Arial"/>
                <a:cs typeface="Arial"/>
                <a:sym typeface="Arial"/>
              </a:rPr>
              <a:t>Instructor notes:</a:t>
            </a:r>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endParaRPr lang="en-US" sz="1100" dirty="0"/>
          </a:p>
          <a:p>
            <a:r>
              <a:rPr lang="en-US" dirty="0"/>
              <a:t>Caring for Children, June 14: </a:t>
            </a:r>
          </a:p>
          <a:p>
            <a:r>
              <a:rPr lang="en-US" u="sng" dirty="0">
                <a:hlinkClick r:id="rId3"/>
              </a:rPr>
              <a:t>https://www.cdc.gov/coronavirus/2019-ncov/daily-life-coping/children.html</a:t>
            </a:r>
            <a:endParaRPr lang="en-US" dirty="0"/>
          </a:p>
          <a:p>
            <a:pPr>
              <a:buClr>
                <a:schemeClr val="dk1"/>
              </a:buClr>
              <a:buSzPts val="1100"/>
            </a:pPr>
            <a:endParaRPr lang="en-US" sz="1100" dirty="0"/>
          </a:p>
          <a:p>
            <a:pPr>
              <a:buClr>
                <a:schemeClr val="dk1"/>
              </a:buClr>
              <a:buSzPts val="1100"/>
            </a:pPr>
            <a:endParaRPr lang="en-US" sz="1100" dirty="0"/>
          </a:p>
          <a:p>
            <a:pPr>
              <a:buClr>
                <a:schemeClr val="dk1"/>
              </a:buClr>
              <a:buSzPts val="1100"/>
            </a:pPr>
            <a:r>
              <a:rPr lang="en-US" sz="1100" dirty="0"/>
              <a:t>CDC guidance, Tips to Protect Children During a COVID-19 Outbreak: </a:t>
            </a:r>
            <a:r>
              <a:rPr lang="en-US" sz="1100" dirty="0">
                <a:hlinkClick r:id="rId4"/>
              </a:rPr>
              <a:t>https://www.cdc.gov/coronavirus/2019-ncov/daily-life-coping/children/protect-children.html</a:t>
            </a:r>
            <a:endParaRPr lang="en-US" sz="1100" dirty="0"/>
          </a:p>
          <a:p>
            <a:pPr>
              <a:buClr>
                <a:schemeClr val="dk1"/>
              </a:buClr>
              <a:buSzPts val="1100"/>
            </a:pPr>
            <a:endParaRPr lang="en-US" sz="1100" dirty="0"/>
          </a:p>
          <a:p>
            <a:pPr>
              <a:buClr>
                <a:schemeClr val="dk1"/>
              </a:buClr>
              <a:buSzPts val="1100"/>
            </a:pPr>
            <a:r>
              <a:rPr lang="en-US" sz="1100" dirty="0"/>
              <a:t>CDC guidance, MIS-C:  </a:t>
            </a:r>
            <a:r>
              <a:rPr lang="en-US" sz="1100" dirty="0">
                <a:hlinkClick r:id="rId5"/>
              </a:rPr>
              <a:t>https://www.cdc.gov/coronavirus/2019-ncov/daily-life-coping/children/mis-c.html</a:t>
            </a:r>
            <a:endParaRPr lang="en-US" sz="1100" dirty="0"/>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CDC guidance, Pets and Other Animals: </a:t>
            </a:r>
            <a:r>
              <a:rPr lang="en-US" sz="1100" dirty="0">
                <a:hlinkClick r:id="rId6"/>
              </a:rPr>
              <a:t>https://www.cdc.gov/coronavirus/2019-ncov/animals/pets-other-animals.html</a:t>
            </a:r>
            <a:endParaRPr lang="en-US" sz="1100" dirty="0"/>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ADHS FAQs:  </a:t>
            </a:r>
            <a:r>
              <a:rPr lang="en-US" sz="1100" dirty="0">
                <a:hlinkClick r:id="rId7"/>
              </a:rPr>
              <a:t>https://www.azdhs.gov/preparedness/epidemiology-disease-control/infectious-disease-epidemiology/index.php#novel-coronavirus-faqs</a:t>
            </a:r>
            <a:endParaRPr lang="en-US" sz="1100" dirty="0"/>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endParaRPr sz="11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15152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0: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p10:notes"/>
          <p:cNvSpPr txBox="1">
            <a:spLocks noGrp="1"/>
          </p:cNvSpPr>
          <p:nvPr>
            <p:ph type="body" idx="1"/>
          </p:nvPr>
        </p:nvSpPr>
        <p:spPr>
          <a:xfrm>
            <a:off x="708661" y="4451985"/>
            <a:ext cx="5669279" cy="4217670"/>
          </a:xfrm>
          <a:prstGeom prst="rect">
            <a:avLst/>
          </a:prstGeom>
          <a:noFill/>
          <a:ln>
            <a:noFill/>
          </a:ln>
        </p:spPr>
        <p:txBody>
          <a:bodyPr spcFirstLastPara="1" wrap="square" lIns="94031" tIns="94031" rIns="94031" bIns="94031" anchor="t" anchorCtr="0">
            <a:noAutofit/>
          </a:bodyPr>
          <a:lstStyle/>
          <a:p>
            <a:pPr defTabSz="940460" fontAlgn="base">
              <a:spcBef>
                <a:spcPct val="30000"/>
              </a:spcBef>
              <a:spcAft>
                <a:spcPct val="0"/>
              </a:spcAft>
              <a:defRPr/>
            </a:pPr>
            <a:r>
              <a:rPr lang="en-US" altLang="en-US" sz="1100" b="1" dirty="0"/>
              <a:t>Instructor notes: </a:t>
            </a:r>
          </a:p>
          <a:p>
            <a:pPr defTabSz="940460" fontAlgn="base">
              <a:spcBef>
                <a:spcPct val="30000"/>
              </a:spcBef>
              <a:spcAft>
                <a:spcPct val="0"/>
              </a:spcAft>
              <a:defRPr/>
            </a:pPr>
            <a:endParaRPr lang="en-US" altLang="en-US" sz="1100" b="1" dirty="0"/>
          </a:p>
          <a:p>
            <a:pPr defTabSz="940460" fontAlgn="base">
              <a:spcBef>
                <a:spcPct val="30000"/>
              </a:spcBef>
              <a:spcAft>
                <a:spcPct val="0"/>
              </a:spcAft>
              <a:defRPr/>
            </a:pPr>
            <a:r>
              <a:rPr lang="en-US" altLang="en-US" sz="1100" dirty="0"/>
              <a:t>Because SARS-CoV-2 is a new virus, information is changing on almost a daily basis. It is very important to check authoritative sources of information to make sure the training material is current. This includes primary sources like the CDC, OSHA, NAID, and peer reviewed journals such as JAMA, NEJM, etc. </a:t>
            </a:r>
          </a:p>
          <a:p>
            <a:pPr>
              <a:buClr>
                <a:schemeClr val="dk1"/>
              </a:buClr>
              <a:buSzPts val="1100"/>
            </a:pPr>
            <a:endParaRPr sz="11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450862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708661" y="4451985"/>
            <a:ext cx="5669279" cy="4217670"/>
          </a:xfrm>
          <a:prstGeom prst="rect">
            <a:avLst/>
          </a:prstGeom>
          <a:noFill/>
          <a:ln>
            <a:noFill/>
          </a:ln>
        </p:spPr>
        <p:txBody>
          <a:bodyPr spcFirstLastPara="1" wrap="square" lIns="94031" tIns="94031" rIns="94031" bIns="94031" anchor="t" anchorCtr="0">
            <a:noAutofit/>
          </a:bodyPr>
          <a:lstStyle/>
          <a:p>
            <a:pPr>
              <a:buClr>
                <a:schemeClr val="dk1"/>
              </a:buClr>
              <a:buSzPts val="1100"/>
            </a:pPr>
            <a:r>
              <a:rPr lang="en-US" sz="1100" dirty="0">
                <a:solidFill>
                  <a:schemeClr val="dk1"/>
                </a:solidFill>
                <a:latin typeface="Arial"/>
                <a:ea typeface="Arial"/>
                <a:cs typeface="Arial"/>
                <a:sym typeface="Arial"/>
              </a:rPr>
              <a:t>Instructor notes:</a:t>
            </a:r>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U.S. Food and Drug Administration: FAQs: </a:t>
            </a:r>
            <a:r>
              <a:rPr lang="en-US" sz="1100" dirty="0">
                <a:hlinkClick r:id="rId3"/>
              </a:rPr>
              <a:t>https://www.fda.gov/emergency-preparedness-and-response/coronavirus-disease-2019-covid-19/coronavirus-disease-2019-covid-19-frequently-asked-questions</a:t>
            </a:r>
            <a:endParaRPr lang="en-US" sz="1100" dirty="0"/>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FDA guidance for restaurants:  </a:t>
            </a:r>
            <a:r>
              <a:rPr lang="en-US" sz="1100" dirty="0">
                <a:hlinkClick r:id="rId4"/>
              </a:rPr>
              <a:t>https://www.fda.gov/food/food-safety-during-emergencies/best-practices-re-opening-retail-food-establishments-during-covid-19-pandemic</a:t>
            </a:r>
            <a:endParaRPr lang="en-US" sz="1100" dirty="0"/>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endParaRPr sz="11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927781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708661" y="4451985"/>
            <a:ext cx="5669279" cy="4217670"/>
          </a:xfrm>
          <a:prstGeom prst="rect">
            <a:avLst/>
          </a:prstGeom>
          <a:noFill/>
          <a:ln>
            <a:noFill/>
          </a:ln>
        </p:spPr>
        <p:txBody>
          <a:bodyPr spcFirstLastPara="1" wrap="square" lIns="94031" tIns="94031" rIns="94031" bIns="94031" anchor="t" anchorCtr="0">
            <a:noAutofit/>
          </a:bodyPr>
          <a:lstStyle/>
          <a:p>
            <a:pPr>
              <a:buClr>
                <a:schemeClr val="dk1"/>
              </a:buClr>
              <a:buSzPts val="1100"/>
            </a:pPr>
            <a:r>
              <a:rPr lang="en-US" sz="1100" dirty="0">
                <a:solidFill>
                  <a:schemeClr val="dk1"/>
                </a:solidFill>
                <a:latin typeface="Arial"/>
                <a:ea typeface="Arial"/>
                <a:cs typeface="Arial"/>
                <a:sym typeface="Arial"/>
              </a:rPr>
              <a:t>Instructor Notes:</a:t>
            </a:r>
          </a:p>
          <a:p>
            <a:pPr>
              <a:buClr>
                <a:schemeClr val="dk1"/>
              </a:buClr>
              <a:buSzPts val="1100"/>
            </a:pPr>
            <a:r>
              <a:rPr lang="en-US" sz="1100" dirty="0">
                <a:hlinkClick r:id="rId3"/>
              </a:rPr>
              <a:t>https://www.cdc.gov/coronavirus/2019-ncov/if-you-are-sick/care-for-someone.html</a:t>
            </a:r>
            <a:endParaRPr lang="en-US" sz="1100" dirty="0"/>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CDC Self-checker tool:  </a:t>
            </a:r>
            <a:r>
              <a:rPr lang="en-US" sz="1100" dirty="0">
                <a:hlinkClick r:id="rId4"/>
              </a:rPr>
              <a:t>https://www.cdc.gov/coronavirus/2019-ncov/symptoms-testing/symptoms.html</a:t>
            </a:r>
            <a:endParaRPr lang="en-US" sz="1100" dirty="0"/>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CDC guidance on ending home isolation:</a:t>
            </a:r>
          </a:p>
          <a:p>
            <a:pPr>
              <a:buClr>
                <a:schemeClr val="dk1"/>
              </a:buClr>
              <a:buSzPts val="1100"/>
            </a:pPr>
            <a:r>
              <a:rPr lang="en-US" sz="1100" dirty="0">
                <a:hlinkClick r:id="rId5"/>
              </a:rPr>
              <a:t>https://www.cdc.gov/coronavirus/2019-ncov/if-you-are-sick/end-home-isolation.html</a:t>
            </a:r>
            <a:endParaRPr lang="en-US" sz="1100" dirty="0"/>
          </a:p>
          <a:p>
            <a:pPr>
              <a:buClr>
                <a:schemeClr val="dk1"/>
              </a:buClr>
              <a:buSzPts val="1100"/>
            </a:pPr>
            <a:endParaRPr sz="11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779826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708661" y="4451985"/>
            <a:ext cx="5669279" cy="4217670"/>
          </a:xfrm>
          <a:prstGeom prst="rect">
            <a:avLst/>
          </a:prstGeom>
          <a:noFill/>
          <a:ln>
            <a:noFill/>
          </a:ln>
        </p:spPr>
        <p:txBody>
          <a:bodyPr spcFirstLastPara="1" wrap="square" lIns="94031" tIns="94031" rIns="94031" bIns="94031" anchor="t" anchorCtr="0">
            <a:noAutofit/>
          </a:bodyPr>
          <a:lstStyle/>
          <a:p>
            <a:pPr>
              <a:buClr>
                <a:schemeClr val="dk1"/>
              </a:buClr>
              <a:buSzPts val="1100"/>
            </a:pPr>
            <a:r>
              <a:rPr lang="en-US" sz="1100" dirty="0">
                <a:solidFill>
                  <a:schemeClr val="dk1"/>
                </a:solidFill>
                <a:latin typeface="Arial"/>
                <a:ea typeface="Arial"/>
                <a:cs typeface="Arial"/>
                <a:sym typeface="Arial"/>
              </a:rPr>
              <a:t>Instructor Notes: </a:t>
            </a:r>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CDC guidance:</a:t>
            </a:r>
            <a:endParaRPr lang="en-US" sz="1100" dirty="0">
              <a:hlinkClick r:id="rId3"/>
            </a:endParaRPr>
          </a:p>
          <a:p>
            <a:pPr>
              <a:buClr>
                <a:schemeClr val="dk1"/>
              </a:buClr>
              <a:buSzPts val="1100"/>
            </a:pPr>
            <a:r>
              <a:rPr lang="en-US" sz="1100" dirty="0">
                <a:hlinkClick r:id="rId3"/>
              </a:rPr>
              <a:t>https://www.cdc.gov/coronavirus/2019-ncov/if-you-are-sick/care-for-someone.html</a:t>
            </a:r>
            <a:endParaRPr lang="en-US" sz="1100" dirty="0"/>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CDC Self-checker tool:  </a:t>
            </a:r>
            <a:r>
              <a:rPr lang="en-US" sz="1100" dirty="0">
                <a:hlinkClick r:id="rId4"/>
              </a:rPr>
              <a:t>https://www.cdc.gov/coronavirus/2019-ncov/symptoms-testing/symptoms.html</a:t>
            </a:r>
            <a:endParaRPr sz="11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88087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708661" y="4451985"/>
            <a:ext cx="5669279" cy="4217670"/>
          </a:xfrm>
          <a:prstGeom prst="rect">
            <a:avLst/>
          </a:prstGeom>
          <a:noFill/>
          <a:ln>
            <a:noFill/>
          </a:ln>
        </p:spPr>
        <p:txBody>
          <a:bodyPr spcFirstLastPara="1" wrap="square" lIns="94031" tIns="94031" rIns="94031" bIns="94031" anchor="t" anchorCtr="0">
            <a:noAutofit/>
          </a:bodyPr>
          <a:lstStyle/>
          <a:p>
            <a:pPr>
              <a:buClr>
                <a:schemeClr val="dk1"/>
              </a:buClr>
              <a:buSzPts val="1100"/>
            </a:pPr>
            <a:r>
              <a:rPr lang="en-US" sz="1100" dirty="0">
                <a:solidFill>
                  <a:schemeClr val="dk1"/>
                </a:solidFill>
                <a:latin typeface="Arial"/>
                <a:ea typeface="Arial"/>
                <a:cs typeface="Arial"/>
                <a:sym typeface="Arial"/>
              </a:rPr>
              <a:t>Instructor Notes: </a:t>
            </a:r>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CDC guidance:</a:t>
            </a:r>
            <a:br>
              <a:rPr lang="en-US" sz="1100" dirty="0">
                <a:solidFill>
                  <a:schemeClr val="dk1"/>
                </a:solidFill>
                <a:latin typeface="Arial"/>
                <a:ea typeface="Arial"/>
                <a:cs typeface="Arial"/>
                <a:sym typeface="Arial"/>
              </a:rPr>
            </a:br>
            <a:r>
              <a:rPr lang="en-US" sz="1100" dirty="0">
                <a:solidFill>
                  <a:schemeClr val="dk1"/>
                </a:solidFill>
                <a:latin typeface="Arial"/>
                <a:ea typeface="Arial"/>
                <a:cs typeface="Arial"/>
                <a:sym typeface="Arial"/>
              </a:rPr>
              <a:t>Living in shared housing:</a:t>
            </a:r>
            <a:endParaRPr lang="en-US" sz="1100" dirty="0">
              <a:solidFill>
                <a:schemeClr val="dk1"/>
              </a:solidFill>
              <a:latin typeface="Arial"/>
              <a:cs typeface="Arial"/>
              <a:sym typeface="Arial"/>
              <a:hlinkClick r:id="rId3"/>
            </a:endParaRPr>
          </a:p>
          <a:p>
            <a:pPr>
              <a:buClr>
                <a:schemeClr val="dk1"/>
              </a:buClr>
              <a:buSzPts val="1100"/>
            </a:pPr>
            <a:r>
              <a:rPr lang="en-US" sz="1100" dirty="0">
                <a:hlinkClick r:id="rId4"/>
              </a:rPr>
              <a:t>https://www.cdc.gov/coronavirus/2019-https://www.cdc.gov/coronavirus/2019-ncov/daily-life-coping/shared-housing/index.html/daily-life-coping/shared-housing/index.html</a:t>
            </a:r>
            <a:br>
              <a:rPr lang="en-US" sz="1100" dirty="0"/>
            </a:br>
            <a:r>
              <a:rPr lang="en-US" sz="1100" dirty="0"/>
              <a:t>Households Living in Close Quarters::</a:t>
            </a:r>
            <a:br>
              <a:rPr lang="en-US" sz="1100" dirty="0"/>
            </a:br>
            <a:r>
              <a:rPr lang="en-US" sz="1100" dirty="0">
                <a:hlinkClick r:id="rId5"/>
              </a:rPr>
              <a:t>https://www.cdc.gov/coronavirus/2019-ncov/daily-life-coping/living-in-close-quarters.html</a:t>
            </a:r>
            <a:br>
              <a:rPr lang="en-US" sz="1100" dirty="0"/>
            </a:br>
            <a:r>
              <a:rPr lang="en-US" sz="1100" dirty="0"/>
              <a:t>If someone is sick or has tested positive:</a:t>
            </a:r>
          </a:p>
          <a:p>
            <a:pPr>
              <a:buClr>
                <a:schemeClr val="dk1"/>
              </a:buClr>
              <a:buSzPts val="1100"/>
            </a:pPr>
            <a:endParaRPr lang="en-US" sz="1100" dirty="0">
              <a:hlinkClick r:id="rId3"/>
            </a:endParaRPr>
          </a:p>
          <a:p>
            <a:pPr>
              <a:buClr>
                <a:schemeClr val="dk1"/>
              </a:buClr>
              <a:buSzPts val="1100"/>
            </a:pPr>
            <a:r>
              <a:rPr lang="en-US" sz="1100" dirty="0">
                <a:hlinkClick r:id="rId3"/>
              </a:rPr>
              <a:t>https://www.cdc.gov/coronavirus/2019-ncov/if-you-are-sick/care-for-someone.html</a:t>
            </a:r>
            <a:endParaRPr lang="en-US" sz="1100" dirty="0"/>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hlinkClick r:id="rId6"/>
              </a:rPr>
              <a:t>https://www.cdc.gov/coronavirus/2019-ncov/if-you-are-sick/index.html?CDC_AA_refVal=https%3A%2F%2Fwww.cdc.gov%2Fcoronavirus%2F2019-ncov%2Fhcp%2Fguidance-prevent-spread.html</a:t>
            </a:r>
            <a:endParaRPr lang="en-US" sz="1100" dirty="0"/>
          </a:p>
          <a:p>
            <a:pPr>
              <a:buClr>
                <a:schemeClr val="dk1"/>
              </a:buClr>
              <a:buSzPts val="1100"/>
            </a:pPr>
            <a:endParaRPr lang="en-US" sz="1100" dirty="0">
              <a:solidFill>
                <a:schemeClr val="dk1"/>
              </a:solidFill>
              <a:latin typeface="Arial"/>
              <a:ea typeface="Arial"/>
              <a:cs typeface="Arial"/>
              <a:sym typeface="Arial"/>
            </a:endParaRPr>
          </a:p>
          <a:p>
            <a:pPr>
              <a:buClr>
                <a:schemeClr val="dk1"/>
              </a:buClr>
              <a:buSzPts val="1100"/>
            </a:pPr>
            <a:r>
              <a:rPr lang="en-US" sz="1100" dirty="0">
                <a:solidFill>
                  <a:schemeClr val="dk1"/>
                </a:solidFill>
                <a:latin typeface="Arial"/>
                <a:ea typeface="Arial"/>
                <a:cs typeface="Arial"/>
                <a:sym typeface="Arial"/>
              </a:rPr>
              <a:t>CDC Self-checker tool:  </a:t>
            </a:r>
            <a:r>
              <a:rPr lang="en-US" sz="1100" dirty="0">
                <a:hlinkClick r:id="rId7"/>
              </a:rPr>
              <a:t>https://www.cdc.gov/coronavirus/2019-ncov/symptoms-testing/symptoms.html</a:t>
            </a:r>
            <a:endParaRPr sz="11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800304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1" dirty="0"/>
          </a:p>
          <a:p>
            <a:r>
              <a:rPr lang="en-US" b="0" dirty="0"/>
              <a:t>Ask participants to name the hazards and safeguards in the photos. Then ask if the safeguards are adequate. If not, ask what would they suggest?</a:t>
            </a:r>
          </a:p>
          <a:p>
            <a:endParaRPr lang="en-US" b="0" dirty="0"/>
          </a:p>
          <a:p>
            <a:r>
              <a:rPr lang="en-US" b="0" dirty="0"/>
              <a:t>What is the hazard: coming within 6 feet of a contagious customer or coworker or touching a contaminated surface or item.</a:t>
            </a:r>
          </a:p>
          <a:p>
            <a:endParaRPr lang="en-US" b="1" dirty="0"/>
          </a:p>
          <a:p>
            <a:r>
              <a:rPr lang="en-US" b="0" dirty="0"/>
              <a:t>The signs in the photo let customers know that they are limited to two of each for certain high demand items. Previous features that allowed for high touch self-service have been suspended and use of customers own bags is no longer permitted. Additional signage and markings require 6 feet, social distancing. </a:t>
            </a:r>
          </a:p>
          <a:p>
            <a:r>
              <a:rPr lang="en-US" b="0" dirty="0"/>
              <a:t>Other possibilities: 1) Limit the number of customers allowed in the store. 2) Allow only one-way traffic in the store aisles. 3) Only permit pick up service so that no one enters the store. 4) Provide a minimum N95 fit tested respirator to cashiers and other employees that cannot maintain 6 feet of social distancing. </a:t>
            </a:r>
          </a:p>
          <a:p>
            <a:endParaRPr lang="en-US" b="0" dirty="0"/>
          </a:p>
          <a:p>
            <a:r>
              <a:rPr lang="en-US" b="0" dirty="0"/>
              <a:t>The floor markings in the photo on the left are used to maintain separation between customers. Will customers comply? If there is no limit on the number of customers, how effective will this approach be? How will the store maintain social distancing when workers are stocking shelves?</a:t>
            </a:r>
          </a:p>
          <a:p>
            <a:endParaRPr lang="en-US" b="1" dirty="0"/>
          </a:p>
          <a:p>
            <a:endParaRPr lang="en-US" b="0" dirty="0"/>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64</a:t>
            </a:fld>
            <a:endParaRPr lang="en-US" altLang="en-US" dirty="0"/>
          </a:p>
        </p:txBody>
      </p:sp>
    </p:spTree>
    <p:extLst>
      <p:ext uri="{BB962C8B-B14F-4D97-AF65-F5344CB8AC3E}">
        <p14:creationId xmlns:p14="http://schemas.microsoft.com/office/powerpoint/2010/main" val="29616368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1" dirty="0"/>
          </a:p>
          <a:p>
            <a:r>
              <a:rPr lang="en-US" b="0" dirty="0"/>
              <a:t>Ask participants to name the hazards and safeguards in the photos. Then ask if the safeguards are adequate. If not, ask what would they suggest?</a:t>
            </a:r>
          </a:p>
          <a:p>
            <a:endParaRPr lang="en-US" b="0" dirty="0"/>
          </a:p>
          <a:p>
            <a:pPr defTabSz="940460" fontAlgn="base">
              <a:spcBef>
                <a:spcPct val="30000"/>
              </a:spcBef>
              <a:spcAft>
                <a:spcPct val="0"/>
              </a:spcAft>
              <a:defRPr/>
            </a:pPr>
            <a:r>
              <a:rPr lang="en-US" b="0" dirty="0"/>
              <a:t>What is the hazard: For the cab driver it would include coming within 6 feet of a contagious passenger or touching a contaminated surface or item.</a:t>
            </a:r>
          </a:p>
          <a:p>
            <a:pPr defTabSz="940460" fontAlgn="base">
              <a:spcBef>
                <a:spcPct val="30000"/>
              </a:spcBef>
              <a:spcAft>
                <a:spcPct val="0"/>
              </a:spcAft>
              <a:defRPr/>
            </a:pPr>
            <a:r>
              <a:rPr lang="en-US" b="0" dirty="0"/>
              <a:t>On the right, the hazard is coming within 6 feet of a contagious customer or touching a contaminated surface or item.</a:t>
            </a:r>
          </a:p>
          <a:p>
            <a:endParaRPr lang="en-US" b="0" dirty="0"/>
          </a:p>
          <a:p>
            <a:r>
              <a:rPr lang="en-US" b="0" dirty="0"/>
              <a:t>The photo on the left by Karen Berman shows a city cab driver wearing a surgical mask and gloves. The photo on the right shows a postal worker making a delivery, donning gloves and a surgical mask.</a:t>
            </a:r>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65</a:t>
            </a:fld>
            <a:endParaRPr lang="en-US" altLang="en-US" dirty="0"/>
          </a:p>
        </p:txBody>
      </p:sp>
    </p:spTree>
    <p:extLst>
      <p:ext uri="{BB962C8B-B14F-4D97-AF65-F5344CB8AC3E}">
        <p14:creationId xmlns:p14="http://schemas.microsoft.com/office/powerpoint/2010/main" val="31030283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1" dirty="0"/>
          </a:p>
        </p:txBody>
      </p:sp>
      <p:sp>
        <p:nvSpPr>
          <p:cNvPr id="4" name="Slide Number Placeholder 3"/>
          <p:cNvSpPr>
            <a:spLocks noGrp="1"/>
          </p:cNvSpPr>
          <p:nvPr>
            <p:ph type="sldNum" sz="quarter" idx="5"/>
          </p:nvPr>
        </p:nvSpPr>
        <p:spPr/>
        <p:txBody>
          <a:bodyPr/>
          <a:lstStyle/>
          <a:p>
            <a:fld id="{6F0BDFFB-2A02-48B5-AA4F-45A78A8425C6}" type="slidenum">
              <a:rPr lang="en-US" altLang="en-US" smtClean="0"/>
              <a:pPr/>
              <a:t>66</a:t>
            </a:fld>
            <a:endParaRPr lang="en-US" altLang="en-US" dirty="0"/>
          </a:p>
        </p:txBody>
      </p:sp>
    </p:spTree>
    <p:extLst>
      <p:ext uri="{BB962C8B-B14F-4D97-AF65-F5344CB8AC3E}">
        <p14:creationId xmlns:p14="http://schemas.microsoft.com/office/powerpoint/2010/main" val="34064658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E80FF898-9F88-4328-B4C3-BD880ECD3C79}"/>
              </a:ext>
            </a:extLst>
          </p:cNvPr>
          <p:cNvSpPr>
            <a:spLocks noGrp="1" noRot="1" noChangeAspect="1" noTextEdit="1"/>
          </p:cNvSpPr>
          <p:nvPr>
            <p:ph type="sldImg"/>
          </p:nvPr>
        </p:nvSpPr>
        <p:spPr>
          <a:ln/>
        </p:spPr>
      </p:sp>
      <p:sp>
        <p:nvSpPr>
          <p:cNvPr id="118787" name="Notes Placeholder 2">
            <a:extLst>
              <a:ext uri="{FF2B5EF4-FFF2-40B4-BE49-F238E27FC236}">
                <a16:creationId xmlns:a16="http://schemas.microsoft.com/office/drawing/2014/main" id="{1A457B81-1919-4FE1-9374-2CB0B49C26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0460" fontAlgn="base">
              <a:spcBef>
                <a:spcPct val="30000"/>
              </a:spcBef>
              <a:spcAft>
                <a:spcPct val="0"/>
              </a:spcAft>
              <a:defRPr/>
            </a:pPr>
            <a:r>
              <a:rPr lang="en-US" b="1" dirty="0"/>
              <a:t>Instructor notes:</a:t>
            </a:r>
          </a:p>
          <a:p>
            <a:endParaRPr lang="en-US" altLang="en-US" dirty="0">
              <a:latin typeface="Arial" panose="020B0604020202020204" pitchFamily="34" charset="0"/>
              <a:ea typeface="ＭＳ Ｐゴシック" panose="020B0600070205080204" pitchFamily="34" charset="-128"/>
            </a:endParaRPr>
          </a:p>
        </p:txBody>
      </p:sp>
      <p:sp>
        <p:nvSpPr>
          <p:cNvPr id="118788" name="Slide Number Placeholder 3">
            <a:extLst>
              <a:ext uri="{FF2B5EF4-FFF2-40B4-BE49-F238E27FC236}">
                <a16:creationId xmlns:a16="http://schemas.microsoft.com/office/drawing/2014/main" id="{A717D7DD-7AC3-4C18-BD2A-CB85B80131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fld id="{0C724983-DA03-4B88-AC15-BC92625EA549}" type="slidenum">
              <a:rPr lang="en-US" altLang="en-US" sz="1200" baseline="0"/>
              <a:pPr/>
              <a:t>67</a:t>
            </a:fld>
            <a:endParaRPr lang="en-US" altLang="en-US" sz="1200" baseline="0" dirty="0"/>
          </a:p>
        </p:txBody>
      </p:sp>
      <p:sp>
        <p:nvSpPr>
          <p:cNvPr id="118789" name="Date Placeholder 4">
            <a:extLst>
              <a:ext uri="{FF2B5EF4-FFF2-40B4-BE49-F238E27FC236}">
                <a16:creationId xmlns:a16="http://schemas.microsoft.com/office/drawing/2014/main" id="{FD912E72-9C81-4378-8B19-3A45B9A3B20C}"/>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9-25-09</a:t>
            </a:r>
          </a:p>
        </p:txBody>
      </p:sp>
      <p:sp>
        <p:nvSpPr>
          <p:cNvPr id="118790" name="Header Placeholder 5">
            <a:extLst>
              <a:ext uri="{FF2B5EF4-FFF2-40B4-BE49-F238E27FC236}">
                <a16:creationId xmlns:a16="http://schemas.microsoft.com/office/drawing/2014/main" id="{640585DA-0E7C-479F-A812-3B2B9EAC893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
        <p:nvSpPr>
          <p:cNvPr id="118791" name="Footer Placeholder 6">
            <a:extLst>
              <a:ext uri="{FF2B5EF4-FFF2-40B4-BE49-F238E27FC236}">
                <a16:creationId xmlns:a16="http://schemas.microsoft.com/office/drawing/2014/main" id="{16183F29-7E04-4B69-934B-0E49E972364F}"/>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r>
              <a:rPr lang="en-US" altLang="en-US" sz="1200" baseline="0" dirty="0"/>
              <a:t>DRAFT</a:t>
            </a:r>
          </a:p>
        </p:txBody>
      </p:sp>
    </p:spTree>
    <p:extLst>
      <p:ext uri="{BB962C8B-B14F-4D97-AF65-F5344CB8AC3E}">
        <p14:creationId xmlns:p14="http://schemas.microsoft.com/office/powerpoint/2010/main" val="12037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A25071-C87A-4D5A-BED1-8E4AE45B35DA}" type="slidenum">
              <a:rPr lang="en-US" smtClean="0"/>
              <a:t>68</a:t>
            </a:fld>
            <a:endParaRPr lang="en-US"/>
          </a:p>
        </p:txBody>
      </p:sp>
    </p:spTree>
    <p:extLst>
      <p:ext uri="{BB962C8B-B14F-4D97-AF65-F5344CB8AC3E}">
        <p14:creationId xmlns:p14="http://schemas.microsoft.com/office/powerpoint/2010/main" val="35726638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9: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p29:notes"/>
          <p:cNvSpPr txBox="1">
            <a:spLocks noGrp="1"/>
          </p:cNvSpPr>
          <p:nvPr>
            <p:ph type="body" idx="1"/>
          </p:nvPr>
        </p:nvSpPr>
        <p:spPr>
          <a:xfrm>
            <a:off x="708661" y="4451985"/>
            <a:ext cx="5669279" cy="4217670"/>
          </a:xfrm>
          <a:prstGeom prst="rect">
            <a:avLst/>
          </a:prstGeom>
          <a:noFill/>
          <a:ln>
            <a:noFill/>
          </a:ln>
        </p:spPr>
        <p:txBody>
          <a:bodyPr spcFirstLastPara="1" wrap="square" lIns="94031" tIns="94031" rIns="94031" bIns="94031" anchor="t" anchorCtr="0">
            <a:noAutofit/>
          </a:bodyPr>
          <a:lstStyle/>
          <a:p>
            <a:pPr>
              <a:buClr>
                <a:schemeClr val="dk1"/>
              </a:buClr>
              <a:buSzPts val="1100"/>
            </a:pPr>
            <a:endParaRPr sz="1100">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1C27265F-2019-44C3-9B8F-C07C756BE92E}"/>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6C8583D6-5F33-42B6-892E-8CF214BB4B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0460" fontAlgn="base">
              <a:spcBef>
                <a:spcPct val="30000"/>
              </a:spcBef>
              <a:spcAft>
                <a:spcPct val="0"/>
              </a:spcAft>
              <a:defRPr/>
            </a:pPr>
            <a:r>
              <a:rPr lang="en-US" altLang="en-US" b="1" dirty="0"/>
              <a:t>Instructor notes: </a:t>
            </a:r>
          </a:p>
          <a:p>
            <a:endParaRPr lang="en-US" dirty="0"/>
          </a:p>
          <a:p>
            <a:r>
              <a:rPr lang="en-US" dirty="0"/>
              <a:t>The virus has been named “SARS-CoV-2” and the disease it causes has been named “coronavirus disease 2019” (abbreviated “COVID-19”). Throughout this training we refer to the virus as SARS CoV-2 and the disease as COVID-19. </a:t>
            </a:r>
          </a:p>
          <a:p>
            <a:endParaRPr lang="en-US" altLang="en-US" dirty="0">
              <a:latin typeface="Arial" panose="020B0604020202020204" pitchFamily="34" charset="0"/>
              <a:ea typeface="ＭＳ Ｐゴシック" panose="020B0600070205080204" pitchFamily="34" charset="-128"/>
            </a:endParaRPr>
          </a:p>
          <a:p>
            <a:r>
              <a:rPr lang="en-US" dirty="0"/>
              <a:t>Coronaviruses are a large family of viruses that are common in people and many different species of animals, including camels, cattle, cats, and bats. Rarely, animal coronaviruses can infect people and then spread between people such as with </a:t>
            </a:r>
            <a:r>
              <a:rPr lang="en-US" dirty="0">
                <a:hlinkClick r:id="rId3"/>
              </a:rPr>
              <a:t>MERS-CoV</a:t>
            </a:r>
            <a:r>
              <a:rPr lang="en-US" dirty="0"/>
              <a:t>, </a:t>
            </a:r>
            <a:r>
              <a:rPr lang="en-US" dirty="0">
                <a:hlinkClick r:id="rId4"/>
              </a:rPr>
              <a:t>SARS-CoV</a:t>
            </a:r>
            <a:r>
              <a:rPr lang="en-US" dirty="0"/>
              <a:t>, and now with this new virus (named SARS-CoV-2).</a:t>
            </a:r>
          </a:p>
          <a:p>
            <a:r>
              <a:rPr lang="en-US" dirty="0"/>
              <a:t>The SARS-CoV-2 virus is a betacoronavirus, like MERS-CoV and SARS-CoV.  All three of these viruses have their origins in bats. The sequences from U.S. patients are similar to the one that China initially posted, suggesting a likely single, recent emergence of this virus from an animal reservoir. (</a:t>
            </a:r>
            <a:r>
              <a:rPr lang="en-US" u="sng" dirty="0"/>
              <a:t>https://www.cdc.gov/coronavirus/2019-nCoV/summary.html</a:t>
            </a:r>
            <a:r>
              <a:rPr lang="en-US" dirty="0"/>
              <a:t>)</a:t>
            </a:r>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The SARS-CoV-2 virus is a novel strain, meaning that it is new.  As a result, humans have not developed immunity to COVID-19, and therefore can be infected. Acquired immunity is when humans have been exposed or vaccinated previously to an infectious agent. An example is when people have measles in childhood or are vaccinated, they develop antibodies and a certain level of protection.</a:t>
            </a:r>
          </a:p>
          <a:p>
            <a:endParaRPr lang="en-US" altLang="en-US" dirty="0">
              <a:latin typeface="Arial" panose="020B0604020202020204" pitchFamily="34" charset="0"/>
              <a:ea typeface="ＭＳ Ｐゴシック" panose="020B0600070205080204" pitchFamily="34" charset="-128"/>
            </a:endParaRPr>
          </a:p>
          <a:p>
            <a:r>
              <a:rPr lang="en-US" dirty="0"/>
              <a:t>Early on, many of the patients at the epicenter of the outbreak in Wuhan, Hubei Province, China had some link to a large seafood and live animal market, suggesting animal-to-person spread. Later, a growing number of patients reportedly did not have exposure to animal markets, indicating person-to-person spread. Person-to-person spread was subsequently reported outside Hubei and in countries outside China, including in the </a:t>
            </a:r>
            <a:r>
              <a:rPr lang="en-US" dirty="0">
                <a:hlinkClick r:id="rId5"/>
              </a:rPr>
              <a:t>United States</a:t>
            </a:r>
            <a:r>
              <a:rPr lang="en-US" dirty="0"/>
              <a:t>. Some international </a:t>
            </a:r>
            <a:r>
              <a:rPr lang="en-US" dirty="0">
                <a:hlinkClick r:id="rId6"/>
              </a:rPr>
              <a:t>destinations now have apparent community spread</a:t>
            </a:r>
            <a:r>
              <a:rPr lang="en-US" dirty="0"/>
              <a:t> with the virus that causes COVID-19, as do some parts of the United States. Community spread means some people have been infected and it is not known how or where they became exposed.</a:t>
            </a:r>
            <a:endParaRPr lang="en-US" altLang="en-US" dirty="0">
              <a:latin typeface="Arial" panose="020B0604020202020204" pitchFamily="34" charset="0"/>
              <a:ea typeface="ＭＳ Ｐゴシック" panose="020B0600070205080204" pitchFamily="34" charset="-128"/>
            </a:endParaRPr>
          </a:p>
        </p:txBody>
      </p:sp>
      <p:sp>
        <p:nvSpPr>
          <p:cNvPr id="30724" name="Slide Number Placeholder 3">
            <a:extLst>
              <a:ext uri="{FF2B5EF4-FFF2-40B4-BE49-F238E27FC236}">
                <a16:creationId xmlns:a16="http://schemas.microsoft.com/office/drawing/2014/main" id="{2544601D-D791-4799-B719-3BEA95D4FCB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defRPr/>
            </a:pPr>
            <a:fld id="{5DF35F7C-BD28-468A-875A-5556E86B3D60}" type="slidenum">
              <a:rPr lang="en-US" altLang="en-US" sz="1200" baseline="0">
                <a:solidFill>
                  <a:srgbClr val="000000"/>
                </a:solidFill>
              </a:rPr>
              <a:pPr fontAlgn="base">
                <a:spcBef>
                  <a:spcPct val="0"/>
                </a:spcBef>
                <a:spcAft>
                  <a:spcPct val="0"/>
                </a:spcAft>
                <a:defRPr/>
              </a:pPr>
              <a:t>7</a:t>
            </a:fld>
            <a:endParaRPr lang="en-US" altLang="en-US" sz="1200" baseline="0" dirty="0">
              <a:solidFill>
                <a:srgbClr val="000000"/>
              </a:solidFill>
            </a:endParaRPr>
          </a:p>
        </p:txBody>
      </p:sp>
      <p:sp>
        <p:nvSpPr>
          <p:cNvPr id="30725" name="Date Placeholder 4">
            <a:extLst>
              <a:ext uri="{FF2B5EF4-FFF2-40B4-BE49-F238E27FC236}">
                <a16:creationId xmlns:a16="http://schemas.microsoft.com/office/drawing/2014/main" id="{FE456FBD-7261-4A40-8918-187AC5EABA6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defRPr/>
            </a:pPr>
            <a:r>
              <a:rPr lang="en-US" altLang="en-US" sz="1200" baseline="0" dirty="0">
                <a:solidFill>
                  <a:srgbClr val="000000"/>
                </a:solidFill>
              </a:rPr>
              <a:t>9-25-09</a:t>
            </a:r>
          </a:p>
        </p:txBody>
      </p:sp>
      <p:sp>
        <p:nvSpPr>
          <p:cNvPr id="30726" name="Header Placeholder 5">
            <a:extLst>
              <a:ext uri="{FF2B5EF4-FFF2-40B4-BE49-F238E27FC236}">
                <a16:creationId xmlns:a16="http://schemas.microsoft.com/office/drawing/2014/main" id="{49F61DD2-FC2A-436B-A0BA-917EB9C037DC}"/>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defRPr/>
            </a:pPr>
            <a:r>
              <a:rPr lang="en-US" altLang="en-US" sz="1200" baseline="0" dirty="0">
                <a:solidFill>
                  <a:srgbClr val="000000"/>
                </a:solidFill>
              </a:rPr>
              <a:t>DRAFT</a:t>
            </a:r>
          </a:p>
        </p:txBody>
      </p:sp>
      <p:sp>
        <p:nvSpPr>
          <p:cNvPr id="30727" name="Footer Placeholder 6">
            <a:extLst>
              <a:ext uri="{FF2B5EF4-FFF2-40B4-BE49-F238E27FC236}">
                <a16:creationId xmlns:a16="http://schemas.microsoft.com/office/drawing/2014/main" id="{CA72CCD2-B4D1-4578-A750-C197CA45E78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defRPr/>
            </a:pPr>
            <a:r>
              <a:rPr lang="en-US" altLang="en-US" sz="1200" baseline="0" dirty="0">
                <a:solidFill>
                  <a:srgbClr val="000000"/>
                </a:solidFill>
              </a:rPr>
              <a:t>DRAFT</a:t>
            </a:r>
          </a:p>
        </p:txBody>
      </p:sp>
    </p:spTree>
    <p:extLst>
      <p:ext uri="{BB962C8B-B14F-4D97-AF65-F5344CB8AC3E}">
        <p14:creationId xmlns:p14="http://schemas.microsoft.com/office/powerpoint/2010/main" val="4104513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B09B6CEF-FE20-4511-A714-E0CC05B6FDEF}"/>
              </a:ext>
            </a:extLst>
          </p:cNvPr>
          <p:cNvSpPr>
            <a:spLocks noGrp="1" noRot="1" noChangeAspect="1" noTextEdit="1"/>
          </p:cNvSpPr>
          <p:nvPr>
            <p:ph type="sldImg"/>
          </p:nvPr>
        </p:nvSpPr>
        <p:spPr>
          <a:ln/>
        </p:spPr>
      </p:sp>
      <p:sp>
        <p:nvSpPr>
          <p:cNvPr id="32771" name="Notes Placeholder 2">
            <a:extLst>
              <a:ext uri="{FF2B5EF4-FFF2-40B4-BE49-F238E27FC236}">
                <a16:creationId xmlns:a16="http://schemas.microsoft.com/office/drawing/2014/main" id="{4768931D-9FAB-43EC-BB0D-FEDC9D24D7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0460" fontAlgn="base">
              <a:spcBef>
                <a:spcPct val="30000"/>
              </a:spcBef>
              <a:spcAft>
                <a:spcPct val="0"/>
              </a:spcAft>
              <a:defRPr/>
            </a:pPr>
            <a:r>
              <a:rPr lang="en-US" altLang="en-US" b="1" dirty="0"/>
              <a:t>Instructor notes: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Spread of SARS-CoV-2, the virus that causes COVID-19, is thought to occur in the same way that seasonal flu spreads. Flu viruses are spread mainly from person to person through coughing or sneezing by people with influenza. We will not fully know how it is transmitted until later when scientists have had time to evaluate it. </a:t>
            </a:r>
          </a:p>
          <a:p>
            <a:endParaRPr lang="en-US" altLang="en-US" dirty="0">
              <a:latin typeface="Arial" panose="020B0604020202020204" pitchFamily="34" charset="0"/>
              <a:ea typeface="ＭＳ Ｐゴシック" panose="020B0600070205080204" pitchFamily="34" charset="-128"/>
            </a:endParaRPr>
          </a:p>
          <a:p>
            <a:r>
              <a:rPr lang="en-US" altLang="en-US" b="1" u="sng" dirty="0">
                <a:latin typeface="Arial" panose="020B0604020202020204" pitchFamily="34" charset="0"/>
                <a:ea typeface="ＭＳ Ｐゴシック" panose="020B0600070205080204" pitchFamily="34" charset="-128"/>
              </a:rPr>
              <a:t>Droplet</a:t>
            </a:r>
            <a:r>
              <a:rPr lang="en-US" altLang="en-US" dirty="0">
                <a:latin typeface="Arial" panose="020B0604020202020204" pitchFamily="34" charset="0"/>
                <a:ea typeface="ＭＳ Ｐゴシック" panose="020B0600070205080204" pitchFamily="34" charset="-128"/>
              </a:rPr>
              <a:t> transmission occurs when respiratory secretions from coughing or sneezing land on mucosal surfaces (nose, mouth, and eyes).</a:t>
            </a:r>
          </a:p>
          <a:p>
            <a:r>
              <a:rPr lang="en-US" altLang="en-US" b="1" u="sng" dirty="0">
                <a:latin typeface="Arial" panose="020B0604020202020204" pitchFamily="34" charset="0"/>
                <a:ea typeface="ＭＳ Ｐゴシック" panose="020B0600070205080204" pitchFamily="34" charset="-128"/>
              </a:rPr>
              <a:t>Contact</a:t>
            </a:r>
            <a:r>
              <a:rPr lang="en-US" altLang="en-US" dirty="0">
                <a:latin typeface="Arial" panose="020B0604020202020204" pitchFamily="34" charset="0"/>
                <a:ea typeface="ＭＳ Ｐゴシック" panose="020B0600070205080204" pitchFamily="34" charset="-128"/>
              </a:rPr>
              <a:t> transmission is touching something with COVID-19 virus on it and then touching your mouth, nose or eyes.</a:t>
            </a:r>
          </a:p>
          <a:p>
            <a:r>
              <a:rPr lang="en-US" altLang="en-US" b="1" u="sng" dirty="0">
                <a:latin typeface="Arial" panose="020B0604020202020204" pitchFamily="34" charset="0"/>
                <a:ea typeface="ＭＳ Ｐゴシック" panose="020B0600070205080204" pitchFamily="34" charset="-128"/>
              </a:rPr>
              <a:t>Aerosol</a:t>
            </a:r>
            <a:r>
              <a:rPr lang="en-US" altLang="en-US" dirty="0">
                <a:latin typeface="Arial" panose="020B0604020202020204" pitchFamily="34" charset="0"/>
                <a:ea typeface="ＭＳ Ｐゴシック" panose="020B0600070205080204" pitchFamily="34" charset="-128"/>
              </a:rPr>
              <a:t> transmission means breathing in infectious COVID-19 particles.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Keep in mind that the virus particles are not visible to the naked eye. The most harmful particles are submicron, shorter than one millionth of a meter. </a:t>
            </a:r>
          </a:p>
          <a:p>
            <a:r>
              <a:rPr lang="en-US" altLang="en-US" dirty="0">
                <a:latin typeface="Arial" panose="020B0604020202020204" pitchFamily="34" charset="0"/>
                <a:ea typeface="ＭＳ Ｐゴシック" panose="020B0600070205080204" pitchFamily="34" charset="-128"/>
              </a:rPr>
              <a:t>Images from NIEHS</a:t>
            </a:r>
          </a:p>
          <a:p>
            <a:endParaRPr lang="en-US" altLang="en-US" strike="sngStrike" dirty="0">
              <a:latin typeface="Arial" panose="020B0604020202020204" pitchFamily="34" charset="0"/>
              <a:ea typeface="ＭＳ Ｐゴシック" panose="020B0600070205080204" pitchFamily="34" charset="-128"/>
            </a:endParaRPr>
          </a:p>
          <a:p>
            <a:endParaRPr lang="en-US" altLang="en-US" strike="sngStrike" dirty="0">
              <a:latin typeface="Arial" panose="020B0604020202020204" pitchFamily="34" charset="0"/>
              <a:ea typeface="ＭＳ Ｐゴシック" panose="020B0600070205080204" pitchFamily="34" charset="-128"/>
            </a:endParaRPr>
          </a:p>
        </p:txBody>
      </p:sp>
      <p:sp>
        <p:nvSpPr>
          <p:cNvPr id="32772" name="Slide Number Placeholder 3">
            <a:extLst>
              <a:ext uri="{FF2B5EF4-FFF2-40B4-BE49-F238E27FC236}">
                <a16:creationId xmlns:a16="http://schemas.microsoft.com/office/drawing/2014/main" id="{5CBA1359-F597-45EE-9807-31EC9065EE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defRPr/>
            </a:pPr>
            <a:fld id="{D48CBF7C-214A-44C2-8874-E6BBCA3D8439}" type="slidenum">
              <a:rPr lang="en-US" altLang="en-US" sz="1200" baseline="0">
                <a:solidFill>
                  <a:srgbClr val="000000"/>
                </a:solidFill>
              </a:rPr>
              <a:pPr fontAlgn="base">
                <a:spcBef>
                  <a:spcPct val="0"/>
                </a:spcBef>
                <a:spcAft>
                  <a:spcPct val="0"/>
                </a:spcAft>
                <a:defRPr/>
              </a:pPr>
              <a:t>8</a:t>
            </a:fld>
            <a:endParaRPr lang="en-US" altLang="en-US" sz="1200" baseline="0" dirty="0">
              <a:solidFill>
                <a:srgbClr val="000000"/>
              </a:solidFill>
            </a:endParaRPr>
          </a:p>
        </p:txBody>
      </p:sp>
      <p:sp>
        <p:nvSpPr>
          <p:cNvPr id="32773" name="Date Placeholder 4">
            <a:extLst>
              <a:ext uri="{FF2B5EF4-FFF2-40B4-BE49-F238E27FC236}">
                <a16:creationId xmlns:a16="http://schemas.microsoft.com/office/drawing/2014/main" id="{064F6A1E-BE20-4478-A7E4-264EDBF1DE4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defRPr/>
            </a:pPr>
            <a:r>
              <a:rPr lang="en-US" altLang="en-US" sz="1200" baseline="0" dirty="0">
                <a:solidFill>
                  <a:srgbClr val="000000"/>
                </a:solidFill>
              </a:rPr>
              <a:t>9-25-09</a:t>
            </a:r>
          </a:p>
        </p:txBody>
      </p:sp>
      <p:sp>
        <p:nvSpPr>
          <p:cNvPr id="32774" name="Header Placeholder 5">
            <a:extLst>
              <a:ext uri="{FF2B5EF4-FFF2-40B4-BE49-F238E27FC236}">
                <a16:creationId xmlns:a16="http://schemas.microsoft.com/office/drawing/2014/main" id="{8805D22F-A6BA-4486-AB76-818A28FAA0C8}"/>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defRPr/>
            </a:pPr>
            <a:r>
              <a:rPr lang="en-US" altLang="en-US" sz="1200" baseline="0" dirty="0">
                <a:solidFill>
                  <a:srgbClr val="000000"/>
                </a:solidFill>
              </a:rPr>
              <a:t>DRAFT</a:t>
            </a:r>
          </a:p>
        </p:txBody>
      </p:sp>
      <p:sp>
        <p:nvSpPr>
          <p:cNvPr id="32775" name="Footer Placeholder 6">
            <a:extLst>
              <a:ext uri="{FF2B5EF4-FFF2-40B4-BE49-F238E27FC236}">
                <a16:creationId xmlns:a16="http://schemas.microsoft.com/office/drawing/2014/main" id="{79D9626D-E52E-43EA-AA8E-701FCFFE6BEB}"/>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053" eaLnBrk="0" hangingPunct="0">
              <a:defRPr sz="2500" baseline="-25000">
                <a:solidFill>
                  <a:schemeClr val="tx1"/>
                </a:solidFill>
                <a:latin typeface="Arial" panose="020B0604020202020204" pitchFamily="34" charset="0"/>
                <a:ea typeface="ＭＳ Ｐゴシック" panose="020B0600070205080204" pitchFamily="34" charset="-128"/>
              </a:defRPr>
            </a:lvl1pPr>
            <a:lvl2pPr marL="39012779" indent="-38542549" defTabSz="960053" eaLnBrk="0" hangingPunct="0">
              <a:defRPr sz="2500" baseline="-25000">
                <a:solidFill>
                  <a:schemeClr val="tx1"/>
                </a:solidFill>
                <a:latin typeface="Arial" panose="020B0604020202020204" pitchFamily="34" charset="0"/>
                <a:ea typeface="ＭＳ Ｐゴシック" panose="020B0600070205080204" pitchFamily="34" charset="-128"/>
              </a:defRPr>
            </a:lvl2pPr>
            <a:lvl3pPr eaLnBrk="0" hangingPunct="0">
              <a:defRPr sz="2500" baseline="-25000">
                <a:solidFill>
                  <a:schemeClr val="tx1"/>
                </a:solidFill>
                <a:latin typeface="Arial" panose="020B0604020202020204" pitchFamily="34" charset="0"/>
                <a:ea typeface="ＭＳ Ｐゴシック" panose="020B0600070205080204" pitchFamily="34" charset="-128"/>
              </a:defRPr>
            </a:lvl3pPr>
            <a:lvl4pPr eaLnBrk="0" hangingPunct="0">
              <a:defRPr sz="2500" baseline="-25000">
                <a:solidFill>
                  <a:schemeClr val="tx1"/>
                </a:solidFill>
                <a:latin typeface="Arial" panose="020B0604020202020204" pitchFamily="34" charset="0"/>
                <a:ea typeface="ＭＳ Ｐゴシック" panose="020B0600070205080204" pitchFamily="34" charset="-128"/>
              </a:defRPr>
            </a:lvl4pPr>
            <a:lvl5pPr eaLnBrk="0" hangingPunct="0">
              <a:defRPr sz="2500" baseline="-25000">
                <a:solidFill>
                  <a:schemeClr val="tx1"/>
                </a:solidFill>
                <a:latin typeface="Arial" panose="020B0604020202020204" pitchFamily="34" charset="0"/>
                <a:ea typeface="ＭＳ Ｐゴシック" panose="020B0600070205080204" pitchFamily="34" charset="-128"/>
              </a:defRPr>
            </a:lvl5pPr>
            <a:lvl6pPr marL="47023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6pPr>
            <a:lvl7pPr marL="940460"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7pPr>
            <a:lvl8pPr marL="141069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8pPr>
            <a:lvl9pPr marL="1880921" eaLnBrk="0" fontAlgn="base" hangingPunct="0">
              <a:spcBef>
                <a:spcPct val="0"/>
              </a:spcBef>
              <a:spcAft>
                <a:spcPct val="0"/>
              </a:spcAft>
              <a:defRPr sz="2500" baseline="-250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defRPr/>
            </a:pPr>
            <a:r>
              <a:rPr lang="en-US" altLang="en-US" sz="1200" baseline="0" dirty="0">
                <a:solidFill>
                  <a:srgbClr val="000000"/>
                </a:solidFill>
              </a:rPr>
              <a:t>DRAFT</a:t>
            </a:r>
          </a:p>
        </p:txBody>
      </p:sp>
    </p:spTree>
    <p:extLst>
      <p:ext uri="{BB962C8B-B14F-4D97-AF65-F5344CB8AC3E}">
        <p14:creationId xmlns:p14="http://schemas.microsoft.com/office/powerpoint/2010/main" val="236739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0:notes"/>
          <p:cNvSpPr>
            <a:spLocks noGrp="1" noRot="1" noChangeAspect="1"/>
          </p:cNvSpPr>
          <p:nvPr>
            <p:ph type="sldImg" idx="2"/>
          </p:nvPr>
        </p:nvSpPr>
        <p:spPr>
          <a:xfrm>
            <a:off x="419100" y="703263"/>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20:notes"/>
          <p:cNvSpPr txBox="1">
            <a:spLocks noGrp="1"/>
          </p:cNvSpPr>
          <p:nvPr>
            <p:ph type="body" idx="1"/>
          </p:nvPr>
        </p:nvSpPr>
        <p:spPr>
          <a:xfrm>
            <a:off x="708661" y="4451985"/>
            <a:ext cx="5669279" cy="4217670"/>
          </a:xfrm>
          <a:prstGeom prst="rect">
            <a:avLst/>
          </a:prstGeom>
          <a:noFill/>
          <a:ln>
            <a:noFill/>
          </a:ln>
        </p:spPr>
        <p:txBody>
          <a:bodyPr spcFirstLastPara="1" wrap="square" lIns="94031" tIns="94031" rIns="94031" bIns="94031" anchor="t" anchorCtr="0">
            <a:noAutofit/>
          </a:bodyPr>
          <a:lstStyle/>
          <a:p>
            <a:pPr lvl="0">
              <a:buClr>
                <a:schemeClr val="dk1"/>
              </a:buClr>
              <a:buSzPts val="1100"/>
            </a:pPr>
            <a:r>
              <a:rPr lang="en-US" sz="1100" dirty="0">
                <a:solidFill>
                  <a:schemeClr val="dk1"/>
                </a:solidFill>
                <a:latin typeface="Arial"/>
                <a:ea typeface="Arial"/>
                <a:cs typeface="Arial"/>
                <a:sym typeface="Arial"/>
              </a:rPr>
              <a:t>See:  Reducing transmission of SARS-CoV-2; Prather, K., Wang C., Schooley R., 27 May 2020, Science</a:t>
            </a:r>
          </a:p>
          <a:p>
            <a:pPr lvl="0">
              <a:buClr>
                <a:schemeClr val="dk1"/>
              </a:buClr>
              <a:buSzPts val="1100"/>
            </a:pPr>
            <a:r>
              <a:rPr lang="en-US" sz="1100" dirty="0">
                <a:solidFill>
                  <a:schemeClr val="dk1"/>
                </a:solidFill>
                <a:latin typeface="Arial"/>
                <a:ea typeface="Arial"/>
                <a:cs typeface="Arial"/>
                <a:sym typeface="Arial"/>
              </a:rPr>
              <a:t>  </a:t>
            </a:r>
            <a:r>
              <a:rPr lang="en-US" sz="1100" dirty="0">
                <a:hlinkClick r:id="rId3"/>
              </a:rPr>
              <a:t>https://science.sciencemag.org/content/early/2020/06/02/science.abc6197.1</a:t>
            </a:r>
            <a:endParaRPr lang="en-US" sz="1100" dirty="0"/>
          </a:p>
          <a:p>
            <a:pPr lvl="0">
              <a:buClr>
                <a:schemeClr val="dk1"/>
              </a:buClr>
              <a:buSzPts val="1100"/>
            </a:pPr>
            <a:endParaRPr sz="1100" dirty="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Intro Option 2">
  <p:cSld name="Cover Intro Option 2">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415601" y="17109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7200"/>
              <a:buFont typeface="Arial"/>
              <a:buNone/>
              <a:defRPr sz="96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3733" b="1">
                <a:solidFill>
                  <a:schemeClr val="dk1"/>
                </a:solidFill>
              </a:defRPr>
            </a:lvl2pPr>
            <a:lvl3pPr lvl="2" rtl="0">
              <a:spcBef>
                <a:spcPts val="0"/>
              </a:spcBef>
              <a:spcAft>
                <a:spcPts val="0"/>
              </a:spcAft>
              <a:buClr>
                <a:schemeClr val="dk1"/>
              </a:buClr>
              <a:buSzPts val="2800"/>
              <a:buFont typeface="Arial"/>
              <a:buNone/>
              <a:defRPr sz="3733" b="1">
                <a:solidFill>
                  <a:schemeClr val="dk1"/>
                </a:solidFill>
              </a:defRPr>
            </a:lvl3pPr>
            <a:lvl4pPr lvl="3" rtl="0">
              <a:spcBef>
                <a:spcPts val="0"/>
              </a:spcBef>
              <a:spcAft>
                <a:spcPts val="0"/>
              </a:spcAft>
              <a:buClr>
                <a:schemeClr val="dk1"/>
              </a:buClr>
              <a:buSzPts val="2800"/>
              <a:buFont typeface="Arial"/>
              <a:buNone/>
              <a:defRPr sz="3733" b="1">
                <a:solidFill>
                  <a:schemeClr val="dk1"/>
                </a:solidFill>
              </a:defRPr>
            </a:lvl4pPr>
            <a:lvl5pPr lvl="4" rtl="0">
              <a:spcBef>
                <a:spcPts val="0"/>
              </a:spcBef>
              <a:spcAft>
                <a:spcPts val="0"/>
              </a:spcAft>
              <a:buClr>
                <a:schemeClr val="dk1"/>
              </a:buClr>
              <a:buSzPts val="2800"/>
              <a:buFont typeface="Arial"/>
              <a:buNone/>
              <a:defRPr sz="3733" b="1">
                <a:solidFill>
                  <a:schemeClr val="dk1"/>
                </a:solidFill>
              </a:defRPr>
            </a:lvl5pPr>
            <a:lvl6pPr lvl="5" rtl="0">
              <a:spcBef>
                <a:spcPts val="0"/>
              </a:spcBef>
              <a:spcAft>
                <a:spcPts val="0"/>
              </a:spcAft>
              <a:buClr>
                <a:schemeClr val="dk1"/>
              </a:buClr>
              <a:buSzPts val="2800"/>
              <a:buFont typeface="Arial"/>
              <a:buNone/>
              <a:defRPr sz="3733" b="1">
                <a:solidFill>
                  <a:schemeClr val="dk1"/>
                </a:solidFill>
              </a:defRPr>
            </a:lvl6pPr>
            <a:lvl7pPr lvl="6" rtl="0">
              <a:spcBef>
                <a:spcPts val="0"/>
              </a:spcBef>
              <a:spcAft>
                <a:spcPts val="0"/>
              </a:spcAft>
              <a:buClr>
                <a:schemeClr val="dk1"/>
              </a:buClr>
              <a:buSzPts val="2800"/>
              <a:buFont typeface="Arial"/>
              <a:buNone/>
              <a:defRPr sz="3733" b="1">
                <a:solidFill>
                  <a:schemeClr val="dk1"/>
                </a:solidFill>
              </a:defRPr>
            </a:lvl7pPr>
            <a:lvl8pPr lvl="7" rtl="0">
              <a:spcBef>
                <a:spcPts val="0"/>
              </a:spcBef>
              <a:spcAft>
                <a:spcPts val="0"/>
              </a:spcAft>
              <a:buClr>
                <a:schemeClr val="dk1"/>
              </a:buClr>
              <a:buSzPts val="2800"/>
              <a:buFont typeface="Arial"/>
              <a:buNone/>
              <a:defRPr sz="3733" b="1">
                <a:solidFill>
                  <a:schemeClr val="dk1"/>
                </a:solidFill>
              </a:defRPr>
            </a:lvl8pPr>
            <a:lvl9pPr lvl="8" rtl="0">
              <a:spcBef>
                <a:spcPts val="0"/>
              </a:spcBef>
              <a:spcAft>
                <a:spcPts val="0"/>
              </a:spcAft>
              <a:buClr>
                <a:schemeClr val="dk1"/>
              </a:buClr>
              <a:buSzPts val="2800"/>
              <a:buFont typeface="Arial"/>
              <a:buNone/>
              <a:defRPr sz="3733" b="1">
                <a:solidFill>
                  <a:schemeClr val="dk1"/>
                </a:solidFill>
              </a:defRPr>
            </a:lvl9pPr>
          </a:lstStyle>
          <a:p>
            <a:endParaRPr/>
          </a:p>
        </p:txBody>
      </p:sp>
      <p:sp>
        <p:nvSpPr>
          <p:cNvPr id="10" name="Google Shape;10;p2"/>
          <p:cNvSpPr txBox="1">
            <a:spLocks noGrp="1"/>
          </p:cNvSpPr>
          <p:nvPr>
            <p:ph type="subTitle" idx="1"/>
          </p:nvPr>
        </p:nvSpPr>
        <p:spPr>
          <a:xfrm>
            <a:off x="480833" y="1340433"/>
            <a:ext cx="10011600" cy="4760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9pPr>
          </a:lstStyle>
          <a:p>
            <a:endParaRPr/>
          </a:p>
        </p:txBody>
      </p:sp>
      <p:pic>
        <p:nvPicPr>
          <p:cNvPr id="11" name="Google Shape;11;p2"/>
          <p:cNvPicPr preferRelativeResize="0"/>
          <p:nvPr/>
        </p:nvPicPr>
        <p:blipFill rotWithShape="1">
          <a:blip r:embed="rId2">
            <a:alphaModFix/>
          </a:blip>
          <a:srcRect/>
          <a:stretch/>
        </p:blipFill>
        <p:spPr>
          <a:xfrm>
            <a:off x="591521" y="5065898"/>
            <a:ext cx="3882888" cy="1281999"/>
          </a:xfrm>
          <a:prstGeom prst="rect">
            <a:avLst/>
          </a:prstGeom>
          <a:noFill/>
          <a:ln>
            <a:noFill/>
          </a:ln>
        </p:spPr>
      </p:pic>
    </p:spTree>
    <p:extLst>
      <p:ext uri="{BB962C8B-B14F-4D97-AF65-F5344CB8AC3E}">
        <p14:creationId xmlns:p14="http://schemas.microsoft.com/office/powerpoint/2010/main" val="1111432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41"/>
        <p:cNvGrpSpPr/>
        <p:nvPr/>
      </p:nvGrpSpPr>
      <p:grpSpPr>
        <a:xfrm>
          <a:off x="0" y="0"/>
          <a:ext cx="0" cy="0"/>
          <a:chOff x="0" y="0"/>
          <a:chExt cx="0" cy="0"/>
        </a:xfrm>
      </p:grpSpPr>
      <p:sp>
        <p:nvSpPr>
          <p:cNvPr id="42" name="Google Shape;42;p11"/>
          <p:cNvSpPr txBox="1">
            <a:spLocks noGrp="1"/>
          </p:cNvSpPr>
          <p:nvPr>
            <p:ph type="title"/>
          </p:nvPr>
        </p:nvSpPr>
        <p:spPr>
          <a:xfrm>
            <a:off x="415601" y="5933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600"/>
              <a:buFont typeface="Arial"/>
              <a:buNone/>
              <a:defRPr sz="4800" b="1"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3600"/>
              <a:buFont typeface="Arial"/>
              <a:buNone/>
              <a:defRPr sz="4800" b="1">
                <a:solidFill>
                  <a:schemeClr val="dk1"/>
                </a:solidFill>
              </a:defRPr>
            </a:lvl2pPr>
            <a:lvl3pPr lvl="2">
              <a:spcBef>
                <a:spcPts val="0"/>
              </a:spcBef>
              <a:spcAft>
                <a:spcPts val="0"/>
              </a:spcAft>
              <a:buClr>
                <a:schemeClr val="dk1"/>
              </a:buClr>
              <a:buSzPts val="3600"/>
              <a:buFont typeface="Arial"/>
              <a:buNone/>
              <a:defRPr sz="4800" b="1">
                <a:solidFill>
                  <a:schemeClr val="dk1"/>
                </a:solidFill>
              </a:defRPr>
            </a:lvl3pPr>
            <a:lvl4pPr lvl="3">
              <a:spcBef>
                <a:spcPts val="0"/>
              </a:spcBef>
              <a:spcAft>
                <a:spcPts val="0"/>
              </a:spcAft>
              <a:buClr>
                <a:schemeClr val="dk1"/>
              </a:buClr>
              <a:buSzPts val="3600"/>
              <a:buFont typeface="Arial"/>
              <a:buNone/>
              <a:defRPr sz="4800" b="1">
                <a:solidFill>
                  <a:schemeClr val="dk1"/>
                </a:solidFill>
              </a:defRPr>
            </a:lvl4pPr>
            <a:lvl5pPr lvl="4">
              <a:spcBef>
                <a:spcPts val="0"/>
              </a:spcBef>
              <a:spcAft>
                <a:spcPts val="0"/>
              </a:spcAft>
              <a:buClr>
                <a:schemeClr val="dk1"/>
              </a:buClr>
              <a:buSzPts val="3600"/>
              <a:buFont typeface="Arial"/>
              <a:buNone/>
              <a:defRPr sz="4800" b="1">
                <a:solidFill>
                  <a:schemeClr val="dk1"/>
                </a:solidFill>
              </a:defRPr>
            </a:lvl5pPr>
            <a:lvl6pPr lvl="5">
              <a:spcBef>
                <a:spcPts val="0"/>
              </a:spcBef>
              <a:spcAft>
                <a:spcPts val="0"/>
              </a:spcAft>
              <a:buClr>
                <a:schemeClr val="dk1"/>
              </a:buClr>
              <a:buSzPts val="3600"/>
              <a:buFont typeface="Arial"/>
              <a:buNone/>
              <a:defRPr sz="4800" b="1">
                <a:solidFill>
                  <a:schemeClr val="dk1"/>
                </a:solidFill>
              </a:defRPr>
            </a:lvl6pPr>
            <a:lvl7pPr lvl="6">
              <a:spcBef>
                <a:spcPts val="0"/>
              </a:spcBef>
              <a:spcAft>
                <a:spcPts val="0"/>
              </a:spcAft>
              <a:buClr>
                <a:schemeClr val="dk1"/>
              </a:buClr>
              <a:buSzPts val="3600"/>
              <a:buFont typeface="Arial"/>
              <a:buNone/>
              <a:defRPr sz="4800" b="1">
                <a:solidFill>
                  <a:schemeClr val="dk1"/>
                </a:solidFill>
              </a:defRPr>
            </a:lvl7pPr>
            <a:lvl8pPr lvl="7">
              <a:spcBef>
                <a:spcPts val="0"/>
              </a:spcBef>
              <a:spcAft>
                <a:spcPts val="0"/>
              </a:spcAft>
              <a:buClr>
                <a:schemeClr val="dk1"/>
              </a:buClr>
              <a:buSzPts val="3600"/>
              <a:buFont typeface="Arial"/>
              <a:buNone/>
              <a:defRPr sz="4800" b="1">
                <a:solidFill>
                  <a:schemeClr val="dk1"/>
                </a:solidFill>
              </a:defRPr>
            </a:lvl8pPr>
            <a:lvl9pPr lvl="8">
              <a:spcBef>
                <a:spcPts val="0"/>
              </a:spcBef>
              <a:spcAft>
                <a:spcPts val="0"/>
              </a:spcAft>
              <a:buClr>
                <a:schemeClr val="dk1"/>
              </a:buClr>
              <a:buSzPts val="3600"/>
              <a:buFont typeface="Arial"/>
              <a:buNone/>
              <a:defRPr sz="4800" b="1">
                <a:solidFill>
                  <a:schemeClr val="dk1"/>
                </a:solidFill>
              </a:defRPr>
            </a:lvl9pPr>
          </a:lstStyle>
          <a:p>
            <a:endParaRPr/>
          </a:p>
        </p:txBody>
      </p:sp>
      <p:sp>
        <p:nvSpPr>
          <p:cNvPr id="43" name="Google Shape;43;p11"/>
          <p:cNvSpPr/>
          <p:nvPr/>
        </p:nvSpPr>
        <p:spPr>
          <a:xfrm>
            <a:off x="-25633" y="2346934"/>
            <a:ext cx="12217599" cy="4584799"/>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2195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line with text" type="titleOnly">
  <p:cSld name="Headline with text">
    <p:spTree>
      <p:nvGrpSpPr>
        <p:cNvPr id="1" name="Shape 44"/>
        <p:cNvGrpSpPr/>
        <p:nvPr/>
      </p:nvGrpSpPr>
      <p:grpSpPr>
        <a:xfrm>
          <a:off x="0" y="0"/>
          <a:ext cx="0" cy="0"/>
          <a:chOff x="0" y="0"/>
          <a:chExt cx="0" cy="0"/>
        </a:xfrm>
      </p:grpSpPr>
      <p:sp>
        <p:nvSpPr>
          <p:cNvPr id="45" name="Google Shape;45;p12"/>
          <p:cNvSpPr txBox="1">
            <a:spLocks noGrp="1"/>
          </p:cNvSpPr>
          <p:nvPr>
            <p:ph type="title"/>
          </p:nvPr>
        </p:nvSpPr>
        <p:spPr>
          <a:xfrm>
            <a:off x="415601" y="5933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3733" b="1"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3733" b="1">
                <a:solidFill>
                  <a:schemeClr val="dk1"/>
                </a:solidFill>
              </a:defRPr>
            </a:lvl2pPr>
            <a:lvl3pPr lvl="2">
              <a:spcBef>
                <a:spcPts val="0"/>
              </a:spcBef>
              <a:spcAft>
                <a:spcPts val="0"/>
              </a:spcAft>
              <a:buClr>
                <a:schemeClr val="dk1"/>
              </a:buClr>
              <a:buSzPts val="2800"/>
              <a:buFont typeface="Arial"/>
              <a:buNone/>
              <a:defRPr sz="3733" b="1">
                <a:solidFill>
                  <a:schemeClr val="dk1"/>
                </a:solidFill>
              </a:defRPr>
            </a:lvl3pPr>
            <a:lvl4pPr lvl="3">
              <a:spcBef>
                <a:spcPts val="0"/>
              </a:spcBef>
              <a:spcAft>
                <a:spcPts val="0"/>
              </a:spcAft>
              <a:buClr>
                <a:schemeClr val="dk1"/>
              </a:buClr>
              <a:buSzPts val="2800"/>
              <a:buFont typeface="Arial"/>
              <a:buNone/>
              <a:defRPr sz="3733" b="1">
                <a:solidFill>
                  <a:schemeClr val="dk1"/>
                </a:solidFill>
              </a:defRPr>
            </a:lvl4pPr>
            <a:lvl5pPr lvl="4">
              <a:spcBef>
                <a:spcPts val="0"/>
              </a:spcBef>
              <a:spcAft>
                <a:spcPts val="0"/>
              </a:spcAft>
              <a:buClr>
                <a:schemeClr val="dk1"/>
              </a:buClr>
              <a:buSzPts val="2800"/>
              <a:buFont typeface="Arial"/>
              <a:buNone/>
              <a:defRPr sz="3733" b="1">
                <a:solidFill>
                  <a:schemeClr val="dk1"/>
                </a:solidFill>
              </a:defRPr>
            </a:lvl5pPr>
            <a:lvl6pPr lvl="5">
              <a:spcBef>
                <a:spcPts val="0"/>
              </a:spcBef>
              <a:spcAft>
                <a:spcPts val="0"/>
              </a:spcAft>
              <a:buClr>
                <a:schemeClr val="dk1"/>
              </a:buClr>
              <a:buSzPts val="2800"/>
              <a:buFont typeface="Arial"/>
              <a:buNone/>
              <a:defRPr sz="3733" b="1">
                <a:solidFill>
                  <a:schemeClr val="dk1"/>
                </a:solidFill>
              </a:defRPr>
            </a:lvl6pPr>
            <a:lvl7pPr lvl="6">
              <a:spcBef>
                <a:spcPts val="0"/>
              </a:spcBef>
              <a:spcAft>
                <a:spcPts val="0"/>
              </a:spcAft>
              <a:buClr>
                <a:schemeClr val="dk1"/>
              </a:buClr>
              <a:buSzPts val="2800"/>
              <a:buFont typeface="Arial"/>
              <a:buNone/>
              <a:defRPr sz="3733" b="1">
                <a:solidFill>
                  <a:schemeClr val="dk1"/>
                </a:solidFill>
              </a:defRPr>
            </a:lvl7pPr>
            <a:lvl8pPr lvl="7">
              <a:spcBef>
                <a:spcPts val="0"/>
              </a:spcBef>
              <a:spcAft>
                <a:spcPts val="0"/>
              </a:spcAft>
              <a:buClr>
                <a:schemeClr val="dk1"/>
              </a:buClr>
              <a:buSzPts val="2800"/>
              <a:buFont typeface="Arial"/>
              <a:buNone/>
              <a:defRPr sz="3733" b="1">
                <a:solidFill>
                  <a:schemeClr val="dk1"/>
                </a:solidFill>
              </a:defRPr>
            </a:lvl8pPr>
            <a:lvl9pPr lvl="8">
              <a:spcBef>
                <a:spcPts val="0"/>
              </a:spcBef>
              <a:spcAft>
                <a:spcPts val="0"/>
              </a:spcAft>
              <a:buClr>
                <a:schemeClr val="dk1"/>
              </a:buClr>
              <a:buSzPts val="2800"/>
              <a:buFont typeface="Arial"/>
              <a:buNone/>
              <a:defRPr sz="3733" b="1">
                <a:solidFill>
                  <a:schemeClr val="dk1"/>
                </a:solidFill>
              </a:defRPr>
            </a:lvl9pPr>
          </a:lstStyle>
          <a:p>
            <a:endParaRPr/>
          </a:p>
        </p:txBody>
      </p:sp>
      <p:sp>
        <p:nvSpPr>
          <p:cNvPr id="46" name="Google Shape;46;p12"/>
          <p:cNvSpPr txBox="1">
            <a:spLocks noGrp="1"/>
          </p:cNvSpPr>
          <p:nvPr>
            <p:ph type="body" idx="1"/>
          </p:nvPr>
        </p:nvSpPr>
        <p:spPr>
          <a:xfrm>
            <a:off x="134100" y="1606434"/>
            <a:ext cx="10708800"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937030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line with 3 column">
  <p:cSld name="Headline with 3 column">
    <p:spTree>
      <p:nvGrpSpPr>
        <p:cNvPr id="1" name="Shape 47"/>
        <p:cNvGrpSpPr/>
        <p:nvPr/>
      </p:nvGrpSpPr>
      <p:grpSpPr>
        <a:xfrm>
          <a:off x="0" y="0"/>
          <a:ext cx="0" cy="0"/>
          <a:chOff x="0" y="0"/>
          <a:chExt cx="0" cy="0"/>
        </a:xfrm>
      </p:grpSpPr>
      <p:sp>
        <p:nvSpPr>
          <p:cNvPr id="48" name="Google Shape;48;p13"/>
          <p:cNvSpPr txBox="1">
            <a:spLocks noGrp="1"/>
          </p:cNvSpPr>
          <p:nvPr>
            <p:ph type="title"/>
          </p:nvPr>
        </p:nvSpPr>
        <p:spPr>
          <a:xfrm>
            <a:off x="415601" y="5933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3733"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3733" b="1">
                <a:solidFill>
                  <a:schemeClr val="dk1"/>
                </a:solidFill>
              </a:defRPr>
            </a:lvl2pPr>
            <a:lvl3pPr lvl="2" rtl="0">
              <a:spcBef>
                <a:spcPts val="0"/>
              </a:spcBef>
              <a:spcAft>
                <a:spcPts val="0"/>
              </a:spcAft>
              <a:buClr>
                <a:schemeClr val="dk1"/>
              </a:buClr>
              <a:buSzPts val="2800"/>
              <a:buFont typeface="Arial"/>
              <a:buNone/>
              <a:defRPr sz="3733" b="1">
                <a:solidFill>
                  <a:schemeClr val="dk1"/>
                </a:solidFill>
              </a:defRPr>
            </a:lvl3pPr>
            <a:lvl4pPr lvl="3" rtl="0">
              <a:spcBef>
                <a:spcPts val="0"/>
              </a:spcBef>
              <a:spcAft>
                <a:spcPts val="0"/>
              </a:spcAft>
              <a:buClr>
                <a:schemeClr val="dk1"/>
              </a:buClr>
              <a:buSzPts val="2800"/>
              <a:buFont typeface="Arial"/>
              <a:buNone/>
              <a:defRPr sz="3733" b="1">
                <a:solidFill>
                  <a:schemeClr val="dk1"/>
                </a:solidFill>
              </a:defRPr>
            </a:lvl4pPr>
            <a:lvl5pPr lvl="4" rtl="0">
              <a:spcBef>
                <a:spcPts val="0"/>
              </a:spcBef>
              <a:spcAft>
                <a:spcPts val="0"/>
              </a:spcAft>
              <a:buClr>
                <a:schemeClr val="dk1"/>
              </a:buClr>
              <a:buSzPts val="2800"/>
              <a:buFont typeface="Arial"/>
              <a:buNone/>
              <a:defRPr sz="3733" b="1">
                <a:solidFill>
                  <a:schemeClr val="dk1"/>
                </a:solidFill>
              </a:defRPr>
            </a:lvl5pPr>
            <a:lvl6pPr lvl="5" rtl="0">
              <a:spcBef>
                <a:spcPts val="0"/>
              </a:spcBef>
              <a:spcAft>
                <a:spcPts val="0"/>
              </a:spcAft>
              <a:buClr>
                <a:schemeClr val="dk1"/>
              </a:buClr>
              <a:buSzPts val="2800"/>
              <a:buFont typeface="Arial"/>
              <a:buNone/>
              <a:defRPr sz="3733" b="1">
                <a:solidFill>
                  <a:schemeClr val="dk1"/>
                </a:solidFill>
              </a:defRPr>
            </a:lvl6pPr>
            <a:lvl7pPr lvl="6" rtl="0">
              <a:spcBef>
                <a:spcPts val="0"/>
              </a:spcBef>
              <a:spcAft>
                <a:spcPts val="0"/>
              </a:spcAft>
              <a:buClr>
                <a:schemeClr val="dk1"/>
              </a:buClr>
              <a:buSzPts val="2800"/>
              <a:buFont typeface="Arial"/>
              <a:buNone/>
              <a:defRPr sz="3733" b="1">
                <a:solidFill>
                  <a:schemeClr val="dk1"/>
                </a:solidFill>
              </a:defRPr>
            </a:lvl7pPr>
            <a:lvl8pPr lvl="7" rtl="0">
              <a:spcBef>
                <a:spcPts val="0"/>
              </a:spcBef>
              <a:spcAft>
                <a:spcPts val="0"/>
              </a:spcAft>
              <a:buClr>
                <a:schemeClr val="dk1"/>
              </a:buClr>
              <a:buSzPts val="2800"/>
              <a:buFont typeface="Arial"/>
              <a:buNone/>
              <a:defRPr sz="3733" b="1">
                <a:solidFill>
                  <a:schemeClr val="dk1"/>
                </a:solidFill>
              </a:defRPr>
            </a:lvl8pPr>
            <a:lvl9pPr lvl="8" rtl="0">
              <a:spcBef>
                <a:spcPts val="0"/>
              </a:spcBef>
              <a:spcAft>
                <a:spcPts val="0"/>
              </a:spcAft>
              <a:buClr>
                <a:schemeClr val="dk1"/>
              </a:buClr>
              <a:buSzPts val="2800"/>
              <a:buFont typeface="Arial"/>
              <a:buNone/>
              <a:defRPr sz="3733" b="1">
                <a:solidFill>
                  <a:schemeClr val="dk1"/>
                </a:solidFill>
              </a:defRPr>
            </a:lvl9pPr>
          </a:lstStyle>
          <a:p>
            <a:endParaRPr/>
          </a:p>
        </p:txBody>
      </p:sp>
      <p:sp>
        <p:nvSpPr>
          <p:cNvPr id="49" name="Google Shape;49;p13"/>
          <p:cNvSpPr txBox="1">
            <a:spLocks noGrp="1"/>
          </p:cNvSpPr>
          <p:nvPr>
            <p:ph type="body" idx="1"/>
          </p:nvPr>
        </p:nvSpPr>
        <p:spPr>
          <a:xfrm>
            <a:off x="8287334" y="1550701"/>
            <a:ext cx="3204799"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
        <p:nvSpPr>
          <p:cNvPr id="50" name="Google Shape;50;p13"/>
          <p:cNvSpPr txBox="1">
            <a:spLocks noGrp="1"/>
          </p:cNvSpPr>
          <p:nvPr>
            <p:ph type="body" idx="2"/>
          </p:nvPr>
        </p:nvSpPr>
        <p:spPr>
          <a:xfrm>
            <a:off x="4366067" y="1579554"/>
            <a:ext cx="3204799"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
        <p:nvSpPr>
          <p:cNvPr id="51" name="Google Shape;51;p13"/>
          <p:cNvSpPr txBox="1">
            <a:spLocks noGrp="1"/>
          </p:cNvSpPr>
          <p:nvPr>
            <p:ph type="body" idx="3"/>
          </p:nvPr>
        </p:nvSpPr>
        <p:spPr>
          <a:xfrm>
            <a:off x="540501" y="1606434"/>
            <a:ext cx="3204799"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153319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52"/>
        <p:cNvGrpSpPr/>
        <p:nvPr/>
      </p:nvGrpSpPr>
      <p:grpSpPr>
        <a:xfrm>
          <a:off x="0" y="0"/>
          <a:ext cx="0" cy="0"/>
          <a:chOff x="0" y="0"/>
          <a:chExt cx="0" cy="0"/>
        </a:xfrm>
      </p:grpSpPr>
      <p:sp>
        <p:nvSpPr>
          <p:cNvPr id="53" name="Google Shape;53;p14"/>
          <p:cNvSpPr txBox="1">
            <a:spLocks noGrp="1"/>
          </p:cNvSpPr>
          <p:nvPr>
            <p:ph type="subTitle" idx="1"/>
          </p:nvPr>
        </p:nvSpPr>
        <p:spPr>
          <a:xfrm>
            <a:off x="415601" y="1340433"/>
            <a:ext cx="10011599" cy="476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1" i="0" u="none" strike="noStrike" cap="none">
                <a:solidFill>
                  <a:srgbClr val="000000"/>
                </a:solidFill>
                <a:latin typeface="Arial"/>
                <a:ea typeface="Arial"/>
                <a:cs typeface="Arial"/>
                <a:sym typeface="Arial"/>
              </a:defRPr>
            </a:lvl9pPr>
          </a:lstStyle>
          <a:p>
            <a:endParaRPr/>
          </a:p>
        </p:txBody>
      </p:sp>
      <p:sp>
        <p:nvSpPr>
          <p:cNvPr id="54" name="Google Shape;54;p14"/>
          <p:cNvSpPr txBox="1">
            <a:spLocks noGrp="1"/>
          </p:cNvSpPr>
          <p:nvPr>
            <p:ph type="title"/>
          </p:nvPr>
        </p:nvSpPr>
        <p:spPr>
          <a:xfrm>
            <a:off x="415601" y="15077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7200"/>
              <a:buFont typeface="Arial"/>
              <a:buNone/>
              <a:defRPr sz="96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3733" b="1">
                <a:solidFill>
                  <a:schemeClr val="dk1"/>
                </a:solidFill>
              </a:defRPr>
            </a:lvl2pPr>
            <a:lvl3pPr lvl="2" rtl="0">
              <a:spcBef>
                <a:spcPts val="0"/>
              </a:spcBef>
              <a:spcAft>
                <a:spcPts val="0"/>
              </a:spcAft>
              <a:buClr>
                <a:schemeClr val="dk1"/>
              </a:buClr>
              <a:buSzPts val="2800"/>
              <a:buFont typeface="Arial"/>
              <a:buNone/>
              <a:defRPr sz="3733" b="1">
                <a:solidFill>
                  <a:schemeClr val="dk1"/>
                </a:solidFill>
              </a:defRPr>
            </a:lvl3pPr>
            <a:lvl4pPr lvl="3" rtl="0">
              <a:spcBef>
                <a:spcPts val="0"/>
              </a:spcBef>
              <a:spcAft>
                <a:spcPts val="0"/>
              </a:spcAft>
              <a:buClr>
                <a:schemeClr val="dk1"/>
              </a:buClr>
              <a:buSzPts val="2800"/>
              <a:buFont typeface="Arial"/>
              <a:buNone/>
              <a:defRPr sz="3733" b="1">
                <a:solidFill>
                  <a:schemeClr val="dk1"/>
                </a:solidFill>
              </a:defRPr>
            </a:lvl4pPr>
            <a:lvl5pPr lvl="4" rtl="0">
              <a:spcBef>
                <a:spcPts val="0"/>
              </a:spcBef>
              <a:spcAft>
                <a:spcPts val="0"/>
              </a:spcAft>
              <a:buClr>
                <a:schemeClr val="dk1"/>
              </a:buClr>
              <a:buSzPts val="2800"/>
              <a:buFont typeface="Arial"/>
              <a:buNone/>
              <a:defRPr sz="3733" b="1">
                <a:solidFill>
                  <a:schemeClr val="dk1"/>
                </a:solidFill>
              </a:defRPr>
            </a:lvl5pPr>
            <a:lvl6pPr lvl="5" rtl="0">
              <a:spcBef>
                <a:spcPts val="0"/>
              </a:spcBef>
              <a:spcAft>
                <a:spcPts val="0"/>
              </a:spcAft>
              <a:buClr>
                <a:schemeClr val="dk1"/>
              </a:buClr>
              <a:buSzPts val="2800"/>
              <a:buFont typeface="Arial"/>
              <a:buNone/>
              <a:defRPr sz="3733" b="1">
                <a:solidFill>
                  <a:schemeClr val="dk1"/>
                </a:solidFill>
              </a:defRPr>
            </a:lvl6pPr>
            <a:lvl7pPr lvl="6" rtl="0">
              <a:spcBef>
                <a:spcPts val="0"/>
              </a:spcBef>
              <a:spcAft>
                <a:spcPts val="0"/>
              </a:spcAft>
              <a:buClr>
                <a:schemeClr val="dk1"/>
              </a:buClr>
              <a:buSzPts val="2800"/>
              <a:buFont typeface="Arial"/>
              <a:buNone/>
              <a:defRPr sz="3733" b="1">
                <a:solidFill>
                  <a:schemeClr val="dk1"/>
                </a:solidFill>
              </a:defRPr>
            </a:lvl7pPr>
            <a:lvl8pPr lvl="7" rtl="0">
              <a:spcBef>
                <a:spcPts val="0"/>
              </a:spcBef>
              <a:spcAft>
                <a:spcPts val="0"/>
              </a:spcAft>
              <a:buClr>
                <a:schemeClr val="dk1"/>
              </a:buClr>
              <a:buSzPts val="2800"/>
              <a:buFont typeface="Arial"/>
              <a:buNone/>
              <a:defRPr sz="3733" b="1">
                <a:solidFill>
                  <a:schemeClr val="dk1"/>
                </a:solidFill>
              </a:defRPr>
            </a:lvl8pPr>
            <a:lvl9pPr lvl="8" rtl="0">
              <a:spcBef>
                <a:spcPts val="0"/>
              </a:spcBef>
              <a:spcAft>
                <a:spcPts val="0"/>
              </a:spcAft>
              <a:buClr>
                <a:schemeClr val="dk1"/>
              </a:buClr>
              <a:buSzPts val="2800"/>
              <a:buFont typeface="Arial"/>
              <a:buNone/>
              <a:defRPr sz="3733" b="1">
                <a:solidFill>
                  <a:schemeClr val="dk1"/>
                </a:solidFill>
              </a:defRPr>
            </a:lvl9pPr>
          </a:lstStyle>
          <a:p>
            <a:endParaRPr/>
          </a:p>
        </p:txBody>
      </p:sp>
    </p:spTree>
    <p:extLst>
      <p:ext uri="{BB962C8B-B14F-4D97-AF65-F5344CB8AC3E}">
        <p14:creationId xmlns:p14="http://schemas.microsoft.com/office/powerpoint/2010/main" val="1673104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ll out plus image">
  <p:cSld name="Call out plus image">
    <p:spTree>
      <p:nvGrpSpPr>
        <p:cNvPr id="1" name="Shape 55"/>
        <p:cNvGrpSpPr/>
        <p:nvPr/>
      </p:nvGrpSpPr>
      <p:grpSpPr>
        <a:xfrm>
          <a:off x="0" y="0"/>
          <a:ext cx="0" cy="0"/>
          <a:chOff x="0" y="0"/>
          <a:chExt cx="0" cy="0"/>
        </a:xfrm>
      </p:grpSpPr>
      <p:sp>
        <p:nvSpPr>
          <p:cNvPr id="56" name="Google Shape;56;p15"/>
          <p:cNvSpPr txBox="1">
            <a:spLocks noGrp="1"/>
          </p:cNvSpPr>
          <p:nvPr>
            <p:ph type="title"/>
          </p:nvPr>
        </p:nvSpPr>
        <p:spPr>
          <a:xfrm>
            <a:off x="291867" y="305301"/>
            <a:ext cx="2480400" cy="31187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800"/>
              <a:buFont typeface="Arial"/>
              <a:buNone/>
              <a:defRPr sz="2400" b="1"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1800"/>
              <a:buFont typeface="Arial"/>
              <a:buNone/>
              <a:defRPr sz="2400" b="1">
                <a:solidFill>
                  <a:schemeClr val="dk1"/>
                </a:solidFill>
              </a:defRPr>
            </a:lvl2pPr>
            <a:lvl3pPr lvl="2">
              <a:spcBef>
                <a:spcPts val="0"/>
              </a:spcBef>
              <a:spcAft>
                <a:spcPts val="0"/>
              </a:spcAft>
              <a:buClr>
                <a:schemeClr val="dk1"/>
              </a:buClr>
              <a:buSzPts val="1800"/>
              <a:buFont typeface="Arial"/>
              <a:buNone/>
              <a:defRPr sz="2400" b="1">
                <a:solidFill>
                  <a:schemeClr val="dk1"/>
                </a:solidFill>
              </a:defRPr>
            </a:lvl3pPr>
            <a:lvl4pPr lvl="3">
              <a:spcBef>
                <a:spcPts val="0"/>
              </a:spcBef>
              <a:spcAft>
                <a:spcPts val="0"/>
              </a:spcAft>
              <a:buClr>
                <a:schemeClr val="dk1"/>
              </a:buClr>
              <a:buSzPts val="1800"/>
              <a:buFont typeface="Arial"/>
              <a:buNone/>
              <a:defRPr sz="2400" b="1">
                <a:solidFill>
                  <a:schemeClr val="dk1"/>
                </a:solidFill>
              </a:defRPr>
            </a:lvl4pPr>
            <a:lvl5pPr lvl="4">
              <a:spcBef>
                <a:spcPts val="0"/>
              </a:spcBef>
              <a:spcAft>
                <a:spcPts val="0"/>
              </a:spcAft>
              <a:buClr>
                <a:schemeClr val="dk1"/>
              </a:buClr>
              <a:buSzPts val="1800"/>
              <a:buFont typeface="Arial"/>
              <a:buNone/>
              <a:defRPr sz="2400" b="1">
                <a:solidFill>
                  <a:schemeClr val="dk1"/>
                </a:solidFill>
              </a:defRPr>
            </a:lvl5pPr>
            <a:lvl6pPr lvl="5">
              <a:spcBef>
                <a:spcPts val="0"/>
              </a:spcBef>
              <a:spcAft>
                <a:spcPts val="0"/>
              </a:spcAft>
              <a:buClr>
                <a:schemeClr val="dk1"/>
              </a:buClr>
              <a:buSzPts val="1800"/>
              <a:buFont typeface="Arial"/>
              <a:buNone/>
              <a:defRPr sz="2400" b="1">
                <a:solidFill>
                  <a:schemeClr val="dk1"/>
                </a:solidFill>
              </a:defRPr>
            </a:lvl6pPr>
            <a:lvl7pPr lvl="6">
              <a:spcBef>
                <a:spcPts val="0"/>
              </a:spcBef>
              <a:spcAft>
                <a:spcPts val="0"/>
              </a:spcAft>
              <a:buClr>
                <a:schemeClr val="dk1"/>
              </a:buClr>
              <a:buSzPts val="1800"/>
              <a:buFont typeface="Arial"/>
              <a:buNone/>
              <a:defRPr sz="2400" b="1">
                <a:solidFill>
                  <a:schemeClr val="dk1"/>
                </a:solidFill>
              </a:defRPr>
            </a:lvl7pPr>
            <a:lvl8pPr lvl="7">
              <a:spcBef>
                <a:spcPts val="0"/>
              </a:spcBef>
              <a:spcAft>
                <a:spcPts val="0"/>
              </a:spcAft>
              <a:buClr>
                <a:schemeClr val="dk1"/>
              </a:buClr>
              <a:buSzPts val="1800"/>
              <a:buFont typeface="Arial"/>
              <a:buNone/>
              <a:defRPr sz="2400" b="1">
                <a:solidFill>
                  <a:schemeClr val="dk1"/>
                </a:solidFill>
              </a:defRPr>
            </a:lvl8pPr>
            <a:lvl9pPr lvl="8">
              <a:spcBef>
                <a:spcPts val="0"/>
              </a:spcBef>
              <a:spcAft>
                <a:spcPts val="0"/>
              </a:spcAft>
              <a:buClr>
                <a:schemeClr val="dk1"/>
              </a:buClr>
              <a:buSzPts val="1800"/>
              <a:buFont typeface="Arial"/>
              <a:buNone/>
              <a:defRPr sz="2400" b="1">
                <a:solidFill>
                  <a:schemeClr val="dk1"/>
                </a:solidFill>
              </a:defRPr>
            </a:lvl9pPr>
          </a:lstStyle>
          <a:p>
            <a:endParaRPr/>
          </a:p>
        </p:txBody>
      </p:sp>
    </p:spTree>
    <p:extLst>
      <p:ext uri="{BB962C8B-B14F-4D97-AF65-F5344CB8AC3E}">
        <p14:creationId xmlns:p14="http://schemas.microsoft.com/office/powerpoint/2010/main" val="2784467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Gold chapter break or bold statement gold 2">
  <p:cSld name="Gold chapter break or bold statement gold 2">
    <p:bg>
      <p:bgPr>
        <a:solidFill>
          <a:schemeClr val="accent1"/>
        </a:solidFill>
        <a:effectLst/>
      </p:bgPr>
    </p:bg>
    <p:spTree>
      <p:nvGrpSpPr>
        <p:cNvPr id="1" name="Shape 57"/>
        <p:cNvGrpSpPr/>
        <p:nvPr/>
      </p:nvGrpSpPr>
      <p:grpSpPr>
        <a:xfrm>
          <a:off x="0" y="0"/>
          <a:ext cx="0" cy="0"/>
          <a:chOff x="0" y="0"/>
          <a:chExt cx="0" cy="0"/>
        </a:xfrm>
      </p:grpSpPr>
      <p:sp>
        <p:nvSpPr>
          <p:cNvPr id="58" name="Google Shape;58;p16"/>
          <p:cNvSpPr txBox="1">
            <a:spLocks noGrp="1"/>
          </p:cNvSpPr>
          <p:nvPr>
            <p:ph type="title"/>
          </p:nvPr>
        </p:nvSpPr>
        <p:spPr>
          <a:xfrm>
            <a:off x="415601" y="17109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7200"/>
              <a:buFont typeface="Arial"/>
              <a:buNone/>
              <a:defRPr sz="9600"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3733" b="1">
                <a:solidFill>
                  <a:schemeClr val="dk1"/>
                </a:solidFill>
              </a:defRPr>
            </a:lvl2pPr>
            <a:lvl3pPr lvl="2" rtl="0">
              <a:spcBef>
                <a:spcPts val="0"/>
              </a:spcBef>
              <a:spcAft>
                <a:spcPts val="0"/>
              </a:spcAft>
              <a:buClr>
                <a:schemeClr val="dk1"/>
              </a:buClr>
              <a:buSzPts val="2800"/>
              <a:buFont typeface="Arial"/>
              <a:buNone/>
              <a:defRPr sz="3733" b="1">
                <a:solidFill>
                  <a:schemeClr val="dk1"/>
                </a:solidFill>
              </a:defRPr>
            </a:lvl3pPr>
            <a:lvl4pPr lvl="3" rtl="0">
              <a:spcBef>
                <a:spcPts val="0"/>
              </a:spcBef>
              <a:spcAft>
                <a:spcPts val="0"/>
              </a:spcAft>
              <a:buClr>
                <a:schemeClr val="dk1"/>
              </a:buClr>
              <a:buSzPts val="2800"/>
              <a:buFont typeface="Arial"/>
              <a:buNone/>
              <a:defRPr sz="3733" b="1">
                <a:solidFill>
                  <a:schemeClr val="dk1"/>
                </a:solidFill>
              </a:defRPr>
            </a:lvl4pPr>
            <a:lvl5pPr lvl="4" rtl="0">
              <a:spcBef>
                <a:spcPts val="0"/>
              </a:spcBef>
              <a:spcAft>
                <a:spcPts val="0"/>
              </a:spcAft>
              <a:buClr>
                <a:schemeClr val="dk1"/>
              </a:buClr>
              <a:buSzPts val="2800"/>
              <a:buFont typeface="Arial"/>
              <a:buNone/>
              <a:defRPr sz="3733" b="1">
                <a:solidFill>
                  <a:schemeClr val="dk1"/>
                </a:solidFill>
              </a:defRPr>
            </a:lvl5pPr>
            <a:lvl6pPr lvl="5" rtl="0">
              <a:spcBef>
                <a:spcPts val="0"/>
              </a:spcBef>
              <a:spcAft>
                <a:spcPts val="0"/>
              </a:spcAft>
              <a:buClr>
                <a:schemeClr val="dk1"/>
              </a:buClr>
              <a:buSzPts val="2800"/>
              <a:buFont typeface="Arial"/>
              <a:buNone/>
              <a:defRPr sz="3733" b="1">
                <a:solidFill>
                  <a:schemeClr val="dk1"/>
                </a:solidFill>
              </a:defRPr>
            </a:lvl6pPr>
            <a:lvl7pPr lvl="6" rtl="0">
              <a:spcBef>
                <a:spcPts val="0"/>
              </a:spcBef>
              <a:spcAft>
                <a:spcPts val="0"/>
              </a:spcAft>
              <a:buClr>
                <a:schemeClr val="dk1"/>
              </a:buClr>
              <a:buSzPts val="2800"/>
              <a:buFont typeface="Arial"/>
              <a:buNone/>
              <a:defRPr sz="3733" b="1">
                <a:solidFill>
                  <a:schemeClr val="dk1"/>
                </a:solidFill>
              </a:defRPr>
            </a:lvl7pPr>
            <a:lvl8pPr lvl="7" rtl="0">
              <a:spcBef>
                <a:spcPts val="0"/>
              </a:spcBef>
              <a:spcAft>
                <a:spcPts val="0"/>
              </a:spcAft>
              <a:buClr>
                <a:schemeClr val="dk1"/>
              </a:buClr>
              <a:buSzPts val="2800"/>
              <a:buFont typeface="Arial"/>
              <a:buNone/>
              <a:defRPr sz="3733" b="1">
                <a:solidFill>
                  <a:schemeClr val="dk1"/>
                </a:solidFill>
              </a:defRPr>
            </a:lvl8pPr>
            <a:lvl9pPr lvl="8" rtl="0">
              <a:spcBef>
                <a:spcPts val="0"/>
              </a:spcBef>
              <a:spcAft>
                <a:spcPts val="0"/>
              </a:spcAft>
              <a:buClr>
                <a:schemeClr val="dk1"/>
              </a:buClr>
              <a:buSzPts val="2800"/>
              <a:buFont typeface="Arial"/>
              <a:buNone/>
              <a:defRPr sz="3733" b="1">
                <a:solidFill>
                  <a:schemeClr val="dk1"/>
                </a:solidFill>
              </a:defRPr>
            </a:lvl9pPr>
          </a:lstStyle>
          <a:p>
            <a:endParaRPr/>
          </a:p>
        </p:txBody>
      </p:sp>
      <p:sp>
        <p:nvSpPr>
          <p:cNvPr id="59" name="Google Shape;59;p16"/>
          <p:cNvSpPr txBox="1">
            <a:spLocks noGrp="1"/>
          </p:cNvSpPr>
          <p:nvPr>
            <p:ph type="subTitle" idx="1"/>
          </p:nvPr>
        </p:nvSpPr>
        <p:spPr>
          <a:xfrm>
            <a:off x="582434" y="1340433"/>
            <a:ext cx="10011599" cy="476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1" i="0" u="none" strike="noStrike" cap="none">
                <a:solidFill>
                  <a:srgbClr val="000000"/>
                </a:solidFill>
                <a:highlight>
                  <a:srgbClr val="FFFFFF"/>
                </a:highlight>
                <a:latin typeface="Arial"/>
                <a:ea typeface="Arial"/>
                <a:cs typeface="Arial"/>
                <a:sym typeface="Arial"/>
              </a:defRPr>
            </a:lvl9pPr>
          </a:lstStyle>
          <a:p>
            <a:endParaRPr/>
          </a:p>
        </p:txBody>
      </p:sp>
    </p:spTree>
    <p:extLst>
      <p:ext uri="{BB962C8B-B14F-4D97-AF65-F5344CB8AC3E}">
        <p14:creationId xmlns:p14="http://schemas.microsoft.com/office/powerpoint/2010/main" val="2203060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Gold chapter break or bold statement gold 1">
  <p:cSld name="Gold chapter break or bold statement gold 1">
    <p:bg>
      <p:bgPr>
        <a:solidFill>
          <a:schemeClr val="accent2"/>
        </a:solidFill>
        <a:effectLst/>
      </p:bgPr>
    </p:bg>
    <p:spTree>
      <p:nvGrpSpPr>
        <p:cNvPr id="1" name="Shape 60"/>
        <p:cNvGrpSpPr/>
        <p:nvPr/>
      </p:nvGrpSpPr>
      <p:grpSpPr>
        <a:xfrm>
          <a:off x="0" y="0"/>
          <a:ext cx="0" cy="0"/>
          <a:chOff x="0" y="0"/>
          <a:chExt cx="0" cy="0"/>
        </a:xfrm>
      </p:grpSpPr>
      <p:sp>
        <p:nvSpPr>
          <p:cNvPr id="61" name="Google Shape;61;p17"/>
          <p:cNvSpPr txBox="1">
            <a:spLocks noGrp="1"/>
          </p:cNvSpPr>
          <p:nvPr>
            <p:ph type="title"/>
          </p:nvPr>
        </p:nvSpPr>
        <p:spPr>
          <a:xfrm>
            <a:off x="415601" y="1101367"/>
            <a:ext cx="83283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6200"/>
              <a:buFont typeface="Arial"/>
              <a:buNone/>
              <a:defRPr sz="8266" b="1" i="0" u="none" strike="noStrike" cap="none">
                <a:solidFill>
                  <a:schemeClr val="lt1"/>
                </a:solidFill>
                <a:latin typeface="Arial"/>
                <a:ea typeface="Arial"/>
                <a:cs typeface="Arial"/>
                <a:sym typeface="Arial"/>
              </a:defRPr>
            </a:lvl1pPr>
            <a:lvl2pPr lvl="1" rtl="0">
              <a:spcBef>
                <a:spcPts val="0"/>
              </a:spcBef>
              <a:spcAft>
                <a:spcPts val="0"/>
              </a:spcAft>
              <a:buClr>
                <a:schemeClr val="dk1"/>
              </a:buClr>
              <a:buSzPts val="6200"/>
              <a:buFont typeface="Arial"/>
              <a:buNone/>
              <a:defRPr sz="8266" b="1">
                <a:solidFill>
                  <a:schemeClr val="dk1"/>
                </a:solidFill>
              </a:defRPr>
            </a:lvl2pPr>
            <a:lvl3pPr lvl="2" rtl="0">
              <a:spcBef>
                <a:spcPts val="0"/>
              </a:spcBef>
              <a:spcAft>
                <a:spcPts val="0"/>
              </a:spcAft>
              <a:buClr>
                <a:schemeClr val="dk1"/>
              </a:buClr>
              <a:buSzPts val="6200"/>
              <a:buFont typeface="Arial"/>
              <a:buNone/>
              <a:defRPr sz="8266" b="1">
                <a:solidFill>
                  <a:schemeClr val="dk1"/>
                </a:solidFill>
              </a:defRPr>
            </a:lvl3pPr>
            <a:lvl4pPr lvl="3" rtl="0">
              <a:spcBef>
                <a:spcPts val="0"/>
              </a:spcBef>
              <a:spcAft>
                <a:spcPts val="0"/>
              </a:spcAft>
              <a:buClr>
                <a:schemeClr val="dk1"/>
              </a:buClr>
              <a:buSzPts val="6200"/>
              <a:buFont typeface="Arial"/>
              <a:buNone/>
              <a:defRPr sz="8266" b="1">
                <a:solidFill>
                  <a:schemeClr val="dk1"/>
                </a:solidFill>
              </a:defRPr>
            </a:lvl4pPr>
            <a:lvl5pPr lvl="4" rtl="0">
              <a:spcBef>
                <a:spcPts val="0"/>
              </a:spcBef>
              <a:spcAft>
                <a:spcPts val="0"/>
              </a:spcAft>
              <a:buClr>
                <a:schemeClr val="dk1"/>
              </a:buClr>
              <a:buSzPts val="6200"/>
              <a:buFont typeface="Arial"/>
              <a:buNone/>
              <a:defRPr sz="8266" b="1">
                <a:solidFill>
                  <a:schemeClr val="dk1"/>
                </a:solidFill>
              </a:defRPr>
            </a:lvl5pPr>
            <a:lvl6pPr lvl="5" rtl="0">
              <a:spcBef>
                <a:spcPts val="0"/>
              </a:spcBef>
              <a:spcAft>
                <a:spcPts val="0"/>
              </a:spcAft>
              <a:buClr>
                <a:schemeClr val="dk1"/>
              </a:buClr>
              <a:buSzPts val="6200"/>
              <a:buFont typeface="Arial"/>
              <a:buNone/>
              <a:defRPr sz="8266" b="1">
                <a:solidFill>
                  <a:schemeClr val="dk1"/>
                </a:solidFill>
              </a:defRPr>
            </a:lvl6pPr>
            <a:lvl7pPr lvl="6" rtl="0">
              <a:spcBef>
                <a:spcPts val="0"/>
              </a:spcBef>
              <a:spcAft>
                <a:spcPts val="0"/>
              </a:spcAft>
              <a:buClr>
                <a:schemeClr val="dk1"/>
              </a:buClr>
              <a:buSzPts val="6200"/>
              <a:buFont typeface="Arial"/>
              <a:buNone/>
              <a:defRPr sz="8266" b="1">
                <a:solidFill>
                  <a:schemeClr val="dk1"/>
                </a:solidFill>
              </a:defRPr>
            </a:lvl7pPr>
            <a:lvl8pPr lvl="7" rtl="0">
              <a:spcBef>
                <a:spcPts val="0"/>
              </a:spcBef>
              <a:spcAft>
                <a:spcPts val="0"/>
              </a:spcAft>
              <a:buClr>
                <a:schemeClr val="dk1"/>
              </a:buClr>
              <a:buSzPts val="6200"/>
              <a:buFont typeface="Arial"/>
              <a:buNone/>
              <a:defRPr sz="8266" b="1">
                <a:solidFill>
                  <a:schemeClr val="dk1"/>
                </a:solidFill>
              </a:defRPr>
            </a:lvl8pPr>
            <a:lvl9pPr lvl="8" rtl="0">
              <a:spcBef>
                <a:spcPts val="0"/>
              </a:spcBef>
              <a:spcAft>
                <a:spcPts val="0"/>
              </a:spcAft>
              <a:buClr>
                <a:schemeClr val="dk1"/>
              </a:buClr>
              <a:buSzPts val="6200"/>
              <a:buFont typeface="Arial"/>
              <a:buNone/>
              <a:defRPr sz="8266" b="1">
                <a:solidFill>
                  <a:schemeClr val="dk1"/>
                </a:solidFill>
              </a:defRPr>
            </a:lvl9pPr>
          </a:lstStyle>
          <a:p>
            <a:endParaRPr/>
          </a:p>
        </p:txBody>
      </p:sp>
    </p:spTree>
    <p:extLst>
      <p:ext uri="{BB962C8B-B14F-4D97-AF65-F5344CB8AC3E}">
        <p14:creationId xmlns:p14="http://schemas.microsoft.com/office/powerpoint/2010/main" val="2210705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667"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39334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497A26-1075-F344-9B82-B962CAD68DA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Rectangle 6">
            <a:extLst>
              <a:ext uri="{FF2B5EF4-FFF2-40B4-BE49-F238E27FC236}">
                <a16:creationId xmlns:a16="http://schemas.microsoft.com/office/drawing/2014/main" id="{C196CF06-A326-2840-982F-8CE6424E32BF}"/>
              </a:ext>
            </a:extLst>
          </p:cNvPr>
          <p:cNvSpPr txBox="1">
            <a:spLocks noChangeArrowheads="1"/>
          </p:cNvSpPr>
          <p:nvPr userDrawn="1"/>
        </p:nvSpPr>
        <p:spPr bwMode="auto">
          <a:xfrm>
            <a:off x="8128001" y="6172200"/>
            <a:ext cx="3957983"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buFontTx/>
              <a:buNone/>
              <a:defRPr sz="1400" kern="1200">
                <a:solidFill>
                  <a:schemeClr val="tx1"/>
                </a:solidFill>
                <a:latin typeface="Arial" charset="0"/>
                <a:ea typeface="ＭＳ Ｐゴシック" pitchFamily="48" charset="-128"/>
                <a:cs typeface="+mn-cs"/>
              </a:defRPr>
            </a:lvl1pPr>
            <a:lvl2pPr marL="457200" algn="l" rtl="0" fontAlgn="base">
              <a:spcBef>
                <a:spcPct val="20000"/>
              </a:spcBef>
              <a:spcAft>
                <a:spcPct val="0"/>
              </a:spcAft>
              <a:buChar char="•"/>
              <a:defRPr sz="2000" kern="1200">
                <a:solidFill>
                  <a:schemeClr val="tx1"/>
                </a:solidFill>
                <a:latin typeface="Arial" charset="0"/>
                <a:ea typeface="ＭＳ Ｐゴシック" pitchFamily="48" charset="-128"/>
                <a:cs typeface="+mn-cs"/>
              </a:defRPr>
            </a:lvl2pPr>
            <a:lvl3pPr marL="914400" algn="l" rtl="0" fontAlgn="base">
              <a:spcBef>
                <a:spcPct val="20000"/>
              </a:spcBef>
              <a:spcAft>
                <a:spcPct val="0"/>
              </a:spcAft>
              <a:buChar char="•"/>
              <a:defRPr sz="2000" kern="1200">
                <a:solidFill>
                  <a:schemeClr val="tx1"/>
                </a:solidFill>
                <a:latin typeface="Arial" charset="0"/>
                <a:ea typeface="ＭＳ Ｐゴシック" pitchFamily="48" charset="-128"/>
                <a:cs typeface="+mn-cs"/>
              </a:defRPr>
            </a:lvl3pPr>
            <a:lvl4pPr marL="1371600" algn="l" rtl="0" fontAlgn="base">
              <a:spcBef>
                <a:spcPct val="20000"/>
              </a:spcBef>
              <a:spcAft>
                <a:spcPct val="0"/>
              </a:spcAft>
              <a:buChar char="•"/>
              <a:defRPr sz="2000" kern="1200">
                <a:solidFill>
                  <a:schemeClr val="tx1"/>
                </a:solidFill>
                <a:latin typeface="Arial" charset="0"/>
                <a:ea typeface="ＭＳ Ｐゴシック" pitchFamily="48" charset="-128"/>
                <a:cs typeface="+mn-cs"/>
              </a:defRPr>
            </a:lvl4pPr>
            <a:lvl5pPr marL="1828800" algn="l" rtl="0" fontAlgn="base">
              <a:spcBef>
                <a:spcPct val="20000"/>
              </a:spcBef>
              <a:spcAft>
                <a:spcPct val="0"/>
              </a:spcAft>
              <a:buChar char="•"/>
              <a:defRPr sz="2000" kern="1200">
                <a:solidFill>
                  <a:schemeClr val="tx1"/>
                </a:solidFill>
                <a:latin typeface="Arial" charset="0"/>
                <a:ea typeface="ＭＳ Ｐゴシック" pitchFamily="48" charset="-128"/>
                <a:cs typeface="+mn-cs"/>
              </a:defRPr>
            </a:lvl5pPr>
            <a:lvl6pPr marL="2286000" algn="l" defTabSz="914400" rtl="0" eaLnBrk="1" latinLnBrk="0" hangingPunct="1">
              <a:defRPr sz="2000" kern="1200">
                <a:solidFill>
                  <a:schemeClr val="tx1"/>
                </a:solidFill>
                <a:latin typeface="Arial" charset="0"/>
                <a:ea typeface="ＭＳ Ｐゴシック" pitchFamily="48" charset="-128"/>
                <a:cs typeface="+mn-cs"/>
              </a:defRPr>
            </a:lvl6pPr>
            <a:lvl7pPr marL="2743200" algn="l" defTabSz="914400" rtl="0" eaLnBrk="1" latinLnBrk="0" hangingPunct="1">
              <a:defRPr sz="2000" kern="1200">
                <a:solidFill>
                  <a:schemeClr val="tx1"/>
                </a:solidFill>
                <a:latin typeface="Arial" charset="0"/>
                <a:ea typeface="ＭＳ Ｐゴシック" pitchFamily="48" charset="-128"/>
                <a:cs typeface="+mn-cs"/>
              </a:defRPr>
            </a:lvl7pPr>
            <a:lvl8pPr marL="3200400" algn="l" defTabSz="914400" rtl="0" eaLnBrk="1" latinLnBrk="0" hangingPunct="1">
              <a:defRPr sz="2000" kern="1200">
                <a:solidFill>
                  <a:schemeClr val="tx1"/>
                </a:solidFill>
                <a:latin typeface="Arial" charset="0"/>
                <a:ea typeface="ＭＳ Ｐゴシック" pitchFamily="48" charset="-128"/>
                <a:cs typeface="+mn-cs"/>
              </a:defRPr>
            </a:lvl8pPr>
            <a:lvl9pPr marL="3657600" algn="l" defTabSz="914400" rtl="0" eaLnBrk="1" latinLnBrk="0" hangingPunct="1">
              <a:defRPr sz="2000" kern="1200">
                <a:solidFill>
                  <a:schemeClr val="tx1"/>
                </a:solidFill>
                <a:latin typeface="Arial" charset="0"/>
                <a:ea typeface="ＭＳ Ｐゴシック" pitchFamily="48" charset="-128"/>
                <a:cs typeface="+mn-cs"/>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outerShdw blurRad="165100" dist="76200" dir="4440000" algn="tl" rotWithShape="0">
                    <a:prstClr val="black">
                      <a:alpha val="71000"/>
                    </a:prstClr>
                  </a:outerShdw>
                </a:effectLst>
                <a:uLnTx/>
                <a:uFillTx/>
                <a:latin typeface="Arial" charset="0"/>
                <a:ea typeface="ＭＳ Ｐゴシック" pitchFamily="48" charset="-128"/>
                <a:cs typeface="+mn-cs"/>
              </a:rPr>
              <a:t>April 2020</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outerShdw blurRad="165100" dist="76200" dir="4440000" algn="tl" rotWithShape="0">
                    <a:prstClr val="black">
                      <a:alpha val="71000"/>
                    </a:prstClr>
                  </a:outerShdw>
                </a:effectLst>
                <a:uLnTx/>
                <a:uFillTx/>
                <a:latin typeface="Arial" charset="0"/>
                <a:ea typeface="ＭＳ Ｐゴシック" pitchFamily="48" charset="-128"/>
                <a:cs typeface="+mn-cs"/>
              </a:rPr>
              <a:t>Version 2</a:t>
            </a:r>
          </a:p>
        </p:txBody>
      </p:sp>
    </p:spTree>
    <p:extLst>
      <p:ext uri="{BB962C8B-B14F-4D97-AF65-F5344CB8AC3E}">
        <p14:creationId xmlns:p14="http://schemas.microsoft.com/office/powerpoint/2010/main" val="1640781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E4D25CCA-84D6-4E84-B1C7-B334DD86A6AB}"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324523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and intro" type="title">
  <p:cSld name="Cover and intro">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415611" y="2821567"/>
            <a:ext cx="11360799" cy="2736799"/>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5200"/>
              <a:buFont typeface="Arial"/>
              <a:buNone/>
              <a:defRPr sz="6933" b="1"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5200"/>
              <a:buFont typeface="Arial"/>
              <a:buNone/>
              <a:defRPr sz="6933" b="1">
                <a:solidFill>
                  <a:schemeClr val="dk1"/>
                </a:solidFill>
              </a:defRPr>
            </a:lvl2pPr>
            <a:lvl3pPr lvl="2" algn="ctr">
              <a:spcBef>
                <a:spcPts val="0"/>
              </a:spcBef>
              <a:spcAft>
                <a:spcPts val="0"/>
              </a:spcAft>
              <a:buClr>
                <a:schemeClr val="dk1"/>
              </a:buClr>
              <a:buSzPts val="5200"/>
              <a:buFont typeface="Arial"/>
              <a:buNone/>
              <a:defRPr sz="6933" b="1">
                <a:solidFill>
                  <a:schemeClr val="dk1"/>
                </a:solidFill>
              </a:defRPr>
            </a:lvl3pPr>
            <a:lvl4pPr lvl="3" algn="ctr">
              <a:spcBef>
                <a:spcPts val="0"/>
              </a:spcBef>
              <a:spcAft>
                <a:spcPts val="0"/>
              </a:spcAft>
              <a:buClr>
                <a:schemeClr val="dk1"/>
              </a:buClr>
              <a:buSzPts val="5200"/>
              <a:buFont typeface="Arial"/>
              <a:buNone/>
              <a:defRPr sz="6933" b="1">
                <a:solidFill>
                  <a:schemeClr val="dk1"/>
                </a:solidFill>
              </a:defRPr>
            </a:lvl4pPr>
            <a:lvl5pPr lvl="4" algn="ctr">
              <a:spcBef>
                <a:spcPts val="0"/>
              </a:spcBef>
              <a:spcAft>
                <a:spcPts val="0"/>
              </a:spcAft>
              <a:buClr>
                <a:schemeClr val="dk1"/>
              </a:buClr>
              <a:buSzPts val="5200"/>
              <a:buFont typeface="Arial"/>
              <a:buNone/>
              <a:defRPr sz="6933" b="1">
                <a:solidFill>
                  <a:schemeClr val="dk1"/>
                </a:solidFill>
              </a:defRPr>
            </a:lvl5pPr>
            <a:lvl6pPr lvl="5" algn="ctr">
              <a:spcBef>
                <a:spcPts val="0"/>
              </a:spcBef>
              <a:spcAft>
                <a:spcPts val="0"/>
              </a:spcAft>
              <a:buClr>
                <a:schemeClr val="dk1"/>
              </a:buClr>
              <a:buSzPts val="5200"/>
              <a:buFont typeface="Arial"/>
              <a:buNone/>
              <a:defRPr sz="6933" b="1">
                <a:solidFill>
                  <a:schemeClr val="dk1"/>
                </a:solidFill>
              </a:defRPr>
            </a:lvl6pPr>
            <a:lvl7pPr lvl="6" algn="ctr">
              <a:spcBef>
                <a:spcPts val="0"/>
              </a:spcBef>
              <a:spcAft>
                <a:spcPts val="0"/>
              </a:spcAft>
              <a:buClr>
                <a:schemeClr val="dk1"/>
              </a:buClr>
              <a:buSzPts val="5200"/>
              <a:buFont typeface="Arial"/>
              <a:buNone/>
              <a:defRPr sz="6933" b="1">
                <a:solidFill>
                  <a:schemeClr val="dk1"/>
                </a:solidFill>
              </a:defRPr>
            </a:lvl7pPr>
            <a:lvl8pPr lvl="7" algn="ctr">
              <a:spcBef>
                <a:spcPts val="0"/>
              </a:spcBef>
              <a:spcAft>
                <a:spcPts val="0"/>
              </a:spcAft>
              <a:buClr>
                <a:schemeClr val="dk1"/>
              </a:buClr>
              <a:buSzPts val="5200"/>
              <a:buFont typeface="Arial"/>
              <a:buNone/>
              <a:defRPr sz="6933" b="1">
                <a:solidFill>
                  <a:schemeClr val="dk1"/>
                </a:solidFill>
              </a:defRPr>
            </a:lvl8pPr>
            <a:lvl9pPr lvl="8" algn="ctr">
              <a:spcBef>
                <a:spcPts val="0"/>
              </a:spcBef>
              <a:spcAft>
                <a:spcPts val="0"/>
              </a:spcAft>
              <a:buClr>
                <a:schemeClr val="dk1"/>
              </a:buClr>
              <a:buSzPts val="5200"/>
              <a:buFont typeface="Arial"/>
              <a:buNone/>
              <a:defRPr sz="6933" b="1">
                <a:solidFill>
                  <a:schemeClr val="dk1"/>
                </a:solidFill>
              </a:defRPr>
            </a:lvl9pPr>
          </a:lstStyle>
          <a:p>
            <a:endParaRPr/>
          </a:p>
        </p:txBody>
      </p:sp>
      <p:sp>
        <p:nvSpPr>
          <p:cNvPr id="14" name="Google Shape;14;p3"/>
          <p:cNvSpPr txBox="1">
            <a:spLocks noGrp="1"/>
          </p:cNvSpPr>
          <p:nvPr>
            <p:ph type="subTitle" idx="1"/>
          </p:nvPr>
        </p:nvSpPr>
        <p:spPr>
          <a:xfrm>
            <a:off x="415600" y="5607633"/>
            <a:ext cx="10868800" cy="1056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800"/>
              <a:buFont typeface="Arial"/>
              <a:buNone/>
              <a:defRPr sz="3733" b="1"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3733" b="0" i="0" u="none" strike="noStrike" cap="none">
                <a:solidFill>
                  <a:srgbClr val="000000"/>
                </a:solidFill>
                <a:latin typeface="Arial"/>
                <a:ea typeface="Arial"/>
                <a:cs typeface="Arial"/>
                <a:sym typeface="Arial"/>
              </a:defRPr>
            </a:lvl9pPr>
          </a:lstStyle>
          <a:p>
            <a:endParaRPr/>
          </a:p>
        </p:txBody>
      </p:sp>
      <p:pic>
        <p:nvPicPr>
          <p:cNvPr id="15" name="Google Shape;15;p3"/>
          <p:cNvPicPr preferRelativeResize="0"/>
          <p:nvPr/>
        </p:nvPicPr>
        <p:blipFill rotWithShape="1">
          <a:blip r:embed="rId2">
            <a:alphaModFix/>
          </a:blip>
          <a:srcRect/>
          <a:stretch/>
        </p:blipFill>
        <p:spPr>
          <a:xfrm>
            <a:off x="735399" y="249395"/>
            <a:ext cx="4309339" cy="1422799"/>
          </a:xfrm>
          <a:prstGeom prst="rect">
            <a:avLst/>
          </a:prstGeom>
          <a:noFill/>
          <a:ln>
            <a:noFill/>
          </a:ln>
        </p:spPr>
      </p:pic>
    </p:spTree>
    <p:extLst>
      <p:ext uri="{BB962C8B-B14F-4D97-AF65-F5344CB8AC3E}">
        <p14:creationId xmlns:p14="http://schemas.microsoft.com/office/powerpoint/2010/main" val="1243883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0E834B45-6E73-43A0-B9C8-FCE158605DCB}"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947889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286000"/>
            <a:ext cx="508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286000"/>
            <a:ext cx="508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pPr fontAlgn="base">
              <a:spcAft>
                <a:spcPct val="0"/>
              </a:spcAft>
              <a:defRPr/>
            </a:pPr>
            <a:fld id="{644431DD-724F-4159-B395-C12D4FF15CA8}"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1264329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pPr fontAlgn="base">
              <a:spcAft>
                <a:spcPct val="0"/>
              </a:spcAft>
              <a:defRPr/>
            </a:pPr>
            <a:fld id="{00F4CE78-FFAF-4B12-B2A8-29344E2F64A5}"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42561410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fontAlgn="base">
              <a:spcAft>
                <a:spcPct val="0"/>
              </a:spcAft>
              <a:defRPr/>
            </a:pPr>
            <a:fld id="{561E7C8E-40D5-40F1-9F49-5C10A79CFCD7}"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738293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fontAlgn="base">
              <a:spcAft>
                <a:spcPct val="0"/>
              </a:spcAft>
              <a:defRPr/>
            </a:pPr>
            <a:fld id="{0D0F6153-F15D-43CE-97F3-6776FA6F9197}"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101663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fontAlgn="base">
              <a:spcAft>
                <a:spcPct val="0"/>
              </a:spcAft>
              <a:defRPr/>
            </a:pPr>
            <a:fld id="{295B4658-CAFF-4055-B519-66BDC20AD36E}"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4188541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fontAlgn="base">
              <a:spcAft>
                <a:spcPct val="0"/>
              </a:spcAft>
              <a:defRPr/>
            </a:pPr>
            <a:fld id="{B3E30569-30CD-475E-B3D0-1CF3FC98D918}"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742489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E8056E09-53A6-493C-ADD2-D3F4CA2E03F0}"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008807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9144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9144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79EC9040-1764-4B31-81F6-2062BBE46E4B}"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2598532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2286000"/>
            <a:ext cx="5080000" cy="3810000"/>
          </a:xfrm>
        </p:spPr>
        <p:txBody>
          <a:bodyPr/>
          <a:lstStyle/>
          <a:p>
            <a:endParaRPr lang="en-US" dirty="0"/>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BA4B54B5-218E-4E48-90D5-2265F49D628A}"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97878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Gold chapter break or bold statement gold">
  <p:cSld name="Gold chapter break or bold statement gold">
    <p:bg>
      <p:bgPr>
        <a:solidFill>
          <a:schemeClr val="accent1"/>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1" y="1101367"/>
            <a:ext cx="83283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6200"/>
              <a:buFont typeface="Arial"/>
              <a:buNone/>
              <a:defRPr sz="8266"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6200"/>
              <a:buFont typeface="Arial"/>
              <a:buNone/>
              <a:defRPr sz="8266" b="1">
                <a:solidFill>
                  <a:schemeClr val="dk1"/>
                </a:solidFill>
              </a:defRPr>
            </a:lvl2pPr>
            <a:lvl3pPr lvl="2" rtl="0">
              <a:spcBef>
                <a:spcPts val="0"/>
              </a:spcBef>
              <a:spcAft>
                <a:spcPts val="0"/>
              </a:spcAft>
              <a:buClr>
                <a:schemeClr val="dk1"/>
              </a:buClr>
              <a:buSzPts val="6200"/>
              <a:buFont typeface="Arial"/>
              <a:buNone/>
              <a:defRPr sz="8266" b="1">
                <a:solidFill>
                  <a:schemeClr val="dk1"/>
                </a:solidFill>
              </a:defRPr>
            </a:lvl3pPr>
            <a:lvl4pPr lvl="3" rtl="0">
              <a:spcBef>
                <a:spcPts val="0"/>
              </a:spcBef>
              <a:spcAft>
                <a:spcPts val="0"/>
              </a:spcAft>
              <a:buClr>
                <a:schemeClr val="dk1"/>
              </a:buClr>
              <a:buSzPts val="6200"/>
              <a:buFont typeface="Arial"/>
              <a:buNone/>
              <a:defRPr sz="8266" b="1">
                <a:solidFill>
                  <a:schemeClr val="dk1"/>
                </a:solidFill>
              </a:defRPr>
            </a:lvl4pPr>
            <a:lvl5pPr lvl="4" rtl="0">
              <a:spcBef>
                <a:spcPts val="0"/>
              </a:spcBef>
              <a:spcAft>
                <a:spcPts val="0"/>
              </a:spcAft>
              <a:buClr>
                <a:schemeClr val="dk1"/>
              </a:buClr>
              <a:buSzPts val="6200"/>
              <a:buFont typeface="Arial"/>
              <a:buNone/>
              <a:defRPr sz="8266" b="1">
                <a:solidFill>
                  <a:schemeClr val="dk1"/>
                </a:solidFill>
              </a:defRPr>
            </a:lvl5pPr>
            <a:lvl6pPr lvl="5" rtl="0">
              <a:spcBef>
                <a:spcPts val="0"/>
              </a:spcBef>
              <a:spcAft>
                <a:spcPts val="0"/>
              </a:spcAft>
              <a:buClr>
                <a:schemeClr val="dk1"/>
              </a:buClr>
              <a:buSzPts val="6200"/>
              <a:buFont typeface="Arial"/>
              <a:buNone/>
              <a:defRPr sz="8266" b="1">
                <a:solidFill>
                  <a:schemeClr val="dk1"/>
                </a:solidFill>
              </a:defRPr>
            </a:lvl6pPr>
            <a:lvl7pPr lvl="6" rtl="0">
              <a:spcBef>
                <a:spcPts val="0"/>
              </a:spcBef>
              <a:spcAft>
                <a:spcPts val="0"/>
              </a:spcAft>
              <a:buClr>
                <a:schemeClr val="dk1"/>
              </a:buClr>
              <a:buSzPts val="6200"/>
              <a:buFont typeface="Arial"/>
              <a:buNone/>
              <a:defRPr sz="8266" b="1">
                <a:solidFill>
                  <a:schemeClr val="dk1"/>
                </a:solidFill>
              </a:defRPr>
            </a:lvl7pPr>
            <a:lvl8pPr lvl="7" rtl="0">
              <a:spcBef>
                <a:spcPts val="0"/>
              </a:spcBef>
              <a:spcAft>
                <a:spcPts val="0"/>
              </a:spcAft>
              <a:buClr>
                <a:schemeClr val="dk1"/>
              </a:buClr>
              <a:buSzPts val="6200"/>
              <a:buFont typeface="Arial"/>
              <a:buNone/>
              <a:defRPr sz="8266" b="1">
                <a:solidFill>
                  <a:schemeClr val="dk1"/>
                </a:solidFill>
              </a:defRPr>
            </a:lvl8pPr>
            <a:lvl9pPr lvl="8" rtl="0">
              <a:spcBef>
                <a:spcPts val="0"/>
              </a:spcBef>
              <a:spcAft>
                <a:spcPts val="0"/>
              </a:spcAft>
              <a:buClr>
                <a:schemeClr val="dk1"/>
              </a:buClr>
              <a:buSzPts val="6200"/>
              <a:buFont typeface="Arial"/>
              <a:buNone/>
              <a:defRPr sz="8266" b="1">
                <a:solidFill>
                  <a:schemeClr val="dk1"/>
                </a:solidFill>
              </a:defRPr>
            </a:lvl9pPr>
          </a:lstStyle>
          <a:p>
            <a:endParaRPr/>
          </a:p>
        </p:txBody>
      </p:sp>
    </p:spTree>
    <p:extLst>
      <p:ext uri="{BB962C8B-B14F-4D97-AF65-F5344CB8AC3E}">
        <p14:creationId xmlns:p14="http://schemas.microsoft.com/office/powerpoint/2010/main" val="42800795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B9B81507-2B4B-498D-97C1-B2B33570B910}"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647705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E1ABAB12-FFA2-4607-916E-C6DA0EB58D54}"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12958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2286000"/>
            <a:ext cx="5080000" cy="3810000"/>
          </a:xfrm>
        </p:spPr>
        <p:txBody>
          <a:bodyPr/>
          <a:lstStyle/>
          <a:p>
            <a:endParaRPr lang="en-US" dirty="0"/>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F5F9083C-0FBA-41D5-A782-2845CE912A5C}"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593185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103632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267200"/>
            <a:ext cx="103632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2D0D570A-84C1-4550-8393-7CC6CC4B7B58}"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647554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2286000"/>
            <a:ext cx="508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2286000"/>
            <a:ext cx="508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267200"/>
            <a:ext cx="103632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B2566723-83A5-491D-86E0-CF036BAFC857}"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6419851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2286000"/>
            <a:ext cx="10363200" cy="3810000"/>
          </a:xfrm>
        </p:spPr>
        <p:txBody>
          <a:bodyPr/>
          <a:lstStyle/>
          <a:p>
            <a:endParaRPr lang="en-US" dirty="0"/>
          </a:p>
        </p:txBody>
      </p:sp>
      <p:sp>
        <p:nvSpPr>
          <p:cNvPr id="4" name="Slide Number Placeholder 3"/>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112CCF81-34F2-4368-8402-80A969C4C231}"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9280044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52312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20568" y="465327"/>
            <a:ext cx="11150865" cy="55399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1"/>
            <a:ext cx="853440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26591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14081" y="1967652"/>
            <a:ext cx="10963835" cy="738664"/>
          </a:xfrm>
        </p:spPr>
        <p:txBody>
          <a:bodyPr lIns="0" tIns="0" rIns="0" bIns="0"/>
          <a:lstStyle>
            <a:lvl1pPr>
              <a:defRPr sz="4800" b="1" i="0">
                <a:solidFill>
                  <a:schemeClr val="tx1"/>
                </a:solidFill>
                <a:latin typeface="Arial"/>
                <a:cs typeface="Arial"/>
              </a:defRPr>
            </a:lvl1pPr>
          </a:lstStyle>
          <a:p>
            <a:endParaRPr/>
          </a:p>
        </p:txBody>
      </p:sp>
      <p:sp>
        <p:nvSpPr>
          <p:cNvPr id="3" name="Holder 3"/>
          <p:cNvSpPr>
            <a:spLocks noGrp="1"/>
          </p:cNvSpPr>
          <p:nvPr>
            <p:ph type="body" idx="1"/>
          </p:nvPr>
        </p:nvSpPr>
        <p:spPr>
          <a:xfrm>
            <a:off x="452121" y="1834896"/>
            <a:ext cx="11287759" cy="410433"/>
          </a:xfrm>
        </p:spPr>
        <p:txBody>
          <a:bodyPr lIns="0" tIns="0" rIns="0" bIns="0"/>
          <a:lstStyle>
            <a:lvl1pPr>
              <a:defRPr sz="2667"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49021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14081" y="1967652"/>
            <a:ext cx="10963835" cy="738664"/>
          </a:xfrm>
        </p:spPr>
        <p:txBody>
          <a:bodyPr lIns="0" tIns="0" rIns="0" bIns="0"/>
          <a:lstStyle>
            <a:lvl1pPr>
              <a:defRPr sz="4800"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96667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hapter break agenda">
  <p:cSld name="Chapter break agenda">
    <p:bg>
      <p:bgPr>
        <a:solidFill>
          <a:srgbClr val="000000"/>
        </a:solid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618801" y="2726967"/>
            <a:ext cx="3716799" cy="763599"/>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FFFFFF"/>
              </a:buClr>
              <a:buSzPts val="4800"/>
              <a:buFont typeface="Arial"/>
              <a:buNone/>
              <a:defRPr sz="6400" b="1" i="0" u="none" strike="noStrike" cap="none">
                <a:solidFill>
                  <a:srgbClr val="FFFFFF"/>
                </a:solidFill>
                <a:latin typeface="Arial"/>
                <a:ea typeface="Arial"/>
                <a:cs typeface="Arial"/>
                <a:sym typeface="Arial"/>
              </a:defRPr>
            </a:lvl1pPr>
            <a:lvl2pPr lvl="1" algn="r" rtl="0">
              <a:spcBef>
                <a:spcPts val="0"/>
              </a:spcBef>
              <a:spcAft>
                <a:spcPts val="0"/>
              </a:spcAft>
              <a:buClr>
                <a:srgbClr val="FFFFFF"/>
              </a:buClr>
              <a:buSzPts val="4800"/>
              <a:buFont typeface="Arial"/>
              <a:buNone/>
              <a:defRPr sz="6400" b="1">
                <a:solidFill>
                  <a:srgbClr val="FFFFFF"/>
                </a:solidFill>
              </a:defRPr>
            </a:lvl2pPr>
            <a:lvl3pPr lvl="2" algn="r" rtl="0">
              <a:spcBef>
                <a:spcPts val="0"/>
              </a:spcBef>
              <a:spcAft>
                <a:spcPts val="0"/>
              </a:spcAft>
              <a:buClr>
                <a:srgbClr val="FFFFFF"/>
              </a:buClr>
              <a:buSzPts val="4800"/>
              <a:buFont typeface="Arial"/>
              <a:buNone/>
              <a:defRPr sz="6400" b="1">
                <a:solidFill>
                  <a:srgbClr val="FFFFFF"/>
                </a:solidFill>
              </a:defRPr>
            </a:lvl3pPr>
            <a:lvl4pPr lvl="3" algn="r" rtl="0">
              <a:spcBef>
                <a:spcPts val="0"/>
              </a:spcBef>
              <a:spcAft>
                <a:spcPts val="0"/>
              </a:spcAft>
              <a:buClr>
                <a:srgbClr val="FFFFFF"/>
              </a:buClr>
              <a:buSzPts val="4800"/>
              <a:buFont typeface="Arial"/>
              <a:buNone/>
              <a:defRPr sz="6400" b="1">
                <a:solidFill>
                  <a:srgbClr val="FFFFFF"/>
                </a:solidFill>
              </a:defRPr>
            </a:lvl4pPr>
            <a:lvl5pPr lvl="4" algn="r" rtl="0">
              <a:spcBef>
                <a:spcPts val="0"/>
              </a:spcBef>
              <a:spcAft>
                <a:spcPts val="0"/>
              </a:spcAft>
              <a:buClr>
                <a:srgbClr val="FFFFFF"/>
              </a:buClr>
              <a:buSzPts val="4800"/>
              <a:buFont typeface="Arial"/>
              <a:buNone/>
              <a:defRPr sz="6400" b="1">
                <a:solidFill>
                  <a:srgbClr val="FFFFFF"/>
                </a:solidFill>
              </a:defRPr>
            </a:lvl5pPr>
            <a:lvl6pPr lvl="5" algn="r" rtl="0">
              <a:spcBef>
                <a:spcPts val="0"/>
              </a:spcBef>
              <a:spcAft>
                <a:spcPts val="0"/>
              </a:spcAft>
              <a:buClr>
                <a:srgbClr val="FFFFFF"/>
              </a:buClr>
              <a:buSzPts val="4800"/>
              <a:buFont typeface="Arial"/>
              <a:buNone/>
              <a:defRPr sz="6400" b="1">
                <a:solidFill>
                  <a:srgbClr val="FFFFFF"/>
                </a:solidFill>
              </a:defRPr>
            </a:lvl6pPr>
            <a:lvl7pPr lvl="6" algn="r" rtl="0">
              <a:spcBef>
                <a:spcPts val="0"/>
              </a:spcBef>
              <a:spcAft>
                <a:spcPts val="0"/>
              </a:spcAft>
              <a:buClr>
                <a:srgbClr val="FFFFFF"/>
              </a:buClr>
              <a:buSzPts val="4800"/>
              <a:buFont typeface="Arial"/>
              <a:buNone/>
              <a:defRPr sz="6400" b="1">
                <a:solidFill>
                  <a:srgbClr val="FFFFFF"/>
                </a:solidFill>
              </a:defRPr>
            </a:lvl7pPr>
            <a:lvl8pPr lvl="7" algn="r" rtl="0">
              <a:spcBef>
                <a:spcPts val="0"/>
              </a:spcBef>
              <a:spcAft>
                <a:spcPts val="0"/>
              </a:spcAft>
              <a:buClr>
                <a:srgbClr val="FFFFFF"/>
              </a:buClr>
              <a:buSzPts val="4800"/>
              <a:buFont typeface="Arial"/>
              <a:buNone/>
              <a:defRPr sz="6400" b="1">
                <a:solidFill>
                  <a:srgbClr val="FFFFFF"/>
                </a:solidFill>
              </a:defRPr>
            </a:lvl8pPr>
            <a:lvl9pPr lvl="8" algn="r" rtl="0">
              <a:spcBef>
                <a:spcPts val="0"/>
              </a:spcBef>
              <a:spcAft>
                <a:spcPts val="0"/>
              </a:spcAft>
              <a:buClr>
                <a:srgbClr val="FFFFFF"/>
              </a:buClr>
              <a:buSzPts val="4800"/>
              <a:buFont typeface="Arial"/>
              <a:buNone/>
              <a:defRPr sz="6400" b="1">
                <a:solidFill>
                  <a:srgbClr val="FFFFFF"/>
                </a:solidFill>
              </a:defRPr>
            </a:lvl9pPr>
          </a:lstStyle>
          <a:p>
            <a:endParaRPr/>
          </a:p>
        </p:txBody>
      </p:sp>
      <p:sp>
        <p:nvSpPr>
          <p:cNvPr id="20" name="Google Shape;20;p5"/>
          <p:cNvSpPr txBox="1"/>
          <p:nvPr/>
        </p:nvSpPr>
        <p:spPr>
          <a:xfrm>
            <a:off x="4886652" y="495463"/>
            <a:ext cx="1409600" cy="4708799"/>
          </a:xfrm>
          <a:prstGeom prst="rect">
            <a:avLst/>
          </a:prstGeom>
          <a:noFill/>
          <a:ln>
            <a:noFill/>
          </a:ln>
        </p:spPr>
        <p:txBody>
          <a:bodyPr spcFirstLastPara="1" wrap="square" lIns="91433" tIns="45700" rIns="91433" bIns="45700" anchor="t" anchorCtr="0">
            <a:noAutofit/>
          </a:bodyPr>
          <a:lstStyle/>
          <a:p>
            <a:pPr marL="0" marR="0" lvl="0" indent="0" algn="l" rtl="0">
              <a:lnSpc>
                <a:spcPct val="100000"/>
              </a:lnSpc>
              <a:spcBef>
                <a:spcPts val="0"/>
              </a:spcBef>
              <a:spcAft>
                <a:spcPts val="0"/>
              </a:spcAft>
              <a:buClr>
                <a:schemeClr val="accent1"/>
              </a:buClr>
              <a:buSzPts val="5625"/>
              <a:buFont typeface="Arial"/>
              <a:buNone/>
            </a:pPr>
            <a:r>
              <a:rPr lang="en" sz="29999" b="0" i="0" u="none" strike="noStrike" cap="none">
                <a:solidFill>
                  <a:schemeClr val="accent1"/>
                </a:solidFill>
                <a:latin typeface="Arial"/>
                <a:ea typeface="Arial"/>
                <a:cs typeface="Arial"/>
                <a:sym typeface="Arial"/>
              </a:rPr>
              <a:t>{</a:t>
            </a:r>
            <a:endParaRPr sz="2400"/>
          </a:p>
        </p:txBody>
      </p:sp>
      <p:sp>
        <p:nvSpPr>
          <p:cNvPr id="21" name="Google Shape;21;p5"/>
          <p:cNvSpPr txBox="1">
            <a:spLocks noGrp="1"/>
          </p:cNvSpPr>
          <p:nvPr>
            <p:ph type="subTitle" idx="1"/>
          </p:nvPr>
        </p:nvSpPr>
        <p:spPr>
          <a:xfrm>
            <a:off x="6567901" y="1386533"/>
            <a:ext cx="4785999" cy="3674400"/>
          </a:xfrm>
          <a:prstGeom prst="rect">
            <a:avLst/>
          </a:prstGeom>
          <a:noFill/>
          <a:ln>
            <a:noFill/>
          </a:ln>
        </p:spPr>
        <p:txBody>
          <a:bodyPr spcFirstLastPara="1" wrap="square" lIns="91425" tIns="91425" rIns="91425" bIns="91425" anchor="ctr" anchorCtr="0">
            <a:noAutofit/>
          </a:bodyPr>
          <a:lstStyle>
            <a:lvl1pPr marR="0" lvl="0" algn="l" rtl="0">
              <a:lnSpc>
                <a:spcPct val="115000"/>
              </a:lnSpc>
              <a:spcBef>
                <a:spcPts val="0"/>
              </a:spcBef>
              <a:spcAft>
                <a:spcPts val="0"/>
              </a:spcAft>
              <a:buClr>
                <a:srgbClr val="000000"/>
              </a:buClr>
              <a:buSzPts val="1800"/>
              <a:buFont typeface="Arial"/>
              <a:buNone/>
              <a:defRPr sz="2400" b="1" i="0" u="none" strike="noStrike" cap="none">
                <a:solidFill>
                  <a:srgbClr val="FFFFFF"/>
                </a:solidFill>
                <a:latin typeface="Arial"/>
                <a:ea typeface="Arial"/>
                <a:cs typeface="Arial"/>
                <a:sym typeface="Arial"/>
              </a:defRPr>
            </a:lvl1pPr>
            <a:lvl2pPr marR="0" lvl="1" algn="l" rtl="0">
              <a:lnSpc>
                <a:spcPct val="115000"/>
              </a:lnSpc>
              <a:spcBef>
                <a:spcPts val="2133"/>
              </a:spcBef>
              <a:spcAft>
                <a:spcPts val="0"/>
              </a:spcAft>
              <a:buClr>
                <a:srgbClr val="000000"/>
              </a:buClr>
              <a:buSzPts val="1400"/>
              <a:buFont typeface="Arial"/>
              <a:buNone/>
              <a:defRPr sz="1867" b="1" i="0" u="none" strike="noStrike" cap="none">
                <a:solidFill>
                  <a:srgbClr val="FFFFFF"/>
                </a:solidFill>
                <a:latin typeface="Arial"/>
                <a:ea typeface="Arial"/>
                <a:cs typeface="Arial"/>
                <a:sym typeface="Arial"/>
              </a:defRPr>
            </a:lvl2pPr>
            <a:lvl3pPr marR="0" lvl="2" algn="l" rtl="0">
              <a:lnSpc>
                <a:spcPct val="115000"/>
              </a:lnSpc>
              <a:spcBef>
                <a:spcPts val="2133"/>
              </a:spcBef>
              <a:spcAft>
                <a:spcPts val="0"/>
              </a:spcAft>
              <a:buClr>
                <a:srgbClr val="000000"/>
              </a:buClr>
              <a:buSzPts val="1400"/>
              <a:buFont typeface="Arial"/>
              <a:buNone/>
              <a:defRPr sz="1867" b="1" i="0" u="none" strike="noStrike" cap="none">
                <a:solidFill>
                  <a:srgbClr val="FFFFFF"/>
                </a:solidFill>
                <a:latin typeface="Arial"/>
                <a:ea typeface="Arial"/>
                <a:cs typeface="Arial"/>
                <a:sym typeface="Arial"/>
              </a:defRPr>
            </a:lvl3pPr>
            <a:lvl4pPr marR="0" lvl="3" algn="l" rtl="0">
              <a:lnSpc>
                <a:spcPct val="115000"/>
              </a:lnSpc>
              <a:spcBef>
                <a:spcPts val="2133"/>
              </a:spcBef>
              <a:spcAft>
                <a:spcPts val="0"/>
              </a:spcAft>
              <a:buClr>
                <a:srgbClr val="000000"/>
              </a:buClr>
              <a:buSzPts val="1400"/>
              <a:buFont typeface="Arial"/>
              <a:buNone/>
              <a:defRPr sz="1867" b="1" i="0" u="none" strike="noStrike" cap="none">
                <a:solidFill>
                  <a:srgbClr val="FFFFFF"/>
                </a:solidFill>
                <a:latin typeface="Arial"/>
                <a:ea typeface="Arial"/>
                <a:cs typeface="Arial"/>
                <a:sym typeface="Arial"/>
              </a:defRPr>
            </a:lvl4pPr>
            <a:lvl5pPr marR="0" lvl="4" algn="l" rtl="0">
              <a:lnSpc>
                <a:spcPct val="115000"/>
              </a:lnSpc>
              <a:spcBef>
                <a:spcPts val="2133"/>
              </a:spcBef>
              <a:spcAft>
                <a:spcPts val="0"/>
              </a:spcAft>
              <a:buClr>
                <a:srgbClr val="000000"/>
              </a:buClr>
              <a:buSzPts val="1400"/>
              <a:buFont typeface="Arial"/>
              <a:buNone/>
              <a:defRPr sz="1867" b="1" i="0" u="none" strike="noStrike" cap="none">
                <a:solidFill>
                  <a:srgbClr val="FFFFFF"/>
                </a:solidFill>
                <a:latin typeface="Arial"/>
                <a:ea typeface="Arial"/>
                <a:cs typeface="Arial"/>
                <a:sym typeface="Arial"/>
              </a:defRPr>
            </a:lvl5pPr>
            <a:lvl6pPr marR="0" lvl="5" algn="l" rtl="0">
              <a:lnSpc>
                <a:spcPct val="115000"/>
              </a:lnSpc>
              <a:spcBef>
                <a:spcPts val="2133"/>
              </a:spcBef>
              <a:spcAft>
                <a:spcPts val="0"/>
              </a:spcAft>
              <a:buClr>
                <a:srgbClr val="000000"/>
              </a:buClr>
              <a:buSzPts val="1400"/>
              <a:buFont typeface="Arial"/>
              <a:buNone/>
              <a:defRPr sz="1867" b="1" i="0" u="none" strike="noStrike" cap="none">
                <a:solidFill>
                  <a:srgbClr val="FFFFFF"/>
                </a:solidFill>
                <a:latin typeface="Arial"/>
                <a:ea typeface="Arial"/>
                <a:cs typeface="Arial"/>
                <a:sym typeface="Arial"/>
              </a:defRPr>
            </a:lvl6pPr>
            <a:lvl7pPr marR="0" lvl="6" algn="l" rtl="0">
              <a:lnSpc>
                <a:spcPct val="115000"/>
              </a:lnSpc>
              <a:spcBef>
                <a:spcPts val="2133"/>
              </a:spcBef>
              <a:spcAft>
                <a:spcPts val="0"/>
              </a:spcAft>
              <a:buClr>
                <a:srgbClr val="000000"/>
              </a:buClr>
              <a:buSzPts val="1400"/>
              <a:buFont typeface="Arial"/>
              <a:buNone/>
              <a:defRPr sz="1867" b="1" i="0" u="none" strike="noStrike" cap="none">
                <a:solidFill>
                  <a:srgbClr val="FFFFFF"/>
                </a:solidFill>
                <a:latin typeface="Arial"/>
                <a:ea typeface="Arial"/>
                <a:cs typeface="Arial"/>
                <a:sym typeface="Arial"/>
              </a:defRPr>
            </a:lvl7pPr>
            <a:lvl8pPr marR="0" lvl="7" algn="l" rtl="0">
              <a:lnSpc>
                <a:spcPct val="115000"/>
              </a:lnSpc>
              <a:spcBef>
                <a:spcPts val="2133"/>
              </a:spcBef>
              <a:spcAft>
                <a:spcPts val="0"/>
              </a:spcAft>
              <a:buClr>
                <a:srgbClr val="000000"/>
              </a:buClr>
              <a:buSzPts val="1400"/>
              <a:buFont typeface="Arial"/>
              <a:buNone/>
              <a:defRPr sz="1867" b="1" i="0" u="none" strike="noStrike" cap="none">
                <a:solidFill>
                  <a:srgbClr val="FFFFFF"/>
                </a:solidFill>
                <a:latin typeface="Arial"/>
                <a:ea typeface="Arial"/>
                <a:cs typeface="Arial"/>
                <a:sym typeface="Arial"/>
              </a:defRPr>
            </a:lvl8pPr>
            <a:lvl9pPr marR="0" lvl="8" algn="l" rtl="0">
              <a:lnSpc>
                <a:spcPct val="115000"/>
              </a:lnSpc>
              <a:spcBef>
                <a:spcPts val="2133"/>
              </a:spcBef>
              <a:spcAft>
                <a:spcPts val="2133"/>
              </a:spcAft>
              <a:buClr>
                <a:srgbClr val="000000"/>
              </a:buClr>
              <a:buSzPts val="1400"/>
              <a:buFont typeface="Arial"/>
              <a:buNone/>
              <a:defRPr sz="1867" b="1" i="0" u="none" strike="noStrike" cap="none">
                <a:solidFill>
                  <a:srgbClr val="FFFFFF"/>
                </a:solidFill>
                <a:latin typeface="Arial"/>
                <a:ea typeface="Arial"/>
                <a:cs typeface="Arial"/>
                <a:sym typeface="Arial"/>
              </a:defRPr>
            </a:lvl9pPr>
          </a:lstStyle>
          <a:p>
            <a:endParaRPr/>
          </a:p>
        </p:txBody>
      </p:sp>
    </p:spTree>
    <p:extLst>
      <p:ext uri="{BB962C8B-B14F-4D97-AF65-F5344CB8AC3E}">
        <p14:creationId xmlns:p14="http://schemas.microsoft.com/office/powerpoint/2010/main" val="1557770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752601"/>
            <a:ext cx="12192000" cy="2058247"/>
          </a:xfrm>
          <a:custGeom>
            <a:avLst/>
            <a:gdLst/>
            <a:ahLst/>
            <a:cxnLst/>
            <a:rect l="l" t="t" r="r" b="b"/>
            <a:pathLst>
              <a:path w="9144000" h="1543685">
                <a:moveTo>
                  <a:pt x="0" y="0"/>
                </a:moveTo>
                <a:lnTo>
                  <a:pt x="9144000" y="0"/>
                </a:lnTo>
                <a:lnTo>
                  <a:pt x="9144000" y="1543199"/>
                </a:lnTo>
                <a:lnTo>
                  <a:pt x="0" y="1543199"/>
                </a:lnTo>
                <a:lnTo>
                  <a:pt x="0" y="0"/>
                </a:lnTo>
                <a:close/>
              </a:path>
            </a:pathLst>
          </a:custGeom>
          <a:solidFill>
            <a:srgbClr val="FFC627"/>
          </a:solidFill>
        </p:spPr>
        <p:txBody>
          <a:bodyPr wrap="square" lIns="0" tIns="0" rIns="0" bIns="0" rtlCol="0"/>
          <a:lstStyle/>
          <a:p>
            <a:endParaRPr sz="2400"/>
          </a:p>
        </p:txBody>
      </p:sp>
      <p:sp>
        <p:nvSpPr>
          <p:cNvPr id="2" name="Holder 2"/>
          <p:cNvSpPr>
            <a:spLocks noGrp="1"/>
          </p:cNvSpPr>
          <p:nvPr>
            <p:ph type="title"/>
          </p:nvPr>
        </p:nvSpPr>
        <p:spPr>
          <a:xfrm>
            <a:off x="614081" y="1967652"/>
            <a:ext cx="10963835" cy="738664"/>
          </a:xfrm>
        </p:spPr>
        <p:txBody>
          <a:bodyPr lIns="0" tIns="0" rIns="0" bIns="0"/>
          <a:lstStyle>
            <a:lvl1pPr>
              <a:defRPr sz="48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6488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5143500">
                <a:moveTo>
                  <a:pt x="0" y="0"/>
                </a:moveTo>
                <a:lnTo>
                  <a:pt x="9144000" y="0"/>
                </a:lnTo>
                <a:lnTo>
                  <a:pt x="9144000" y="5143499"/>
                </a:lnTo>
                <a:lnTo>
                  <a:pt x="0" y="5143499"/>
                </a:lnTo>
                <a:lnTo>
                  <a:pt x="0" y="0"/>
                </a:lnTo>
                <a:close/>
              </a:path>
            </a:pathLst>
          </a:custGeom>
          <a:solidFill>
            <a:srgbClr val="FFC627"/>
          </a:solidFill>
        </p:spPr>
        <p:txBody>
          <a:bodyPr wrap="square" lIns="0" tIns="0" rIns="0" bIns="0" rtlCol="0"/>
          <a:lstStyle/>
          <a:p>
            <a:endParaRPr sz="24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28490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286000"/>
            <a:ext cx="508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286000"/>
            <a:ext cx="508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pPr fontAlgn="base">
              <a:spcAft>
                <a:spcPct val="0"/>
              </a:spcAft>
              <a:defRPr/>
            </a:pPr>
            <a:fld id="{644431DD-724F-4159-B395-C12D4FF15CA8}"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2220053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B9B81507-2B4B-498D-97C1-B2B33570B910}"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1977487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497A26-1075-F344-9B82-B962CAD68DA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313"/>
            <a:ext cx="12192000" cy="6858000"/>
          </a:xfrm>
          <a:prstGeom prst="rect">
            <a:avLst/>
          </a:prstGeom>
        </p:spPr>
      </p:pic>
    </p:spTree>
    <p:extLst>
      <p:ext uri="{BB962C8B-B14F-4D97-AF65-F5344CB8AC3E}">
        <p14:creationId xmlns:p14="http://schemas.microsoft.com/office/powerpoint/2010/main" val="32116550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295400"/>
            <a:ext cx="11582400" cy="914400"/>
          </a:xfrm>
        </p:spPr>
        <p:txBody>
          <a:bodyPr/>
          <a:lstStyle>
            <a:lvl1pPr>
              <a:lnSpc>
                <a:spcPts val="3300"/>
              </a:lnSpc>
              <a:defRPr/>
            </a:lvl1pPr>
          </a:lstStyle>
          <a:p>
            <a:r>
              <a:rPr lang="en-US" dirty="0"/>
              <a:t>Click to edit Master title style</a:t>
            </a:r>
          </a:p>
        </p:txBody>
      </p:sp>
      <p:sp>
        <p:nvSpPr>
          <p:cNvPr id="3" name="Content Placeholder 2"/>
          <p:cNvSpPr>
            <a:spLocks noGrp="1"/>
          </p:cNvSpPr>
          <p:nvPr>
            <p:ph idx="1"/>
          </p:nvPr>
        </p:nvSpPr>
        <p:spPr>
          <a:xfrm>
            <a:off x="304800" y="2209800"/>
            <a:ext cx="11582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E4D25CCA-84D6-4E84-B1C7-B334DD86A6AB}"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929507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0E834B45-6E73-43A0-B9C8-FCE158605DCB}"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7299306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295400"/>
            <a:ext cx="11582400" cy="914400"/>
          </a:xfrm>
        </p:spPr>
        <p:txBody>
          <a:bodyPr/>
          <a:lstStyle>
            <a:lvl1pPr>
              <a:lnSpc>
                <a:spcPts val="3300"/>
              </a:lnSpc>
              <a:defRPr/>
            </a:lvl1pPr>
          </a:lstStyle>
          <a:p>
            <a:r>
              <a:rPr lang="en-US" dirty="0"/>
              <a:t>Click to edit Master title style</a:t>
            </a:r>
          </a:p>
        </p:txBody>
      </p:sp>
      <p:sp>
        <p:nvSpPr>
          <p:cNvPr id="3" name="Content Placeholder 2"/>
          <p:cNvSpPr>
            <a:spLocks noGrp="1"/>
          </p:cNvSpPr>
          <p:nvPr>
            <p:ph sz="half" idx="1"/>
          </p:nvPr>
        </p:nvSpPr>
        <p:spPr>
          <a:xfrm>
            <a:off x="294289" y="2286000"/>
            <a:ext cx="5496911"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1" y="2286000"/>
            <a:ext cx="5801713"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pPr fontAlgn="base">
              <a:spcAft>
                <a:spcPct val="0"/>
              </a:spcAft>
              <a:defRPr/>
            </a:pPr>
            <a:fld id="{644431DD-724F-4159-B395-C12D4FF15CA8}"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0960488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235075"/>
            <a:ext cx="10972800" cy="990600"/>
          </a:xfrm>
        </p:spPr>
        <p:txBody>
          <a:bodyPr/>
          <a:lstStyle>
            <a:lvl1pPr>
              <a:lnSpc>
                <a:spcPts val="3300"/>
              </a:lnSpc>
              <a:defRPr/>
            </a:lvl1pPr>
          </a:lstStyle>
          <a:p>
            <a:r>
              <a:rPr lang="en-US" dirty="0"/>
              <a:t>Click to edit Master title style</a:t>
            </a:r>
          </a:p>
        </p:txBody>
      </p:sp>
      <p:sp>
        <p:nvSpPr>
          <p:cNvPr id="3" name="Text Placeholder 2"/>
          <p:cNvSpPr>
            <a:spLocks noGrp="1"/>
          </p:cNvSpPr>
          <p:nvPr>
            <p:ph type="body" idx="1"/>
          </p:nvPr>
        </p:nvSpPr>
        <p:spPr>
          <a:xfrm>
            <a:off x="609600" y="234315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982912"/>
            <a:ext cx="5386917" cy="3722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234315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982912"/>
            <a:ext cx="5389033" cy="3722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pPr fontAlgn="base">
              <a:spcAft>
                <a:spcPct val="0"/>
              </a:spcAft>
              <a:defRPr/>
            </a:pPr>
            <a:fld id="{00F4CE78-FFAF-4B12-B2A8-29344E2F64A5}"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8711512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300"/>
              </a:lnSpc>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fontAlgn="base">
              <a:spcAft>
                <a:spcPct val="0"/>
              </a:spcAft>
              <a:defRPr/>
            </a:pPr>
            <a:fld id="{561E7C8E-40D5-40F1-9F49-5C10A79CFCD7}"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404857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hapter break bar">
  <p:cSld name="Chapter break bar">
    <p:spTree>
      <p:nvGrpSpPr>
        <p:cNvPr id="1" name="Shape 22"/>
        <p:cNvGrpSpPr/>
        <p:nvPr/>
      </p:nvGrpSpPr>
      <p:grpSpPr>
        <a:xfrm>
          <a:off x="0" y="0"/>
          <a:ext cx="0" cy="0"/>
          <a:chOff x="0" y="0"/>
          <a:chExt cx="0" cy="0"/>
        </a:xfrm>
      </p:grpSpPr>
      <p:sp>
        <p:nvSpPr>
          <p:cNvPr id="23" name="Google Shape;23;p6"/>
          <p:cNvSpPr/>
          <p:nvPr/>
        </p:nvSpPr>
        <p:spPr>
          <a:xfrm>
            <a:off x="0" y="1752600"/>
            <a:ext cx="12192000" cy="2057600"/>
          </a:xfrm>
          <a:prstGeom prst="rect">
            <a:avLst/>
          </a:prstGeom>
          <a:solidFill>
            <a:schemeClr val="accent1"/>
          </a:solidFill>
          <a:ln>
            <a:noFill/>
          </a:ln>
        </p:spPr>
        <p:txBody>
          <a:bodyPr spcFirstLastPara="1" wrap="square" lIns="162533" tIns="81233" rIns="162533" bIns="81233"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4933" b="1" i="0" u="none" strike="noStrike" cap="none">
              <a:solidFill>
                <a:schemeClr val="lt1"/>
              </a:solidFill>
              <a:latin typeface="Arial"/>
              <a:ea typeface="Arial"/>
              <a:cs typeface="Arial"/>
              <a:sym typeface="Arial"/>
            </a:endParaRPr>
          </a:p>
        </p:txBody>
      </p:sp>
      <p:sp>
        <p:nvSpPr>
          <p:cNvPr id="24" name="Google Shape;24;p6"/>
          <p:cNvSpPr txBox="1">
            <a:spLocks noGrp="1"/>
          </p:cNvSpPr>
          <p:nvPr>
            <p:ph type="title"/>
          </p:nvPr>
        </p:nvSpPr>
        <p:spPr>
          <a:xfrm>
            <a:off x="509117" y="2133601"/>
            <a:ext cx="10817199" cy="1361999"/>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4800"/>
              <a:buFont typeface="Arial"/>
              <a:buNone/>
              <a:defRPr sz="6400" b="1"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2400"/>
              <a:buFont typeface="Arial"/>
              <a:buNone/>
              <a:defRPr sz="3200" b="1">
                <a:solidFill>
                  <a:schemeClr val="dk1"/>
                </a:solidFill>
              </a:defRPr>
            </a:lvl2pPr>
            <a:lvl3pPr marR="0" lvl="2" algn="l" rtl="0">
              <a:spcBef>
                <a:spcPts val="0"/>
              </a:spcBef>
              <a:spcAft>
                <a:spcPts val="0"/>
              </a:spcAft>
              <a:buClr>
                <a:schemeClr val="dk1"/>
              </a:buClr>
              <a:buSzPts val="2400"/>
              <a:buFont typeface="Arial"/>
              <a:buNone/>
              <a:defRPr sz="3200" b="1">
                <a:solidFill>
                  <a:schemeClr val="dk1"/>
                </a:solidFill>
              </a:defRPr>
            </a:lvl3pPr>
            <a:lvl4pPr marR="0" lvl="3" algn="l" rtl="0">
              <a:spcBef>
                <a:spcPts val="0"/>
              </a:spcBef>
              <a:spcAft>
                <a:spcPts val="0"/>
              </a:spcAft>
              <a:buClr>
                <a:schemeClr val="dk1"/>
              </a:buClr>
              <a:buSzPts val="2400"/>
              <a:buFont typeface="Arial"/>
              <a:buNone/>
              <a:defRPr sz="3200" b="1">
                <a:solidFill>
                  <a:schemeClr val="dk1"/>
                </a:solidFill>
              </a:defRPr>
            </a:lvl4pPr>
            <a:lvl5pPr marR="0" lvl="4" algn="l" rtl="0">
              <a:spcBef>
                <a:spcPts val="0"/>
              </a:spcBef>
              <a:spcAft>
                <a:spcPts val="0"/>
              </a:spcAft>
              <a:buClr>
                <a:schemeClr val="dk1"/>
              </a:buClr>
              <a:buSzPts val="2400"/>
              <a:buFont typeface="Arial"/>
              <a:buNone/>
              <a:defRPr sz="3200" b="1">
                <a:solidFill>
                  <a:schemeClr val="dk1"/>
                </a:solidFill>
              </a:defRPr>
            </a:lvl5pPr>
            <a:lvl6pPr marR="0" lvl="5" algn="l" rtl="0">
              <a:spcBef>
                <a:spcPts val="0"/>
              </a:spcBef>
              <a:spcAft>
                <a:spcPts val="0"/>
              </a:spcAft>
              <a:buClr>
                <a:schemeClr val="dk1"/>
              </a:buClr>
              <a:buSzPts val="2400"/>
              <a:buFont typeface="Arial"/>
              <a:buNone/>
              <a:defRPr sz="3200" b="1">
                <a:solidFill>
                  <a:schemeClr val="dk1"/>
                </a:solidFill>
              </a:defRPr>
            </a:lvl6pPr>
            <a:lvl7pPr marR="0" lvl="6" algn="l" rtl="0">
              <a:spcBef>
                <a:spcPts val="0"/>
              </a:spcBef>
              <a:spcAft>
                <a:spcPts val="0"/>
              </a:spcAft>
              <a:buClr>
                <a:schemeClr val="dk1"/>
              </a:buClr>
              <a:buSzPts val="2400"/>
              <a:buFont typeface="Arial"/>
              <a:buNone/>
              <a:defRPr sz="3200" b="1">
                <a:solidFill>
                  <a:schemeClr val="dk1"/>
                </a:solidFill>
              </a:defRPr>
            </a:lvl7pPr>
            <a:lvl8pPr marR="0" lvl="7" algn="l" rtl="0">
              <a:spcBef>
                <a:spcPts val="0"/>
              </a:spcBef>
              <a:spcAft>
                <a:spcPts val="0"/>
              </a:spcAft>
              <a:buClr>
                <a:schemeClr val="dk1"/>
              </a:buClr>
              <a:buSzPts val="2400"/>
              <a:buFont typeface="Arial"/>
              <a:buNone/>
              <a:defRPr sz="3200" b="1">
                <a:solidFill>
                  <a:schemeClr val="dk1"/>
                </a:solidFill>
              </a:defRPr>
            </a:lvl8pPr>
            <a:lvl9pPr marR="0" lvl="8" algn="l" rtl="0">
              <a:spcBef>
                <a:spcPts val="0"/>
              </a:spcBef>
              <a:spcAft>
                <a:spcPts val="0"/>
              </a:spcAft>
              <a:buClr>
                <a:schemeClr val="dk1"/>
              </a:buClr>
              <a:buSzPts val="2400"/>
              <a:buFont typeface="Arial"/>
              <a:buNone/>
              <a:defRPr sz="3200" b="1">
                <a:solidFill>
                  <a:schemeClr val="dk1"/>
                </a:solidFill>
              </a:defRPr>
            </a:lvl9pPr>
          </a:lstStyle>
          <a:p>
            <a:endParaRPr/>
          </a:p>
        </p:txBody>
      </p:sp>
    </p:spTree>
    <p:extLst>
      <p:ext uri="{BB962C8B-B14F-4D97-AF65-F5344CB8AC3E}">
        <p14:creationId xmlns:p14="http://schemas.microsoft.com/office/powerpoint/2010/main" val="31329694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fontAlgn="base">
              <a:spcAft>
                <a:spcPct val="0"/>
              </a:spcAft>
              <a:defRPr/>
            </a:pPr>
            <a:fld id="{0D0F6153-F15D-43CE-97F3-6776FA6F9197}"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5400757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fontAlgn="base">
              <a:spcAft>
                <a:spcPct val="0"/>
              </a:spcAft>
              <a:defRPr/>
            </a:pPr>
            <a:fld id="{295B4658-CAFF-4055-B519-66BDC20AD36E}"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0790324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fontAlgn="base">
              <a:spcAft>
                <a:spcPct val="0"/>
              </a:spcAft>
              <a:defRPr/>
            </a:pPr>
            <a:fld id="{B3E30569-30CD-475E-B3D0-1CF3FC98D918}"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6150350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E8056E09-53A6-493C-ADD2-D3F4CA2E03F0}"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8639031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914400"/>
            <a:ext cx="25908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914400"/>
            <a:ext cx="75692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fontAlgn="base">
              <a:spcAft>
                <a:spcPct val="0"/>
              </a:spcAft>
              <a:defRPr/>
            </a:pPr>
            <a:fld id="{79EC9040-1764-4B31-81F6-2062BBE46E4B}"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8656680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2286000"/>
            <a:ext cx="5080000" cy="3810000"/>
          </a:xfrm>
        </p:spPr>
        <p:txBody>
          <a:bodyPr/>
          <a:lstStyle/>
          <a:p>
            <a:endParaRPr lang="en-US" dirty="0"/>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BA4B54B5-218E-4E48-90D5-2265F49D628A}"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9523111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B9B81507-2B4B-498D-97C1-B2B33570B910}"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9525380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E1ABAB12-FFA2-4607-916E-C6DA0EB58D54}"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838809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508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2286000"/>
            <a:ext cx="5080000" cy="3810000"/>
          </a:xfrm>
        </p:spPr>
        <p:txBody>
          <a:bodyPr/>
          <a:lstStyle/>
          <a:p>
            <a:endParaRPr lang="en-US" dirty="0"/>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F5F9083C-0FBA-41D5-A782-2845CE912A5C}"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9391318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286000"/>
            <a:ext cx="103632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267200"/>
            <a:ext cx="103632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2D0D570A-84C1-4550-8393-7CC6CC4B7B58}"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1628927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hapter break maroon bar">
  <p:cSld name="Chapter break maroon bar">
    <p:spTree>
      <p:nvGrpSpPr>
        <p:cNvPr id="1" name="Shape 25"/>
        <p:cNvGrpSpPr/>
        <p:nvPr/>
      </p:nvGrpSpPr>
      <p:grpSpPr>
        <a:xfrm>
          <a:off x="0" y="0"/>
          <a:ext cx="0" cy="0"/>
          <a:chOff x="0" y="0"/>
          <a:chExt cx="0" cy="0"/>
        </a:xfrm>
      </p:grpSpPr>
      <p:sp>
        <p:nvSpPr>
          <p:cNvPr id="26" name="Google Shape;26;p7"/>
          <p:cNvSpPr/>
          <p:nvPr/>
        </p:nvSpPr>
        <p:spPr>
          <a:xfrm>
            <a:off x="0" y="1752600"/>
            <a:ext cx="12192000" cy="2057600"/>
          </a:xfrm>
          <a:prstGeom prst="rect">
            <a:avLst/>
          </a:prstGeom>
          <a:solidFill>
            <a:schemeClr val="accent2"/>
          </a:solidFill>
          <a:ln>
            <a:noFill/>
          </a:ln>
        </p:spPr>
        <p:txBody>
          <a:bodyPr spcFirstLastPara="1" wrap="square" lIns="162533" tIns="81233" rIns="162533" bIns="81233"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4933" b="1" i="0" u="none" strike="noStrike" cap="none">
              <a:solidFill>
                <a:schemeClr val="dk2"/>
              </a:solidFill>
              <a:latin typeface="Arial"/>
              <a:ea typeface="Arial"/>
              <a:cs typeface="Arial"/>
              <a:sym typeface="Arial"/>
            </a:endParaRPr>
          </a:p>
        </p:txBody>
      </p:sp>
      <p:sp>
        <p:nvSpPr>
          <p:cNvPr id="27" name="Google Shape;27;p7"/>
          <p:cNvSpPr txBox="1">
            <a:spLocks noGrp="1"/>
          </p:cNvSpPr>
          <p:nvPr>
            <p:ph type="title"/>
          </p:nvPr>
        </p:nvSpPr>
        <p:spPr>
          <a:xfrm>
            <a:off x="509117" y="2133601"/>
            <a:ext cx="10817199" cy="1361999"/>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4800"/>
              <a:buFont typeface="Arial"/>
              <a:buNone/>
              <a:defRPr sz="6400" b="1" i="0" u="none" strike="noStrike" cap="none">
                <a:solidFill>
                  <a:schemeClr val="lt1"/>
                </a:solidFill>
                <a:latin typeface="Arial"/>
                <a:ea typeface="Arial"/>
                <a:cs typeface="Arial"/>
                <a:sym typeface="Arial"/>
              </a:defRPr>
            </a:lvl1pPr>
            <a:lvl2pPr marR="0" lvl="1" algn="l" rtl="0">
              <a:spcBef>
                <a:spcPts val="0"/>
              </a:spcBef>
              <a:spcAft>
                <a:spcPts val="0"/>
              </a:spcAft>
              <a:buClr>
                <a:schemeClr val="dk1"/>
              </a:buClr>
              <a:buSzPts val="2400"/>
              <a:buFont typeface="Arial"/>
              <a:buNone/>
              <a:defRPr sz="3200" b="1">
                <a:solidFill>
                  <a:schemeClr val="dk1"/>
                </a:solidFill>
              </a:defRPr>
            </a:lvl2pPr>
            <a:lvl3pPr marR="0" lvl="2" algn="l" rtl="0">
              <a:spcBef>
                <a:spcPts val="0"/>
              </a:spcBef>
              <a:spcAft>
                <a:spcPts val="0"/>
              </a:spcAft>
              <a:buClr>
                <a:schemeClr val="dk1"/>
              </a:buClr>
              <a:buSzPts val="2400"/>
              <a:buFont typeface="Arial"/>
              <a:buNone/>
              <a:defRPr sz="3200" b="1">
                <a:solidFill>
                  <a:schemeClr val="dk1"/>
                </a:solidFill>
              </a:defRPr>
            </a:lvl3pPr>
            <a:lvl4pPr marR="0" lvl="3" algn="l" rtl="0">
              <a:spcBef>
                <a:spcPts val="0"/>
              </a:spcBef>
              <a:spcAft>
                <a:spcPts val="0"/>
              </a:spcAft>
              <a:buClr>
                <a:schemeClr val="dk1"/>
              </a:buClr>
              <a:buSzPts val="2400"/>
              <a:buFont typeface="Arial"/>
              <a:buNone/>
              <a:defRPr sz="3200" b="1">
                <a:solidFill>
                  <a:schemeClr val="dk1"/>
                </a:solidFill>
              </a:defRPr>
            </a:lvl4pPr>
            <a:lvl5pPr marR="0" lvl="4" algn="l" rtl="0">
              <a:spcBef>
                <a:spcPts val="0"/>
              </a:spcBef>
              <a:spcAft>
                <a:spcPts val="0"/>
              </a:spcAft>
              <a:buClr>
                <a:schemeClr val="dk1"/>
              </a:buClr>
              <a:buSzPts val="2400"/>
              <a:buFont typeface="Arial"/>
              <a:buNone/>
              <a:defRPr sz="3200" b="1">
                <a:solidFill>
                  <a:schemeClr val="dk1"/>
                </a:solidFill>
              </a:defRPr>
            </a:lvl5pPr>
            <a:lvl6pPr marR="0" lvl="5" algn="l" rtl="0">
              <a:spcBef>
                <a:spcPts val="0"/>
              </a:spcBef>
              <a:spcAft>
                <a:spcPts val="0"/>
              </a:spcAft>
              <a:buClr>
                <a:schemeClr val="dk1"/>
              </a:buClr>
              <a:buSzPts val="2400"/>
              <a:buFont typeface="Arial"/>
              <a:buNone/>
              <a:defRPr sz="3200" b="1">
                <a:solidFill>
                  <a:schemeClr val="dk1"/>
                </a:solidFill>
              </a:defRPr>
            </a:lvl6pPr>
            <a:lvl7pPr marR="0" lvl="6" algn="l" rtl="0">
              <a:spcBef>
                <a:spcPts val="0"/>
              </a:spcBef>
              <a:spcAft>
                <a:spcPts val="0"/>
              </a:spcAft>
              <a:buClr>
                <a:schemeClr val="dk1"/>
              </a:buClr>
              <a:buSzPts val="2400"/>
              <a:buFont typeface="Arial"/>
              <a:buNone/>
              <a:defRPr sz="3200" b="1">
                <a:solidFill>
                  <a:schemeClr val="dk1"/>
                </a:solidFill>
              </a:defRPr>
            </a:lvl7pPr>
            <a:lvl8pPr marR="0" lvl="7" algn="l" rtl="0">
              <a:spcBef>
                <a:spcPts val="0"/>
              </a:spcBef>
              <a:spcAft>
                <a:spcPts val="0"/>
              </a:spcAft>
              <a:buClr>
                <a:schemeClr val="dk1"/>
              </a:buClr>
              <a:buSzPts val="2400"/>
              <a:buFont typeface="Arial"/>
              <a:buNone/>
              <a:defRPr sz="3200" b="1">
                <a:solidFill>
                  <a:schemeClr val="dk1"/>
                </a:solidFill>
              </a:defRPr>
            </a:lvl8pPr>
            <a:lvl9pPr marR="0" lvl="8" algn="l" rtl="0">
              <a:spcBef>
                <a:spcPts val="0"/>
              </a:spcBef>
              <a:spcAft>
                <a:spcPts val="0"/>
              </a:spcAft>
              <a:buClr>
                <a:schemeClr val="dk1"/>
              </a:buClr>
              <a:buSzPts val="2400"/>
              <a:buFont typeface="Arial"/>
              <a:buNone/>
              <a:defRPr sz="3200" b="1">
                <a:solidFill>
                  <a:schemeClr val="dk1"/>
                </a:solidFill>
              </a:defRPr>
            </a:lvl9pPr>
          </a:lstStyle>
          <a:p>
            <a:endParaRPr/>
          </a:p>
        </p:txBody>
      </p:sp>
    </p:spTree>
    <p:extLst>
      <p:ext uri="{BB962C8B-B14F-4D97-AF65-F5344CB8AC3E}">
        <p14:creationId xmlns:p14="http://schemas.microsoft.com/office/powerpoint/2010/main" val="34524547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2286000"/>
            <a:ext cx="508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2286000"/>
            <a:ext cx="508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267200"/>
            <a:ext cx="103632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B2566723-83A5-491D-86E0-CF036BAFC857}"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1822263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2286000"/>
            <a:ext cx="10363200" cy="3810000"/>
          </a:xfrm>
        </p:spPr>
        <p:txBody>
          <a:bodyPr/>
          <a:lstStyle/>
          <a:p>
            <a:endParaRPr lang="en-US" dirty="0"/>
          </a:p>
        </p:txBody>
      </p:sp>
      <p:sp>
        <p:nvSpPr>
          <p:cNvPr id="4" name="Slide Number Placeholder 3"/>
          <p:cNvSpPr>
            <a:spLocks noGrp="1"/>
          </p:cNvSpPr>
          <p:nvPr>
            <p:ph type="sldNum" sz="quarter" idx="10"/>
          </p:nvPr>
        </p:nvSpPr>
        <p:spPr>
          <a:xfrm>
            <a:off x="914400" y="6248400"/>
            <a:ext cx="1625600" cy="457200"/>
          </a:xfrm>
        </p:spPr>
        <p:txBody>
          <a:bodyPr/>
          <a:lstStyle>
            <a:lvl1pPr>
              <a:defRPr/>
            </a:lvl1pPr>
          </a:lstStyle>
          <a:p>
            <a:pPr fontAlgn="base">
              <a:spcAft>
                <a:spcPct val="0"/>
              </a:spcAft>
              <a:defRPr/>
            </a:pPr>
            <a:fld id="{112CCF81-34F2-4368-8402-80A969C4C231}"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21042507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2" name="Google Shape;22;p4"/>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517200" y="1986432"/>
            <a:ext cx="11157600" cy="410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pPr>
            <a:fld id="{00000000-1234-1234-1234-123412341234}" type="slidenum">
              <a:rPr lang="en" smtClean="0"/>
              <a:pPr>
                <a:spcBef>
                  <a:spcPts val="0"/>
                </a:spcBef>
              </a:pPr>
              <a:t>‹#›</a:t>
            </a:fld>
            <a:endParaRPr lang="en"/>
          </a:p>
        </p:txBody>
      </p:sp>
    </p:spTree>
    <p:extLst>
      <p:ext uri="{BB962C8B-B14F-4D97-AF65-F5344CB8AC3E}">
        <p14:creationId xmlns:p14="http://schemas.microsoft.com/office/powerpoint/2010/main" val="3066724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line with 3 column 1">
  <p:cSld name="Headline with 3 column 1">
    <p:spTree>
      <p:nvGrpSpPr>
        <p:cNvPr id="1" name="Shape 28"/>
        <p:cNvGrpSpPr/>
        <p:nvPr/>
      </p:nvGrpSpPr>
      <p:grpSpPr>
        <a:xfrm>
          <a:off x="0" y="0"/>
          <a:ext cx="0" cy="0"/>
          <a:chOff x="0" y="0"/>
          <a:chExt cx="0" cy="0"/>
        </a:xfrm>
      </p:grpSpPr>
      <p:sp>
        <p:nvSpPr>
          <p:cNvPr id="29" name="Google Shape;29;p8"/>
          <p:cNvSpPr txBox="1">
            <a:spLocks noGrp="1"/>
          </p:cNvSpPr>
          <p:nvPr>
            <p:ph type="title"/>
          </p:nvPr>
        </p:nvSpPr>
        <p:spPr>
          <a:xfrm>
            <a:off x="415601" y="5933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3733"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3733" b="1">
                <a:solidFill>
                  <a:schemeClr val="dk1"/>
                </a:solidFill>
              </a:defRPr>
            </a:lvl2pPr>
            <a:lvl3pPr lvl="2" rtl="0">
              <a:spcBef>
                <a:spcPts val="0"/>
              </a:spcBef>
              <a:spcAft>
                <a:spcPts val="0"/>
              </a:spcAft>
              <a:buClr>
                <a:schemeClr val="dk1"/>
              </a:buClr>
              <a:buSzPts val="2800"/>
              <a:buFont typeface="Arial"/>
              <a:buNone/>
              <a:defRPr sz="3733" b="1">
                <a:solidFill>
                  <a:schemeClr val="dk1"/>
                </a:solidFill>
              </a:defRPr>
            </a:lvl3pPr>
            <a:lvl4pPr lvl="3" rtl="0">
              <a:spcBef>
                <a:spcPts val="0"/>
              </a:spcBef>
              <a:spcAft>
                <a:spcPts val="0"/>
              </a:spcAft>
              <a:buClr>
                <a:schemeClr val="dk1"/>
              </a:buClr>
              <a:buSzPts val="2800"/>
              <a:buFont typeface="Arial"/>
              <a:buNone/>
              <a:defRPr sz="3733" b="1">
                <a:solidFill>
                  <a:schemeClr val="dk1"/>
                </a:solidFill>
              </a:defRPr>
            </a:lvl4pPr>
            <a:lvl5pPr lvl="4" rtl="0">
              <a:spcBef>
                <a:spcPts val="0"/>
              </a:spcBef>
              <a:spcAft>
                <a:spcPts val="0"/>
              </a:spcAft>
              <a:buClr>
                <a:schemeClr val="dk1"/>
              </a:buClr>
              <a:buSzPts val="2800"/>
              <a:buFont typeface="Arial"/>
              <a:buNone/>
              <a:defRPr sz="3733" b="1">
                <a:solidFill>
                  <a:schemeClr val="dk1"/>
                </a:solidFill>
              </a:defRPr>
            </a:lvl5pPr>
            <a:lvl6pPr lvl="5" rtl="0">
              <a:spcBef>
                <a:spcPts val="0"/>
              </a:spcBef>
              <a:spcAft>
                <a:spcPts val="0"/>
              </a:spcAft>
              <a:buClr>
                <a:schemeClr val="dk1"/>
              </a:buClr>
              <a:buSzPts val="2800"/>
              <a:buFont typeface="Arial"/>
              <a:buNone/>
              <a:defRPr sz="3733" b="1">
                <a:solidFill>
                  <a:schemeClr val="dk1"/>
                </a:solidFill>
              </a:defRPr>
            </a:lvl6pPr>
            <a:lvl7pPr lvl="6" rtl="0">
              <a:spcBef>
                <a:spcPts val="0"/>
              </a:spcBef>
              <a:spcAft>
                <a:spcPts val="0"/>
              </a:spcAft>
              <a:buClr>
                <a:schemeClr val="dk1"/>
              </a:buClr>
              <a:buSzPts val="2800"/>
              <a:buFont typeface="Arial"/>
              <a:buNone/>
              <a:defRPr sz="3733" b="1">
                <a:solidFill>
                  <a:schemeClr val="dk1"/>
                </a:solidFill>
              </a:defRPr>
            </a:lvl7pPr>
            <a:lvl8pPr lvl="7" rtl="0">
              <a:spcBef>
                <a:spcPts val="0"/>
              </a:spcBef>
              <a:spcAft>
                <a:spcPts val="0"/>
              </a:spcAft>
              <a:buClr>
                <a:schemeClr val="dk1"/>
              </a:buClr>
              <a:buSzPts val="2800"/>
              <a:buFont typeface="Arial"/>
              <a:buNone/>
              <a:defRPr sz="3733" b="1">
                <a:solidFill>
                  <a:schemeClr val="dk1"/>
                </a:solidFill>
              </a:defRPr>
            </a:lvl8pPr>
            <a:lvl9pPr lvl="8" rtl="0">
              <a:spcBef>
                <a:spcPts val="0"/>
              </a:spcBef>
              <a:spcAft>
                <a:spcPts val="0"/>
              </a:spcAft>
              <a:buClr>
                <a:schemeClr val="dk1"/>
              </a:buClr>
              <a:buSzPts val="2800"/>
              <a:buFont typeface="Arial"/>
              <a:buNone/>
              <a:defRPr sz="3733" b="1">
                <a:solidFill>
                  <a:schemeClr val="dk1"/>
                </a:solidFill>
              </a:defRPr>
            </a:lvl9pPr>
          </a:lstStyle>
          <a:p>
            <a:endParaRPr/>
          </a:p>
        </p:txBody>
      </p:sp>
      <p:sp>
        <p:nvSpPr>
          <p:cNvPr id="30" name="Google Shape;30;p8"/>
          <p:cNvSpPr txBox="1">
            <a:spLocks noGrp="1"/>
          </p:cNvSpPr>
          <p:nvPr>
            <p:ph type="body" idx="1"/>
          </p:nvPr>
        </p:nvSpPr>
        <p:spPr>
          <a:xfrm>
            <a:off x="8287334" y="1550701"/>
            <a:ext cx="3204799"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
        <p:nvSpPr>
          <p:cNvPr id="31" name="Google Shape;31;p8"/>
          <p:cNvSpPr txBox="1">
            <a:spLocks noGrp="1"/>
          </p:cNvSpPr>
          <p:nvPr>
            <p:ph type="body" idx="2"/>
          </p:nvPr>
        </p:nvSpPr>
        <p:spPr>
          <a:xfrm>
            <a:off x="4366067" y="1579554"/>
            <a:ext cx="3204799"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
        <p:nvSpPr>
          <p:cNvPr id="32" name="Google Shape;32;p8"/>
          <p:cNvSpPr txBox="1">
            <a:spLocks noGrp="1"/>
          </p:cNvSpPr>
          <p:nvPr>
            <p:ph type="body" idx="3"/>
          </p:nvPr>
        </p:nvSpPr>
        <p:spPr>
          <a:xfrm>
            <a:off x="540501" y="1606434"/>
            <a:ext cx="3204799"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11360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line with text 1">
  <p:cSld name="Headline with text 1">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415601" y="5933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3733" b="1" i="0" u="none" strike="noStrike" cap="none">
                <a:solidFill>
                  <a:schemeClr val="dk1"/>
                </a:solidFill>
                <a:latin typeface="Arial"/>
                <a:ea typeface="Arial"/>
                <a:cs typeface="Arial"/>
                <a:sym typeface="Arial"/>
              </a:defRPr>
            </a:lvl1pPr>
            <a:lvl2pPr lvl="1" rtl="0">
              <a:spcBef>
                <a:spcPts val="0"/>
              </a:spcBef>
              <a:spcAft>
                <a:spcPts val="0"/>
              </a:spcAft>
              <a:buClr>
                <a:schemeClr val="dk1"/>
              </a:buClr>
              <a:buSzPts val="2800"/>
              <a:buFont typeface="Arial"/>
              <a:buNone/>
              <a:defRPr sz="3733" b="1">
                <a:solidFill>
                  <a:schemeClr val="dk1"/>
                </a:solidFill>
              </a:defRPr>
            </a:lvl2pPr>
            <a:lvl3pPr lvl="2" rtl="0">
              <a:spcBef>
                <a:spcPts val="0"/>
              </a:spcBef>
              <a:spcAft>
                <a:spcPts val="0"/>
              </a:spcAft>
              <a:buClr>
                <a:schemeClr val="dk1"/>
              </a:buClr>
              <a:buSzPts val="2800"/>
              <a:buFont typeface="Arial"/>
              <a:buNone/>
              <a:defRPr sz="3733" b="1">
                <a:solidFill>
                  <a:schemeClr val="dk1"/>
                </a:solidFill>
              </a:defRPr>
            </a:lvl3pPr>
            <a:lvl4pPr lvl="3" rtl="0">
              <a:spcBef>
                <a:spcPts val="0"/>
              </a:spcBef>
              <a:spcAft>
                <a:spcPts val="0"/>
              </a:spcAft>
              <a:buClr>
                <a:schemeClr val="dk1"/>
              </a:buClr>
              <a:buSzPts val="2800"/>
              <a:buFont typeface="Arial"/>
              <a:buNone/>
              <a:defRPr sz="3733" b="1">
                <a:solidFill>
                  <a:schemeClr val="dk1"/>
                </a:solidFill>
              </a:defRPr>
            </a:lvl4pPr>
            <a:lvl5pPr lvl="4" rtl="0">
              <a:spcBef>
                <a:spcPts val="0"/>
              </a:spcBef>
              <a:spcAft>
                <a:spcPts val="0"/>
              </a:spcAft>
              <a:buClr>
                <a:schemeClr val="dk1"/>
              </a:buClr>
              <a:buSzPts val="2800"/>
              <a:buFont typeface="Arial"/>
              <a:buNone/>
              <a:defRPr sz="3733" b="1">
                <a:solidFill>
                  <a:schemeClr val="dk1"/>
                </a:solidFill>
              </a:defRPr>
            </a:lvl5pPr>
            <a:lvl6pPr lvl="5" rtl="0">
              <a:spcBef>
                <a:spcPts val="0"/>
              </a:spcBef>
              <a:spcAft>
                <a:spcPts val="0"/>
              </a:spcAft>
              <a:buClr>
                <a:schemeClr val="dk1"/>
              </a:buClr>
              <a:buSzPts val="2800"/>
              <a:buFont typeface="Arial"/>
              <a:buNone/>
              <a:defRPr sz="3733" b="1">
                <a:solidFill>
                  <a:schemeClr val="dk1"/>
                </a:solidFill>
              </a:defRPr>
            </a:lvl6pPr>
            <a:lvl7pPr lvl="6" rtl="0">
              <a:spcBef>
                <a:spcPts val="0"/>
              </a:spcBef>
              <a:spcAft>
                <a:spcPts val="0"/>
              </a:spcAft>
              <a:buClr>
                <a:schemeClr val="dk1"/>
              </a:buClr>
              <a:buSzPts val="2800"/>
              <a:buFont typeface="Arial"/>
              <a:buNone/>
              <a:defRPr sz="3733" b="1">
                <a:solidFill>
                  <a:schemeClr val="dk1"/>
                </a:solidFill>
              </a:defRPr>
            </a:lvl7pPr>
            <a:lvl8pPr lvl="7" rtl="0">
              <a:spcBef>
                <a:spcPts val="0"/>
              </a:spcBef>
              <a:spcAft>
                <a:spcPts val="0"/>
              </a:spcAft>
              <a:buClr>
                <a:schemeClr val="dk1"/>
              </a:buClr>
              <a:buSzPts val="2800"/>
              <a:buFont typeface="Arial"/>
              <a:buNone/>
              <a:defRPr sz="3733" b="1">
                <a:solidFill>
                  <a:schemeClr val="dk1"/>
                </a:solidFill>
              </a:defRPr>
            </a:lvl8pPr>
            <a:lvl9pPr lvl="8" rtl="0">
              <a:spcBef>
                <a:spcPts val="0"/>
              </a:spcBef>
              <a:spcAft>
                <a:spcPts val="0"/>
              </a:spcAft>
              <a:buClr>
                <a:schemeClr val="dk1"/>
              </a:buClr>
              <a:buSzPts val="2800"/>
              <a:buFont typeface="Arial"/>
              <a:buNone/>
              <a:defRPr sz="3733" b="1">
                <a:solidFill>
                  <a:schemeClr val="dk1"/>
                </a:solidFill>
              </a:defRPr>
            </a:lvl9pPr>
          </a:lstStyle>
          <a:p>
            <a:endParaRPr/>
          </a:p>
        </p:txBody>
      </p:sp>
      <p:sp>
        <p:nvSpPr>
          <p:cNvPr id="35" name="Google Shape;35;p9"/>
          <p:cNvSpPr txBox="1">
            <a:spLocks noGrp="1"/>
          </p:cNvSpPr>
          <p:nvPr>
            <p:ph type="body" idx="1"/>
          </p:nvPr>
        </p:nvSpPr>
        <p:spPr>
          <a:xfrm>
            <a:off x="415596" y="1606434"/>
            <a:ext cx="10427200" cy="4268799"/>
          </a:xfrm>
          <a:prstGeom prst="rect">
            <a:avLst/>
          </a:prstGeom>
          <a:noFill/>
          <a:ln>
            <a:noFill/>
          </a:ln>
        </p:spPr>
        <p:txBody>
          <a:bodyPr spcFirstLastPara="1" wrap="square" lIns="91425" tIns="91425" rIns="91425" bIns="91425" anchor="t" anchorCtr="0">
            <a:noAutofit/>
          </a:bodyPr>
          <a:lstStyle>
            <a:lvl1pPr marL="609585" marR="0" lvl="0" indent="-304792" algn="l" rtl="0">
              <a:lnSpc>
                <a:spcPct val="115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200"/>
              <a:buFont typeface="Arial"/>
              <a:buNone/>
              <a:defRPr sz="1600"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200"/>
              <a:buFont typeface="Arial"/>
              <a:buNone/>
              <a:defRPr sz="16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596394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10"/>
          <p:cNvSpPr/>
          <p:nvPr/>
        </p:nvSpPr>
        <p:spPr>
          <a:xfrm>
            <a:off x="6096000" y="-179533"/>
            <a:ext cx="6096000" cy="7037199"/>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 name="Google Shape;38;p10"/>
          <p:cNvSpPr txBox="1">
            <a:spLocks noGrp="1"/>
          </p:cNvSpPr>
          <p:nvPr>
            <p:ph type="title"/>
          </p:nvPr>
        </p:nvSpPr>
        <p:spPr>
          <a:xfrm>
            <a:off x="354001" y="1644233"/>
            <a:ext cx="5393599" cy="19764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4200"/>
              <a:buFont typeface="Arial"/>
              <a:buNone/>
              <a:defRPr sz="5600" b="1"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4200"/>
              <a:buFont typeface="Arial"/>
              <a:buNone/>
              <a:defRPr sz="5600" b="1">
                <a:solidFill>
                  <a:schemeClr val="dk1"/>
                </a:solidFill>
              </a:defRPr>
            </a:lvl2pPr>
            <a:lvl3pPr lvl="2" algn="ctr">
              <a:spcBef>
                <a:spcPts val="0"/>
              </a:spcBef>
              <a:spcAft>
                <a:spcPts val="0"/>
              </a:spcAft>
              <a:buClr>
                <a:schemeClr val="dk1"/>
              </a:buClr>
              <a:buSzPts val="4200"/>
              <a:buFont typeface="Arial"/>
              <a:buNone/>
              <a:defRPr sz="5600" b="1">
                <a:solidFill>
                  <a:schemeClr val="dk1"/>
                </a:solidFill>
              </a:defRPr>
            </a:lvl3pPr>
            <a:lvl4pPr lvl="3" algn="ctr">
              <a:spcBef>
                <a:spcPts val="0"/>
              </a:spcBef>
              <a:spcAft>
                <a:spcPts val="0"/>
              </a:spcAft>
              <a:buClr>
                <a:schemeClr val="dk1"/>
              </a:buClr>
              <a:buSzPts val="4200"/>
              <a:buFont typeface="Arial"/>
              <a:buNone/>
              <a:defRPr sz="5600" b="1">
                <a:solidFill>
                  <a:schemeClr val="dk1"/>
                </a:solidFill>
              </a:defRPr>
            </a:lvl4pPr>
            <a:lvl5pPr lvl="4" algn="ctr">
              <a:spcBef>
                <a:spcPts val="0"/>
              </a:spcBef>
              <a:spcAft>
                <a:spcPts val="0"/>
              </a:spcAft>
              <a:buClr>
                <a:schemeClr val="dk1"/>
              </a:buClr>
              <a:buSzPts val="4200"/>
              <a:buFont typeface="Arial"/>
              <a:buNone/>
              <a:defRPr sz="5600" b="1">
                <a:solidFill>
                  <a:schemeClr val="dk1"/>
                </a:solidFill>
              </a:defRPr>
            </a:lvl5pPr>
            <a:lvl6pPr lvl="5" algn="ctr">
              <a:spcBef>
                <a:spcPts val="0"/>
              </a:spcBef>
              <a:spcAft>
                <a:spcPts val="0"/>
              </a:spcAft>
              <a:buClr>
                <a:schemeClr val="dk1"/>
              </a:buClr>
              <a:buSzPts val="4200"/>
              <a:buFont typeface="Arial"/>
              <a:buNone/>
              <a:defRPr sz="5600" b="1">
                <a:solidFill>
                  <a:schemeClr val="dk1"/>
                </a:solidFill>
              </a:defRPr>
            </a:lvl6pPr>
            <a:lvl7pPr lvl="6" algn="ctr">
              <a:spcBef>
                <a:spcPts val="0"/>
              </a:spcBef>
              <a:spcAft>
                <a:spcPts val="0"/>
              </a:spcAft>
              <a:buClr>
                <a:schemeClr val="dk1"/>
              </a:buClr>
              <a:buSzPts val="4200"/>
              <a:buFont typeface="Arial"/>
              <a:buNone/>
              <a:defRPr sz="5600" b="1">
                <a:solidFill>
                  <a:schemeClr val="dk1"/>
                </a:solidFill>
              </a:defRPr>
            </a:lvl7pPr>
            <a:lvl8pPr lvl="7" algn="ctr">
              <a:spcBef>
                <a:spcPts val="0"/>
              </a:spcBef>
              <a:spcAft>
                <a:spcPts val="0"/>
              </a:spcAft>
              <a:buClr>
                <a:schemeClr val="dk1"/>
              </a:buClr>
              <a:buSzPts val="4200"/>
              <a:buFont typeface="Arial"/>
              <a:buNone/>
              <a:defRPr sz="5600" b="1">
                <a:solidFill>
                  <a:schemeClr val="dk1"/>
                </a:solidFill>
              </a:defRPr>
            </a:lvl8pPr>
            <a:lvl9pPr lvl="8" algn="ctr">
              <a:spcBef>
                <a:spcPts val="0"/>
              </a:spcBef>
              <a:spcAft>
                <a:spcPts val="0"/>
              </a:spcAft>
              <a:buClr>
                <a:schemeClr val="dk1"/>
              </a:buClr>
              <a:buSzPts val="4200"/>
              <a:buFont typeface="Arial"/>
              <a:buNone/>
              <a:defRPr sz="5600" b="1">
                <a:solidFill>
                  <a:schemeClr val="dk1"/>
                </a:solidFill>
              </a:defRPr>
            </a:lvl9pPr>
          </a:lstStyle>
          <a:p>
            <a:endParaRPr/>
          </a:p>
        </p:txBody>
      </p:sp>
      <p:sp>
        <p:nvSpPr>
          <p:cNvPr id="39" name="Google Shape;39;p10"/>
          <p:cNvSpPr txBox="1">
            <a:spLocks noGrp="1"/>
          </p:cNvSpPr>
          <p:nvPr>
            <p:ph type="subTitle" idx="1"/>
          </p:nvPr>
        </p:nvSpPr>
        <p:spPr>
          <a:xfrm>
            <a:off x="354001" y="3737433"/>
            <a:ext cx="5393599" cy="1646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800" b="0" i="0" u="none" strike="noStrike" cap="none">
                <a:solidFill>
                  <a:srgbClr val="000000"/>
                </a:solidFill>
                <a:latin typeface="Arial"/>
                <a:ea typeface="Arial"/>
                <a:cs typeface="Arial"/>
                <a:sym typeface="Arial"/>
              </a:defRPr>
            </a:lvl9pPr>
          </a:lstStyle>
          <a:p>
            <a:endParaRPr/>
          </a:p>
        </p:txBody>
      </p:sp>
      <p:sp>
        <p:nvSpPr>
          <p:cNvPr id="40" name="Google Shape;40;p10"/>
          <p:cNvSpPr txBox="1">
            <a:spLocks noGrp="1"/>
          </p:cNvSpPr>
          <p:nvPr>
            <p:ph type="body" idx="2"/>
          </p:nvPr>
        </p:nvSpPr>
        <p:spPr>
          <a:xfrm>
            <a:off x="6586000" y="965434"/>
            <a:ext cx="5116000" cy="4926799"/>
          </a:xfrm>
          <a:prstGeom prst="rect">
            <a:avLst/>
          </a:prstGeom>
          <a:noFill/>
          <a:ln>
            <a:noFill/>
          </a:ln>
        </p:spPr>
        <p:txBody>
          <a:bodyPr spcFirstLastPara="1" wrap="square" lIns="91425" tIns="91425" rIns="91425" bIns="91425" anchor="ctr" anchorCtr="0">
            <a:noAutofit/>
          </a:bodyPr>
          <a:lstStyle>
            <a:lvl1pPr marL="609585" marR="0" lvl="0" indent="-304792" algn="l" rtl="0">
              <a:lnSpc>
                <a:spcPct val="115000"/>
              </a:lnSpc>
              <a:spcBef>
                <a:spcPts val="0"/>
              </a:spcBef>
              <a:spcAft>
                <a:spcPts val="0"/>
              </a:spcAft>
              <a:buClr>
                <a:srgbClr val="000000"/>
              </a:buClr>
              <a:buSzPts val="1800"/>
              <a:buFont typeface="Arial"/>
              <a:buNone/>
              <a:defRPr sz="2400" b="0" i="0" u="none" strike="noStrike" cap="none">
                <a:solidFill>
                  <a:srgbClr val="000000"/>
                </a:solidFill>
                <a:latin typeface="Arial"/>
                <a:ea typeface="Arial"/>
                <a:cs typeface="Arial"/>
                <a:sym typeface="Arial"/>
              </a:defRPr>
            </a:lvl1pPr>
            <a:lvl2pPr marL="1219170" marR="0" lvl="1"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L="1828754" marR="0" lvl="2"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L="2438339" marR="0" lvl="3"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L="3047924" marR="0" lvl="4"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L="3657509" marR="0" lvl="5"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L="4267093" marR="0" lvl="6"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L="4876678" marR="0" lvl="7" indent="-304792" algn="l" rtl="0">
              <a:lnSpc>
                <a:spcPct val="115000"/>
              </a:lnSpc>
              <a:spcBef>
                <a:spcPts val="2133"/>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L="5486263" marR="0" lvl="8" indent="-304792" algn="l" rtl="0">
              <a:lnSpc>
                <a:spcPct val="115000"/>
              </a:lnSpc>
              <a:spcBef>
                <a:spcPts val="2133"/>
              </a:spcBef>
              <a:spcAft>
                <a:spcPts val="2133"/>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160162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jp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image" Target="../media/image5.jpg"/><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theme" Target="../theme/theme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1" y="593367"/>
            <a:ext cx="11360799" cy="763599"/>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b="1">
                <a:solidFill>
                  <a:schemeClr val="dk1"/>
                </a:solidFill>
              </a:defRPr>
            </a:lvl2pPr>
            <a:lvl3pPr lvl="2">
              <a:spcBef>
                <a:spcPts val="0"/>
              </a:spcBef>
              <a:spcAft>
                <a:spcPts val="0"/>
              </a:spcAft>
              <a:buClr>
                <a:schemeClr val="dk1"/>
              </a:buClr>
              <a:buSzPts val="2800"/>
              <a:buFont typeface="Arial"/>
              <a:buNone/>
              <a:defRPr sz="2800" b="1">
                <a:solidFill>
                  <a:schemeClr val="dk1"/>
                </a:solidFill>
              </a:defRPr>
            </a:lvl3pPr>
            <a:lvl4pPr lvl="3">
              <a:spcBef>
                <a:spcPts val="0"/>
              </a:spcBef>
              <a:spcAft>
                <a:spcPts val="0"/>
              </a:spcAft>
              <a:buClr>
                <a:schemeClr val="dk1"/>
              </a:buClr>
              <a:buSzPts val="2800"/>
              <a:buFont typeface="Arial"/>
              <a:buNone/>
              <a:defRPr sz="2800" b="1">
                <a:solidFill>
                  <a:schemeClr val="dk1"/>
                </a:solidFill>
              </a:defRPr>
            </a:lvl4pPr>
            <a:lvl5pPr lvl="4">
              <a:spcBef>
                <a:spcPts val="0"/>
              </a:spcBef>
              <a:spcAft>
                <a:spcPts val="0"/>
              </a:spcAft>
              <a:buClr>
                <a:schemeClr val="dk1"/>
              </a:buClr>
              <a:buSzPts val="2800"/>
              <a:buFont typeface="Arial"/>
              <a:buNone/>
              <a:defRPr sz="2800" b="1">
                <a:solidFill>
                  <a:schemeClr val="dk1"/>
                </a:solidFill>
              </a:defRPr>
            </a:lvl5pPr>
            <a:lvl6pPr lvl="5">
              <a:spcBef>
                <a:spcPts val="0"/>
              </a:spcBef>
              <a:spcAft>
                <a:spcPts val="0"/>
              </a:spcAft>
              <a:buClr>
                <a:schemeClr val="dk1"/>
              </a:buClr>
              <a:buSzPts val="2800"/>
              <a:buFont typeface="Arial"/>
              <a:buNone/>
              <a:defRPr sz="2800" b="1">
                <a:solidFill>
                  <a:schemeClr val="dk1"/>
                </a:solidFill>
              </a:defRPr>
            </a:lvl6pPr>
            <a:lvl7pPr lvl="6">
              <a:spcBef>
                <a:spcPts val="0"/>
              </a:spcBef>
              <a:spcAft>
                <a:spcPts val="0"/>
              </a:spcAft>
              <a:buClr>
                <a:schemeClr val="dk1"/>
              </a:buClr>
              <a:buSzPts val="2800"/>
              <a:buFont typeface="Arial"/>
              <a:buNone/>
              <a:defRPr sz="2800" b="1">
                <a:solidFill>
                  <a:schemeClr val="dk1"/>
                </a:solidFill>
              </a:defRPr>
            </a:lvl7pPr>
            <a:lvl8pPr lvl="7">
              <a:spcBef>
                <a:spcPts val="0"/>
              </a:spcBef>
              <a:spcAft>
                <a:spcPts val="0"/>
              </a:spcAft>
              <a:buClr>
                <a:schemeClr val="dk1"/>
              </a:buClr>
              <a:buSzPts val="2800"/>
              <a:buFont typeface="Arial"/>
              <a:buNone/>
              <a:defRPr sz="2800" b="1">
                <a:solidFill>
                  <a:schemeClr val="dk1"/>
                </a:solidFill>
              </a:defRPr>
            </a:lvl8pPr>
            <a:lvl9pPr lvl="8">
              <a:spcBef>
                <a:spcPts val="0"/>
              </a:spcBef>
              <a:spcAft>
                <a:spcPts val="0"/>
              </a:spcAft>
              <a:buClr>
                <a:schemeClr val="dk1"/>
              </a:buClr>
              <a:buSzPts val="2800"/>
              <a:buFont typeface="Arial"/>
              <a:buNone/>
              <a:defRPr sz="2800" b="1">
                <a:solidFill>
                  <a:schemeClr val="dk1"/>
                </a:solidFill>
              </a:defRPr>
            </a:lvl9pPr>
          </a:lstStyle>
          <a:p>
            <a:endParaRPr/>
          </a:p>
        </p:txBody>
      </p:sp>
      <p:sp>
        <p:nvSpPr>
          <p:cNvPr id="7" name="Google Shape;7;p1"/>
          <p:cNvSpPr txBox="1">
            <a:spLocks noGrp="1"/>
          </p:cNvSpPr>
          <p:nvPr>
            <p:ph type="body" idx="1"/>
          </p:nvPr>
        </p:nvSpPr>
        <p:spPr>
          <a:xfrm>
            <a:off x="415601" y="1536633"/>
            <a:ext cx="11360799" cy="45552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64419859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3B816-9BDC-F740-877C-E6A201354225}"/>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304800" y="1143000"/>
            <a:ext cx="115824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304800" y="2057400"/>
            <a:ext cx="115824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0" name="Rectangle 6"/>
          <p:cNvSpPr>
            <a:spLocks noGrp="1" noChangeArrowheads="1"/>
          </p:cNvSpPr>
          <p:nvPr>
            <p:ph type="sldNum" sz="quarter" idx="4"/>
          </p:nvPr>
        </p:nvSpPr>
        <p:spPr bwMode="auto">
          <a:xfrm>
            <a:off x="10261600" y="6477000"/>
            <a:ext cx="16256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buFontTx/>
              <a:buNone/>
              <a:defRPr sz="1400"/>
            </a:lvl1pPr>
          </a:lstStyle>
          <a:p>
            <a:pPr fontAlgn="base">
              <a:spcAft>
                <a:spcPct val="0"/>
              </a:spcAft>
              <a:defRPr/>
            </a:pPr>
            <a:fld id="{9A222B45-48BA-407B-A4F6-AFA10FF57FA0}"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362334489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Lst>
  <p:hf hdr="0" ftr="0" dt="0"/>
  <p:txStyles>
    <p:titleStyle>
      <a:lvl1pPr algn="l" rtl="0" fontAlgn="base">
        <a:spcBef>
          <a:spcPct val="0"/>
        </a:spcBef>
        <a:spcAft>
          <a:spcPct val="0"/>
        </a:spcAft>
        <a:defRPr sz="3200" b="1">
          <a:solidFill>
            <a:srgbClr val="BF1D40"/>
          </a:solidFill>
          <a:latin typeface="+mj-lt"/>
          <a:ea typeface="+mj-ea"/>
          <a:cs typeface="+mj-cs"/>
        </a:defRPr>
      </a:lvl1pPr>
      <a:lvl2pPr algn="ctr" rtl="0" fontAlgn="base">
        <a:spcBef>
          <a:spcPct val="0"/>
        </a:spcBef>
        <a:spcAft>
          <a:spcPct val="0"/>
        </a:spcAft>
        <a:defRPr sz="3000" b="1">
          <a:solidFill>
            <a:srgbClr val="FE6136"/>
          </a:solidFill>
          <a:latin typeface="Arial" charset="0"/>
          <a:ea typeface="ＭＳ Ｐゴシック" pitchFamily="48" charset="-128"/>
        </a:defRPr>
      </a:lvl2pPr>
      <a:lvl3pPr algn="ctr" rtl="0" fontAlgn="base">
        <a:spcBef>
          <a:spcPct val="0"/>
        </a:spcBef>
        <a:spcAft>
          <a:spcPct val="0"/>
        </a:spcAft>
        <a:defRPr sz="3000" b="1">
          <a:solidFill>
            <a:srgbClr val="FE6136"/>
          </a:solidFill>
          <a:latin typeface="Arial" charset="0"/>
          <a:ea typeface="ＭＳ Ｐゴシック" pitchFamily="48" charset="-128"/>
        </a:defRPr>
      </a:lvl3pPr>
      <a:lvl4pPr algn="ctr" rtl="0" fontAlgn="base">
        <a:spcBef>
          <a:spcPct val="0"/>
        </a:spcBef>
        <a:spcAft>
          <a:spcPct val="0"/>
        </a:spcAft>
        <a:defRPr sz="3000" b="1">
          <a:solidFill>
            <a:srgbClr val="FE6136"/>
          </a:solidFill>
          <a:latin typeface="Arial" charset="0"/>
          <a:ea typeface="ＭＳ Ｐゴシック" pitchFamily="48" charset="-128"/>
        </a:defRPr>
      </a:lvl4pPr>
      <a:lvl5pPr algn="ctr" rtl="0" fontAlgn="base">
        <a:spcBef>
          <a:spcPct val="0"/>
        </a:spcBef>
        <a:spcAft>
          <a:spcPct val="0"/>
        </a:spcAft>
        <a:defRPr sz="3000" b="1">
          <a:solidFill>
            <a:srgbClr val="FE6136"/>
          </a:solidFill>
          <a:latin typeface="Arial" charset="0"/>
          <a:ea typeface="ＭＳ Ｐゴシック" pitchFamily="48" charset="-128"/>
        </a:defRPr>
      </a:lvl5pPr>
      <a:lvl6pPr marL="457200" algn="ctr" rtl="0" fontAlgn="base">
        <a:spcBef>
          <a:spcPct val="0"/>
        </a:spcBef>
        <a:spcAft>
          <a:spcPct val="0"/>
        </a:spcAft>
        <a:defRPr sz="3000" b="1">
          <a:solidFill>
            <a:srgbClr val="FE6136"/>
          </a:solidFill>
          <a:latin typeface="Arial" charset="0"/>
          <a:ea typeface="ＭＳ Ｐゴシック" pitchFamily="48" charset="-128"/>
        </a:defRPr>
      </a:lvl6pPr>
      <a:lvl7pPr marL="914400" algn="ctr" rtl="0" fontAlgn="base">
        <a:spcBef>
          <a:spcPct val="0"/>
        </a:spcBef>
        <a:spcAft>
          <a:spcPct val="0"/>
        </a:spcAft>
        <a:defRPr sz="3000" b="1">
          <a:solidFill>
            <a:srgbClr val="FE6136"/>
          </a:solidFill>
          <a:latin typeface="Arial" charset="0"/>
          <a:ea typeface="ＭＳ Ｐゴシック" pitchFamily="48" charset="-128"/>
        </a:defRPr>
      </a:lvl7pPr>
      <a:lvl8pPr marL="1371600" algn="ctr" rtl="0" fontAlgn="base">
        <a:spcBef>
          <a:spcPct val="0"/>
        </a:spcBef>
        <a:spcAft>
          <a:spcPct val="0"/>
        </a:spcAft>
        <a:defRPr sz="3000" b="1">
          <a:solidFill>
            <a:srgbClr val="FE6136"/>
          </a:solidFill>
          <a:latin typeface="Arial" charset="0"/>
          <a:ea typeface="ＭＳ Ｐゴシック" pitchFamily="48" charset="-128"/>
        </a:defRPr>
      </a:lvl8pPr>
      <a:lvl9pPr marL="1828800" algn="ctr" rtl="0" fontAlgn="base">
        <a:spcBef>
          <a:spcPct val="0"/>
        </a:spcBef>
        <a:spcAft>
          <a:spcPct val="0"/>
        </a:spcAft>
        <a:defRPr sz="3000" b="1">
          <a:solidFill>
            <a:srgbClr val="FE6136"/>
          </a:solidFill>
          <a:latin typeface="Arial" charset="0"/>
          <a:ea typeface="ＭＳ Ｐゴシック" pitchFamily="48" charset="-128"/>
        </a:defRPr>
      </a:lvl9pPr>
    </p:titleStyle>
    <p:bodyStyle>
      <a:lvl1pPr marL="238125" indent="-238125" algn="l" rtl="0" fontAlgn="base">
        <a:spcBef>
          <a:spcPct val="20000"/>
        </a:spcBef>
        <a:spcAft>
          <a:spcPct val="0"/>
        </a:spcAft>
        <a:buClr>
          <a:srgbClr val="BF1D40"/>
        </a:buClr>
        <a:buFont typeface="Arial" panose="020B0604020202020204" pitchFamily="34" charset="0"/>
        <a:buChar char="•"/>
        <a:tabLst/>
        <a:defRPr sz="2400">
          <a:solidFill>
            <a:schemeClr val="tx1"/>
          </a:solidFill>
          <a:latin typeface="+mn-lt"/>
          <a:ea typeface="+mn-ea"/>
          <a:cs typeface="+mn-cs"/>
        </a:defRPr>
      </a:lvl1pPr>
      <a:lvl2pPr marL="515938" indent="-277813" algn="l" rtl="0" fontAlgn="base">
        <a:spcBef>
          <a:spcPct val="20000"/>
        </a:spcBef>
        <a:spcAft>
          <a:spcPct val="0"/>
        </a:spcAft>
        <a:buClr>
          <a:srgbClr val="BF1D40"/>
        </a:buClr>
        <a:buFont typeface="Arial" panose="020B0604020202020204" pitchFamily="34" charset="0"/>
        <a:buChar char="•"/>
        <a:tabLst/>
        <a:defRPr sz="2200">
          <a:solidFill>
            <a:schemeClr val="tx1"/>
          </a:solidFill>
          <a:latin typeface="+mn-lt"/>
          <a:ea typeface="+mn-ea"/>
        </a:defRPr>
      </a:lvl2pPr>
      <a:lvl3pPr marL="803275" indent="-287338" algn="l" rtl="0" fontAlgn="base">
        <a:spcBef>
          <a:spcPct val="20000"/>
        </a:spcBef>
        <a:spcAft>
          <a:spcPct val="0"/>
        </a:spcAft>
        <a:buClr>
          <a:srgbClr val="BF1D40"/>
        </a:buClr>
        <a:buFont typeface="Arial" panose="020B0604020202020204" pitchFamily="34" charset="0"/>
        <a:buChar char="•"/>
        <a:tabLst/>
        <a:defRPr sz="2000">
          <a:solidFill>
            <a:schemeClr val="tx1"/>
          </a:solidFill>
          <a:latin typeface="+mn-lt"/>
          <a:ea typeface="+mn-ea"/>
        </a:defRPr>
      </a:lvl3pPr>
      <a:lvl4pPr marL="1031875" indent="-228600" algn="l" rtl="0" fontAlgn="base">
        <a:spcBef>
          <a:spcPct val="20000"/>
        </a:spcBef>
        <a:spcAft>
          <a:spcPct val="0"/>
        </a:spcAft>
        <a:buClr>
          <a:srgbClr val="BF1D40"/>
        </a:buClr>
        <a:buFont typeface="Arial" panose="020B0604020202020204" pitchFamily="34" charset="0"/>
        <a:buChar char="•"/>
        <a:tabLst/>
        <a:defRPr>
          <a:solidFill>
            <a:schemeClr val="tx1"/>
          </a:solidFill>
          <a:latin typeface="+mn-lt"/>
          <a:ea typeface="+mn-ea"/>
        </a:defRPr>
      </a:lvl4pPr>
      <a:lvl5pPr marL="1258888" indent="-227013" algn="l" rtl="0" fontAlgn="base">
        <a:spcBef>
          <a:spcPct val="20000"/>
        </a:spcBef>
        <a:spcAft>
          <a:spcPct val="0"/>
        </a:spcAft>
        <a:buClr>
          <a:srgbClr val="BF1D40"/>
        </a:buClr>
        <a:buFont typeface="Arial" panose="020B0604020202020204" pitchFamily="34" charset="0"/>
        <a:buChar char="•"/>
        <a:tabLst/>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2"/>
            <a:ext cx="12192000" cy="1515533"/>
          </a:xfrm>
          <a:custGeom>
            <a:avLst/>
            <a:gdLst/>
            <a:ahLst/>
            <a:cxnLst/>
            <a:rect l="l" t="t" r="r" b="b"/>
            <a:pathLst>
              <a:path w="9144000" h="1136650">
                <a:moveTo>
                  <a:pt x="0" y="0"/>
                </a:moveTo>
                <a:lnTo>
                  <a:pt x="9144000" y="0"/>
                </a:lnTo>
                <a:lnTo>
                  <a:pt x="9144000" y="1136467"/>
                </a:lnTo>
                <a:lnTo>
                  <a:pt x="0" y="1136467"/>
                </a:lnTo>
                <a:lnTo>
                  <a:pt x="0" y="0"/>
                </a:lnTo>
                <a:close/>
              </a:path>
            </a:pathLst>
          </a:custGeom>
          <a:solidFill>
            <a:srgbClr val="FFC627"/>
          </a:solidFill>
        </p:spPr>
        <p:txBody>
          <a:bodyPr wrap="square" lIns="0" tIns="0" rIns="0" bIns="0" rtlCol="0"/>
          <a:lstStyle/>
          <a:p>
            <a:endParaRPr sz="2400"/>
          </a:p>
        </p:txBody>
      </p:sp>
      <p:sp>
        <p:nvSpPr>
          <p:cNvPr id="2" name="Holder 2"/>
          <p:cNvSpPr>
            <a:spLocks noGrp="1"/>
          </p:cNvSpPr>
          <p:nvPr>
            <p:ph type="title"/>
          </p:nvPr>
        </p:nvSpPr>
        <p:spPr>
          <a:xfrm>
            <a:off x="614081" y="1967652"/>
            <a:ext cx="10963835" cy="553998"/>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a:xfrm>
            <a:off x="452121" y="1834896"/>
            <a:ext cx="11287759" cy="307777"/>
          </a:xfrm>
          <a:prstGeom prst="rect">
            <a:avLst/>
          </a:prstGeom>
        </p:spPr>
        <p:txBody>
          <a:bodyPr wrap="square" lIns="0" tIns="0" rIns="0" bIns="0">
            <a:spAutoFit/>
          </a:bodyPr>
          <a:lstStyle>
            <a:lvl1pPr>
              <a:defRPr sz="20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7/2/2020</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1587884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24" r:id="rId6"/>
    <p:sldLayoutId id="2147483725" r:id="rId7"/>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3B816-9BDC-F740-877C-E6A201354225}"/>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304800" y="1295400"/>
            <a:ext cx="115824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304800" y="2209800"/>
            <a:ext cx="115824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0" name="Rectangle 6"/>
          <p:cNvSpPr>
            <a:spLocks noGrp="1" noChangeArrowheads="1"/>
          </p:cNvSpPr>
          <p:nvPr>
            <p:ph type="sldNum" sz="quarter" idx="4"/>
          </p:nvPr>
        </p:nvSpPr>
        <p:spPr bwMode="auto">
          <a:xfrm>
            <a:off x="10261600" y="6477000"/>
            <a:ext cx="16256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buFontTx/>
              <a:buNone/>
              <a:defRPr sz="1400"/>
            </a:lvl1pPr>
          </a:lstStyle>
          <a:p>
            <a:pPr fontAlgn="base">
              <a:spcAft>
                <a:spcPct val="0"/>
              </a:spcAft>
              <a:defRPr/>
            </a:pPr>
            <a:fld id="{9A222B45-48BA-407B-A4F6-AFA10FF57FA0}" type="slidenum">
              <a:rPr lang="en-US" altLang="en-US" smtClean="0">
                <a:solidFill>
                  <a:srgbClr val="000000"/>
                </a:solidFill>
              </a:rPr>
              <a:pPr fontAlgn="base">
                <a:spcAft>
                  <a:spcPct val="0"/>
                </a:spcAft>
                <a:defRPr/>
              </a:pPr>
              <a:t>‹#›</a:t>
            </a:fld>
            <a:endParaRPr lang="en-US" altLang="en-US" dirty="0">
              <a:solidFill>
                <a:srgbClr val="000000"/>
              </a:solidFill>
            </a:endParaRPr>
          </a:p>
        </p:txBody>
      </p:sp>
    </p:spTree>
    <p:extLst>
      <p:ext uri="{BB962C8B-B14F-4D97-AF65-F5344CB8AC3E}">
        <p14:creationId xmlns:p14="http://schemas.microsoft.com/office/powerpoint/2010/main" val="427967480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Lst>
  <p:hf hdr="0" ftr="0" dt="0"/>
  <p:txStyles>
    <p:titleStyle>
      <a:lvl1pPr algn="l" rtl="0" fontAlgn="base">
        <a:spcBef>
          <a:spcPct val="0"/>
        </a:spcBef>
        <a:spcAft>
          <a:spcPct val="0"/>
        </a:spcAft>
        <a:defRPr sz="3200" b="1">
          <a:solidFill>
            <a:srgbClr val="5F852B"/>
          </a:solidFill>
          <a:latin typeface="+mj-lt"/>
          <a:ea typeface="+mj-ea"/>
          <a:cs typeface="+mj-cs"/>
        </a:defRPr>
      </a:lvl1pPr>
      <a:lvl2pPr algn="ctr" rtl="0" fontAlgn="base">
        <a:spcBef>
          <a:spcPct val="0"/>
        </a:spcBef>
        <a:spcAft>
          <a:spcPct val="0"/>
        </a:spcAft>
        <a:defRPr sz="3000" b="1">
          <a:solidFill>
            <a:srgbClr val="FE6136"/>
          </a:solidFill>
          <a:latin typeface="Arial" charset="0"/>
          <a:ea typeface="ＭＳ Ｐゴシック" pitchFamily="48" charset="-128"/>
        </a:defRPr>
      </a:lvl2pPr>
      <a:lvl3pPr algn="ctr" rtl="0" fontAlgn="base">
        <a:spcBef>
          <a:spcPct val="0"/>
        </a:spcBef>
        <a:spcAft>
          <a:spcPct val="0"/>
        </a:spcAft>
        <a:defRPr sz="3000" b="1">
          <a:solidFill>
            <a:srgbClr val="FE6136"/>
          </a:solidFill>
          <a:latin typeface="Arial" charset="0"/>
          <a:ea typeface="ＭＳ Ｐゴシック" pitchFamily="48" charset="-128"/>
        </a:defRPr>
      </a:lvl3pPr>
      <a:lvl4pPr algn="ctr" rtl="0" fontAlgn="base">
        <a:spcBef>
          <a:spcPct val="0"/>
        </a:spcBef>
        <a:spcAft>
          <a:spcPct val="0"/>
        </a:spcAft>
        <a:defRPr sz="3000" b="1">
          <a:solidFill>
            <a:srgbClr val="FE6136"/>
          </a:solidFill>
          <a:latin typeface="Arial" charset="0"/>
          <a:ea typeface="ＭＳ Ｐゴシック" pitchFamily="48" charset="-128"/>
        </a:defRPr>
      </a:lvl4pPr>
      <a:lvl5pPr algn="ctr" rtl="0" fontAlgn="base">
        <a:spcBef>
          <a:spcPct val="0"/>
        </a:spcBef>
        <a:spcAft>
          <a:spcPct val="0"/>
        </a:spcAft>
        <a:defRPr sz="3000" b="1">
          <a:solidFill>
            <a:srgbClr val="FE6136"/>
          </a:solidFill>
          <a:latin typeface="Arial" charset="0"/>
          <a:ea typeface="ＭＳ Ｐゴシック" pitchFamily="48" charset="-128"/>
        </a:defRPr>
      </a:lvl5pPr>
      <a:lvl6pPr marL="457200" algn="ctr" rtl="0" fontAlgn="base">
        <a:spcBef>
          <a:spcPct val="0"/>
        </a:spcBef>
        <a:spcAft>
          <a:spcPct val="0"/>
        </a:spcAft>
        <a:defRPr sz="3000" b="1">
          <a:solidFill>
            <a:srgbClr val="FE6136"/>
          </a:solidFill>
          <a:latin typeface="Arial" charset="0"/>
          <a:ea typeface="ＭＳ Ｐゴシック" pitchFamily="48" charset="-128"/>
        </a:defRPr>
      </a:lvl6pPr>
      <a:lvl7pPr marL="914400" algn="ctr" rtl="0" fontAlgn="base">
        <a:spcBef>
          <a:spcPct val="0"/>
        </a:spcBef>
        <a:spcAft>
          <a:spcPct val="0"/>
        </a:spcAft>
        <a:defRPr sz="3000" b="1">
          <a:solidFill>
            <a:srgbClr val="FE6136"/>
          </a:solidFill>
          <a:latin typeface="Arial" charset="0"/>
          <a:ea typeface="ＭＳ Ｐゴシック" pitchFamily="48" charset="-128"/>
        </a:defRPr>
      </a:lvl7pPr>
      <a:lvl8pPr marL="1371600" algn="ctr" rtl="0" fontAlgn="base">
        <a:spcBef>
          <a:spcPct val="0"/>
        </a:spcBef>
        <a:spcAft>
          <a:spcPct val="0"/>
        </a:spcAft>
        <a:defRPr sz="3000" b="1">
          <a:solidFill>
            <a:srgbClr val="FE6136"/>
          </a:solidFill>
          <a:latin typeface="Arial" charset="0"/>
          <a:ea typeface="ＭＳ Ｐゴシック" pitchFamily="48" charset="-128"/>
        </a:defRPr>
      </a:lvl8pPr>
      <a:lvl9pPr marL="1828800" algn="ctr" rtl="0" fontAlgn="base">
        <a:spcBef>
          <a:spcPct val="0"/>
        </a:spcBef>
        <a:spcAft>
          <a:spcPct val="0"/>
        </a:spcAft>
        <a:defRPr sz="3000" b="1">
          <a:solidFill>
            <a:srgbClr val="FE6136"/>
          </a:solidFill>
          <a:latin typeface="Arial" charset="0"/>
          <a:ea typeface="ＭＳ Ｐゴシック" pitchFamily="48" charset="-128"/>
        </a:defRPr>
      </a:lvl9pPr>
    </p:titleStyle>
    <p:bodyStyle>
      <a:lvl1pPr marL="238125" indent="-238125" algn="l" rtl="0" fontAlgn="base">
        <a:spcBef>
          <a:spcPct val="20000"/>
        </a:spcBef>
        <a:spcAft>
          <a:spcPct val="0"/>
        </a:spcAft>
        <a:buClr>
          <a:srgbClr val="5F852B"/>
        </a:buClr>
        <a:buFont typeface="Arial" panose="020B0604020202020204" pitchFamily="34" charset="0"/>
        <a:buChar char="•"/>
        <a:tabLst/>
        <a:defRPr sz="2400">
          <a:solidFill>
            <a:schemeClr val="tx1"/>
          </a:solidFill>
          <a:latin typeface="+mn-lt"/>
          <a:ea typeface="+mn-ea"/>
          <a:cs typeface="+mn-cs"/>
        </a:defRPr>
      </a:lvl1pPr>
      <a:lvl2pPr marL="515938" indent="-277813" algn="l" rtl="0" fontAlgn="base">
        <a:spcBef>
          <a:spcPct val="20000"/>
        </a:spcBef>
        <a:spcAft>
          <a:spcPct val="0"/>
        </a:spcAft>
        <a:buClr>
          <a:srgbClr val="5F852B"/>
        </a:buClr>
        <a:buFont typeface="Arial" panose="020B0604020202020204" pitchFamily="34" charset="0"/>
        <a:buChar char="•"/>
        <a:tabLst/>
        <a:defRPr sz="2200">
          <a:solidFill>
            <a:schemeClr val="tx1"/>
          </a:solidFill>
          <a:latin typeface="+mn-lt"/>
          <a:ea typeface="+mn-ea"/>
        </a:defRPr>
      </a:lvl2pPr>
      <a:lvl3pPr marL="803275" indent="-287338" algn="l" rtl="0" fontAlgn="base">
        <a:spcBef>
          <a:spcPct val="20000"/>
        </a:spcBef>
        <a:spcAft>
          <a:spcPct val="0"/>
        </a:spcAft>
        <a:buClr>
          <a:srgbClr val="5F852B"/>
        </a:buClr>
        <a:buFont typeface="Arial" panose="020B0604020202020204" pitchFamily="34" charset="0"/>
        <a:buChar char="•"/>
        <a:tabLst/>
        <a:defRPr sz="2000">
          <a:solidFill>
            <a:schemeClr val="tx1"/>
          </a:solidFill>
          <a:latin typeface="+mn-lt"/>
          <a:ea typeface="+mn-ea"/>
        </a:defRPr>
      </a:lvl3pPr>
      <a:lvl4pPr marL="1031875" indent="-228600" algn="l" rtl="0" fontAlgn="base">
        <a:spcBef>
          <a:spcPct val="20000"/>
        </a:spcBef>
        <a:spcAft>
          <a:spcPct val="0"/>
        </a:spcAft>
        <a:buClr>
          <a:srgbClr val="5F852B"/>
        </a:buClr>
        <a:buFont typeface="Arial" panose="020B0604020202020204" pitchFamily="34" charset="0"/>
        <a:buChar char="•"/>
        <a:tabLst/>
        <a:defRPr>
          <a:solidFill>
            <a:schemeClr val="tx1"/>
          </a:solidFill>
          <a:latin typeface="+mn-lt"/>
          <a:ea typeface="+mn-ea"/>
        </a:defRPr>
      </a:lvl4pPr>
      <a:lvl5pPr marL="1258888" indent="-227013" algn="l" rtl="0" fontAlgn="base">
        <a:spcBef>
          <a:spcPct val="20000"/>
        </a:spcBef>
        <a:spcAft>
          <a:spcPct val="0"/>
        </a:spcAft>
        <a:buClr>
          <a:srgbClr val="5F852B"/>
        </a:buClr>
        <a:buFont typeface="Arial" panose="020B0604020202020204" pitchFamily="34" charset="0"/>
        <a:buChar char="•"/>
        <a:tabLst/>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fif"/><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hyperlink" Target="https://www.epa.gov/pesticide-registration/list-n-disinfectants-use-against-sars-cov-2" TargetMode="External"/><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43.xml"/><Relationship Id="rId4" Type="http://schemas.openxmlformats.org/officeDocument/2006/relationships/image" Target="../media/image24.JPG"/></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30.jpg"/><Relationship Id="rId4" Type="http://schemas.openxmlformats.org/officeDocument/2006/relationships/image" Target="../media/image29.jpg"/></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0.xml"/><Relationship Id="rId1" Type="http://schemas.openxmlformats.org/officeDocument/2006/relationships/slideLayout" Target="../slideLayouts/slideLayout38.xml"/><Relationship Id="rId4" Type="http://schemas.openxmlformats.org/officeDocument/2006/relationships/image" Target="../media/image34.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4.xml"/><Relationship Id="rId1" Type="http://schemas.openxmlformats.org/officeDocument/2006/relationships/slideLayout" Target="../slideLayouts/slideLayout38.xml"/><Relationship Id="rId4" Type="http://schemas.openxmlformats.org/officeDocument/2006/relationships/image" Target="../media/image10.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8.xml"/><Relationship Id="rId1" Type="http://schemas.openxmlformats.org/officeDocument/2006/relationships/slideLayout" Target="../slideLayouts/slideLayout38.xml"/><Relationship Id="rId5" Type="http://schemas.openxmlformats.org/officeDocument/2006/relationships/image" Target="../media/image39.jpg"/><Relationship Id="rId4" Type="http://schemas.openxmlformats.org/officeDocument/2006/relationships/image" Target="../media/image38.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42.xml"/><Relationship Id="rId4" Type="http://schemas.openxmlformats.org/officeDocument/2006/relationships/image" Target="../media/image42.jpeg"/></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45.png"/><Relationship Id="rId5" Type="http://schemas.openxmlformats.org/officeDocument/2006/relationships/hyperlink" Target="https://www.cdc.gov/coronavirus/2019-ncov/community/tribal/index.html" TargetMode="External"/><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5.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42.xml"/><Relationship Id="rId4" Type="http://schemas.openxmlformats.org/officeDocument/2006/relationships/image" Target="../media/image51.jpeg"/></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5.xml"/><Relationship Id="rId1" Type="http://schemas.openxmlformats.org/officeDocument/2006/relationships/slideLayout" Target="../slideLayouts/slideLayout42.xml"/><Relationship Id="rId4" Type="http://schemas.openxmlformats.org/officeDocument/2006/relationships/image" Target="../media/image53.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8" Type="http://schemas.openxmlformats.org/officeDocument/2006/relationships/hyperlink" Target="http://www.who.int/en/" TargetMode="External"/><Relationship Id="rId3" Type="http://schemas.openxmlformats.org/officeDocument/2006/relationships/slideLayout" Target="../slideLayouts/slideLayout38.xml"/><Relationship Id="rId7" Type="http://schemas.openxmlformats.org/officeDocument/2006/relationships/hyperlink" Target="http://www.osha.gov/" TargetMode="External"/><Relationship Id="rId12" Type="http://schemas.openxmlformats.org/officeDocument/2006/relationships/image" Target="../media/image5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www.cdc.gov/" TargetMode="External"/><Relationship Id="rId11" Type="http://schemas.openxmlformats.org/officeDocument/2006/relationships/hyperlink" Target="file:///E:\Grants\COVID-19\NIEHS%20files\Return%20to%20work%20workplace_covid_19_checklist_051120_508.pdf" TargetMode="External"/><Relationship Id="rId5" Type="http://schemas.openxmlformats.org/officeDocument/2006/relationships/hyperlink" Target="http://www/" TargetMode="External"/><Relationship Id="rId10" Type="http://schemas.openxmlformats.org/officeDocument/2006/relationships/hyperlink" Target="https://tools.niehs.nih.gov/wetp/index.cfm?id=2554" TargetMode="External"/><Relationship Id="rId4" Type="http://schemas.openxmlformats.org/officeDocument/2006/relationships/notesSlide" Target="../notesSlides/notesSlide67.xml"/><Relationship Id="rId9" Type="http://schemas.openxmlformats.org/officeDocument/2006/relationships/hyperlink" Target="http://www.cdc.gov/NIOSH/"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itcaonline.com/" TargetMode="External"/><Relationship Id="rId3" Type="http://schemas.openxmlformats.org/officeDocument/2006/relationships/hyperlink" Target="https://www.fda.gov/food/food-safety-during-emergencies/best-practices-retail-food-stores-restaurants-and-food-pick-updelivery-services-during-covid-19" TargetMode="External"/><Relationship Id="rId7" Type="http://schemas.openxmlformats.org/officeDocument/2006/relationships/hyperlink" Target="http://www.azpha.org/" TargetMode="External"/><Relationship Id="rId2" Type="http://schemas.openxmlformats.org/officeDocument/2006/relationships/notesSlide" Target="../notesSlides/notesSlide68.xml"/><Relationship Id="rId1" Type="http://schemas.openxmlformats.org/officeDocument/2006/relationships/slideLayout" Target="../slideLayouts/slideLayout38.xml"/><Relationship Id="rId6" Type="http://schemas.openxmlformats.org/officeDocument/2006/relationships/hyperlink" Target="https://www.azagc.org/" TargetMode="External"/><Relationship Id="rId5" Type="http://schemas.openxmlformats.org/officeDocument/2006/relationships/hyperlink" Target="https://www.azica.gov/divisions/adosh" TargetMode="External"/><Relationship Id="rId4" Type="http://schemas.openxmlformats.org/officeDocument/2006/relationships/hyperlink" Target="https://www.azdhs.gov/preparedness/epidemiology-disease-control/infectious-disease-epidemiology/index.php#novel-coronavirus-home" TargetMode="External"/><Relationship Id="rId9" Type="http://schemas.openxmlformats.org/officeDocument/2006/relationships/hyperlink" Target="https://cfo.asu.edu/biosafety-program"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2.xml"/><Relationship Id="rId4" Type="http://schemas.openxmlformats.org/officeDocument/2006/relationships/hyperlink" Target="https://www.cdc.gov/coronavirus/2019-ncov/index.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6"/>
          <p:cNvSpPr txBox="1">
            <a:spLocks noGrp="1"/>
          </p:cNvSpPr>
          <p:nvPr>
            <p:ph type="title"/>
          </p:nvPr>
        </p:nvSpPr>
        <p:spPr>
          <a:xfrm>
            <a:off x="415600" y="904515"/>
            <a:ext cx="11360799" cy="763599"/>
          </a:xfrm>
          <a:prstGeom prst="rect">
            <a:avLst/>
          </a:prstGeom>
          <a:noFill/>
          <a:ln>
            <a:noFill/>
          </a:ln>
        </p:spPr>
        <p:txBody>
          <a:bodyPr spcFirstLastPara="1" wrap="square" lIns="121900" tIns="121900" rIns="121900" bIns="121900" anchor="t" anchorCtr="0">
            <a:noAutofit/>
          </a:bodyPr>
          <a:lstStyle/>
          <a:p>
            <a:pPr>
              <a:buSzPts val="1800"/>
            </a:pPr>
            <a:r>
              <a:rPr lang="en-US" sz="4800" dirty="0"/>
              <a:t>COVID-19 General Public Health Awareness Training</a:t>
            </a:r>
            <a:endParaRPr sz="4800" dirty="0"/>
          </a:p>
        </p:txBody>
      </p:sp>
      <p:sp>
        <p:nvSpPr>
          <p:cNvPr id="127" name="Google Shape;127;p36"/>
          <p:cNvSpPr txBox="1">
            <a:spLocks noGrp="1"/>
          </p:cNvSpPr>
          <p:nvPr>
            <p:ph type="subTitle" idx="1"/>
          </p:nvPr>
        </p:nvSpPr>
        <p:spPr>
          <a:xfrm>
            <a:off x="540397" y="2579614"/>
            <a:ext cx="10011600" cy="476000"/>
          </a:xfrm>
          <a:prstGeom prst="rect">
            <a:avLst/>
          </a:prstGeom>
          <a:noFill/>
          <a:ln>
            <a:noFill/>
          </a:ln>
        </p:spPr>
        <p:txBody>
          <a:bodyPr spcFirstLastPara="1" wrap="square" lIns="121900" tIns="121900" rIns="121900" bIns="121900" anchor="b" anchorCtr="0">
            <a:noAutofit/>
          </a:bodyPr>
          <a:lstStyle/>
          <a:p>
            <a:pPr marL="0" indent="0">
              <a:buSzPts val="350"/>
            </a:pPr>
            <a:r>
              <a:rPr lang="en-US" dirty="0">
                <a:highlight>
                  <a:srgbClr val="FFC000"/>
                </a:highlight>
              </a:rPr>
              <a:t>For  all  people; Summer 2020</a:t>
            </a:r>
            <a:endParaRPr dirty="0"/>
          </a:p>
        </p:txBody>
      </p:sp>
      <p:sp>
        <p:nvSpPr>
          <p:cNvPr id="3" name="TextBox 2">
            <a:extLst>
              <a:ext uri="{FF2B5EF4-FFF2-40B4-BE49-F238E27FC236}">
                <a16:creationId xmlns:a16="http://schemas.microsoft.com/office/drawing/2014/main" id="{90BA750A-4D4C-094D-A837-E6AC52443E8A}"/>
              </a:ext>
            </a:extLst>
          </p:cNvPr>
          <p:cNvSpPr txBox="1"/>
          <p:nvPr/>
        </p:nvSpPr>
        <p:spPr>
          <a:xfrm>
            <a:off x="7304868" y="5445073"/>
            <a:ext cx="4014296" cy="1077026"/>
          </a:xfrm>
          <a:prstGeom prst="rect">
            <a:avLst/>
          </a:prstGeom>
          <a:noFill/>
        </p:spPr>
        <p:txBody>
          <a:bodyPr wrap="square" rtlCol="0">
            <a:spAutoFit/>
          </a:bodyPr>
          <a:lstStyle/>
          <a:p>
            <a:pPr defTabSz="1219170">
              <a:buClr>
                <a:srgbClr val="000000"/>
              </a:buClr>
            </a:pPr>
            <a:r>
              <a:rPr lang="en-US" sz="2133" b="1" kern="0" dirty="0">
                <a:solidFill>
                  <a:srgbClr val="951D40"/>
                </a:solidFill>
                <a:latin typeface="Arial"/>
                <a:cs typeface="Arial"/>
                <a:sym typeface="Arial"/>
              </a:rPr>
              <a:t>The Polytechnic School</a:t>
            </a:r>
            <a:br>
              <a:rPr lang="en-US" sz="2133" b="1" kern="0" dirty="0">
                <a:solidFill>
                  <a:srgbClr val="951D40"/>
                </a:solidFill>
                <a:latin typeface="Arial"/>
                <a:cs typeface="Arial"/>
                <a:sym typeface="Arial"/>
              </a:rPr>
            </a:br>
            <a:r>
              <a:rPr lang="en-US" sz="2133" b="1" kern="0" dirty="0">
                <a:solidFill>
                  <a:srgbClr val="951D40"/>
                </a:solidFill>
                <a:latin typeface="Arial"/>
                <a:cs typeface="Arial"/>
                <a:sym typeface="Arial"/>
              </a:rPr>
              <a:t>Environmental &amp; Resource Management  Program</a:t>
            </a:r>
          </a:p>
        </p:txBody>
      </p:sp>
      <p:pic>
        <p:nvPicPr>
          <p:cNvPr id="4" name="Picture 3" descr="Source: CDC">
            <a:extLst>
              <a:ext uri="{FF2B5EF4-FFF2-40B4-BE49-F238E27FC236}">
                <a16:creationId xmlns:a16="http://schemas.microsoft.com/office/drawing/2014/main" id="{7BF11386-4AB1-400F-9983-5B6C90570E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3771" y="3016922"/>
            <a:ext cx="3604453" cy="2029535"/>
          </a:xfrm>
          <a:prstGeom prst="rect">
            <a:avLst/>
          </a:prstGeom>
        </p:spPr>
      </p:pic>
      <p:sp>
        <p:nvSpPr>
          <p:cNvPr id="5" name="TextBox 4">
            <a:extLst>
              <a:ext uri="{FF2B5EF4-FFF2-40B4-BE49-F238E27FC236}">
                <a16:creationId xmlns:a16="http://schemas.microsoft.com/office/drawing/2014/main" id="{05647B39-313D-4309-A4CD-41B8225ACC87}"/>
              </a:ext>
            </a:extLst>
          </p:cNvPr>
          <p:cNvSpPr txBox="1"/>
          <p:nvPr/>
        </p:nvSpPr>
        <p:spPr>
          <a:xfrm>
            <a:off x="5388111" y="5046457"/>
            <a:ext cx="1415772" cy="369332"/>
          </a:xfrm>
          <a:prstGeom prst="rect">
            <a:avLst/>
          </a:prstGeom>
          <a:noFill/>
        </p:spPr>
        <p:txBody>
          <a:bodyPr wrap="none" rtlCol="0">
            <a:spAutoFit/>
          </a:bodyPr>
          <a:lstStyle/>
          <a:p>
            <a:r>
              <a:rPr lang="en-US" dirty="0"/>
              <a:t>Photo: CDC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671BD0-5C77-4016-96B4-6CFC901D1AE5}"/>
              </a:ext>
            </a:extLst>
          </p:cNvPr>
          <p:cNvSpPr>
            <a:spLocks noGrp="1"/>
          </p:cNvSpPr>
          <p:nvPr>
            <p:ph type="title"/>
          </p:nvPr>
        </p:nvSpPr>
        <p:spPr>
          <a:xfrm>
            <a:off x="427629" y="239291"/>
            <a:ext cx="11582400" cy="914400"/>
          </a:xfrm>
        </p:spPr>
        <p:txBody>
          <a:bodyPr/>
          <a:lstStyle/>
          <a:p>
            <a:r>
              <a:rPr lang="en-US" dirty="0"/>
              <a:t>Incubation period</a:t>
            </a:r>
          </a:p>
        </p:txBody>
      </p:sp>
      <p:sp>
        <p:nvSpPr>
          <p:cNvPr id="6" name="Content Placeholder 5">
            <a:extLst>
              <a:ext uri="{FF2B5EF4-FFF2-40B4-BE49-F238E27FC236}">
                <a16:creationId xmlns:a16="http://schemas.microsoft.com/office/drawing/2014/main" id="{DB667D22-5BDE-4634-B6E7-4C5D6075F920}"/>
              </a:ext>
            </a:extLst>
          </p:cNvPr>
          <p:cNvSpPr>
            <a:spLocks noGrp="1"/>
          </p:cNvSpPr>
          <p:nvPr>
            <p:ph idx="1"/>
          </p:nvPr>
        </p:nvSpPr>
        <p:spPr>
          <a:xfrm>
            <a:off x="304800" y="1574585"/>
            <a:ext cx="11582400" cy="3283463"/>
          </a:xfrm>
        </p:spPr>
        <p:txBody>
          <a:bodyPr/>
          <a:lstStyle/>
          <a:p>
            <a:pPr marL="457200" indent="-457200">
              <a:buFont typeface="Arial" panose="020B0604020202020204" pitchFamily="34" charset="0"/>
              <a:buChar char="•"/>
            </a:pPr>
            <a:r>
              <a:rPr lang="en-US" dirty="0"/>
              <a:t>The incubation period is the time between exposure to a virus and the onset of symptoms. </a:t>
            </a:r>
          </a:p>
          <a:p>
            <a:pPr marL="457200" indent="-457200">
              <a:buFont typeface="Arial" panose="020B0604020202020204" pitchFamily="34" charset="0"/>
              <a:buChar char="•"/>
            </a:pPr>
            <a:r>
              <a:rPr lang="en-US" dirty="0"/>
              <a:t>With COVID-19, symptoms may show 2-14 days after exposure.</a:t>
            </a:r>
          </a:p>
          <a:p>
            <a:pPr marL="457200" indent="-457200">
              <a:buFont typeface="Arial" panose="020B0604020202020204" pitchFamily="34" charset="0"/>
              <a:buChar char="•"/>
            </a:pPr>
            <a:r>
              <a:rPr lang="en-US" dirty="0"/>
              <a:t>CDC indicates that people are most contagious when they are the most symptomatic. </a:t>
            </a:r>
          </a:p>
          <a:p>
            <a:pPr marL="457200" indent="-457200">
              <a:buFont typeface="Arial" panose="020B0604020202020204" pitchFamily="34" charset="0"/>
              <a:buChar char="•"/>
            </a:pPr>
            <a:r>
              <a:rPr lang="en-US" dirty="0"/>
              <a:t>But several studies show people are contagious before developing symptoms. The virus can be spread by people who don’t know they are infected.</a:t>
            </a:r>
          </a:p>
        </p:txBody>
      </p:sp>
      <p:sp>
        <p:nvSpPr>
          <p:cNvPr id="2" name="Slide Number Placeholder 1">
            <a:extLst>
              <a:ext uri="{FF2B5EF4-FFF2-40B4-BE49-F238E27FC236}">
                <a16:creationId xmlns:a16="http://schemas.microsoft.com/office/drawing/2014/main" id="{989DB3D2-B714-452C-BB06-8D2AE5F6484D}"/>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a:solidFill>
                  <a:srgbClr val="000000"/>
                </a:solidFill>
                <a:latin typeface="Arial" charset="0"/>
                <a:ea typeface="ＭＳ Ｐゴシック" pitchFamily="48" charset="-128"/>
              </a:rPr>
              <a:pPr fontAlgn="base">
                <a:spcAft>
                  <a:spcPct val="0"/>
                </a:spcAft>
                <a:defRPr/>
              </a:pPr>
              <a:t>10</a:t>
            </a:fld>
            <a:endParaRPr lang="en-US" altLang="en-US" dirty="0">
              <a:solidFill>
                <a:srgbClr val="000000"/>
              </a:solidFill>
              <a:latin typeface="Arial" charset="0"/>
              <a:ea typeface="ＭＳ Ｐゴシック" pitchFamily="48" charset="-128"/>
            </a:endParaRPr>
          </a:p>
        </p:txBody>
      </p:sp>
      <p:pic>
        <p:nvPicPr>
          <p:cNvPr id="4" name="Picture 3" descr="A close up of a flower garden&#10;&#10;Description automatically generated">
            <a:extLst>
              <a:ext uri="{FF2B5EF4-FFF2-40B4-BE49-F238E27FC236}">
                <a16:creationId xmlns:a16="http://schemas.microsoft.com/office/drawing/2014/main" id="{CED69339-BC13-4911-A2AC-ADB992200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571" y="4587032"/>
            <a:ext cx="2508057" cy="2134517"/>
          </a:xfrm>
          <a:prstGeom prst="rect">
            <a:avLst/>
          </a:prstGeom>
        </p:spPr>
      </p:pic>
      <p:sp>
        <p:nvSpPr>
          <p:cNvPr id="7" name="TextBox 6">
            <a:extLst>
              <a:ext uri="{FF2B5EF4-FFF2-40B4-BE49-F238E27FC236}">
                <a16:creationId xmlns:a16="http://schemas.microsoft.com/office/drawing/2014/main" id="{A9F0094A-3696-4ECB-B000-200774859956}"/>
              </a:ext>
            </a:extLst>
          </p:cNvPr>
          <p:cNvSpPr txBox="1"/>
          <p:nvPr/>
        </p:nvSpPr>
        <p:spPr>
          <a:xfrm>
            <a:off x="7159864" y="5428821"/>
            <a:ext cx="4727336" cy="923330"/>
          </a:xfrm>
          <a:prstGeom prst="rect">
            <a:avLst/>
          </a:prstGeom>
          <a:noFill/>
        </p:spPr>
        <p:txBody>
          <a:bodyPr wrap="square" rtlCol="0">
            <a:spAutoFit/>
          </a:bodyPr>
          <a:lstStyle/>
          <a:p>
            <a:r>
              <a:rPr lang="en-US" dirty="0"/>
              <a:t>Photo: National Institute of Allergies and Infectious Diseases</a:t>
            </a:r>
          </a:p>
          <a:p>
            <a:endParaRPr lang="en-US" dirty="0"/>
          </a:p>
        </p:txBody>
      </p:sp>
      <p:sp>
        <p:nvSpPr>
          <p:cNvPr id="3" name="Rectangle 2">
            <a:extLst>
              <a:ext uri="{FF2B5EF4-FFF2-40B4-BE49-F238E27FC236}">
                <a16:creationId xmlns:a16="http://schemas.microsoft.com/office/drawing/2014/main" id="{77C65407-447F-44CD-996B-2D941BC6249F}"/>
              </a:ext>
            </a:extLst>
          </p:cNvPr>
          <p:cNvSpPr/>
          <p:nvPr/>
        </p:nvSpPr>
        <p:spPr>
          <a:xfrm>
            <a:off x="427629" y="5982819"/>
            <a:ext cx="1508555" cy="369332"/>
          </a:xfrm>
          <a:prstGeom prst="rect">
            <a:avLst/>
          </a:prstGeom>
        </p:spPr>
        <p:txBody>
          <a:bodyPr wrap="none">
            <a:spAutoFit/>
          </a:bodyPr>
          <a:lstStyle/>
          <a:p>
            <a:r>
              <a:rPr lang="en-US" dirty="0"/>
              <a:t>Source: NIEHS</a:t>
            </a:r>
          </a:p>
        </p:txBody>
      </p:sp>
    </p:spTree>
    <p:extLst>
      <p:ext uri="{BB962C8B-B14F-4D97-AF65-F5344CB8AC3E}">
        <p14:creationId xmlns:p14="http://schemas.microsoft.com/office/powerpoint/2010/main" val="209332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D4F42179-1FEA-4583-816D-595FA9B63705}"/>
              </a:ext>
            </a:extLst>
          </p:cNvPr>
          <p:cNvSpPr>
            <a:spLocks noGrp="1"/>
          </p:cNvSpPr>
          <p:nvPr>
            <p:ph type="title"/>
          </p:nvPr>
        </p:nvSpPr>
        <p:spPr>
          <a:xfrm>
            <a:off x="1288576" y="203060"/>
            <a:ext cx="8686800" cy="914400"/>
          </a:xfrm>
        </p:spPr>
        <p:txBody>
          <a:bodyPr/>
          <a:lstStyle/>
          <a:p>
            <a:r>
              <a:rPr lang="en-US" altLang="en-US" dirty="0">
                <a:ea typeface="ＭＳ Ｐゴシック" panose="020B0600070205080204" pitchFamily="34" charset="-128"/>
              </a:rPr>
              <a:t>COVID-19 can cause mild to severe symptoms</a:t>
            </a:r>
          </a:p>
        </p:txBody>
      </p:sp>
      <p:sp>
        <p:nvSpPr>
          <p:cNvPr id="33795" name="Content Placeholder 2">
            <a:extLst>
              <a:ext uri="{FF2B5EF4-FFF2-40B4-BE49-F238E27FC236}">
                <a16:creationId xmlns:a16="http://schemas.microsoft.com/office/drawing/2014/main" id="{4B726869-AA4E-44EA-932D-C6B1273EBC05}"/>
              </a:ext>
            </a:extLst>
          </p:cNvPr>
          <p:cNvSpPr>
            <a:spLocks noGrp="1"/>
          </p:cNvSpPr>
          <p:nvPr>
            <p:ph sz="half" idx="1"/>
          </p:nvPr>
        </p:nvSpPr>
        <p:spPr>
          <a:xfrm>
            <a:off x="2286000" y="2373284"/>
            <a:ext cx="3810000" cy="2523768"/>
          </a:xfrm>
        </p:spPr>
        <p:txBody>
          <a:bodyPr/>
          <a:lstStyle/>
          <a:p>
            <a:pPr marL="0" indent="0">
              <a:buNone/>
            </a:pPr>
            <a:r>
              <a:rPr lang="en-US" altLang="en-US" sz="2400" u="sng" dirty="0">
                <a:ea typeface="ＭＳ Ｐゴシック" panose="020B0600070205080204" pitchFamily="34" charset="-128"/>
              </a:rPr>
              <a:t>Most common symptoms include:</a:t>
            </a:r>
          </a:p>
          <a:p>
            <a:pPr marL="342900" indent="-342900">
              <a:buFont typeface="Arial" panose="020B0604020202020204" pitchFamily="34" charset="0"/>
              <a:buChar char="•"/>
            </a:pPr>
            <a:r>
              <a:rPr lang="en-US" altLang="en-US" sz="2400" dirty="0">
                <a:ea typeface="ＭＳ Ｐゴシック" panose="020B0600070205080204" pitchFamily="34" charset="-128"/>
              </a:rPr>
              <a:t>Fever</a:t>
            </a:r>
          </a:p>
          <a:p>
            <a:pPr marL="342900" indent="-342900">
              <a:buFont typeface="Arial" panose="020B0604020202020204" pitchFamily="34" charset="0"/>
              <a:buChar char="•"/>
            </a:pPr>
            <a:r>
              <a:rPr lang="en-US" altLang="en-US" sz="2400" dirty="0">
                <a:ea typeface="ＭＳ Ｐゴシック" panose="020B0600070205080204" pitchFamily="34" charset="-128"/>
              </a:rPr>
              <a:t>Cough</a:t>
            </a:r>
          </a:p>
          <a:p>
            <a:pPr marL="342900" indent="-342900">
              <a:buFont typeface="Arial" panose="020B0604020202020204" pitchFamily="34" charset="0"/>
              <a:buChar char="•"/>
            </a:pPr>
            <a:r>
              <a:rPr lang="en-US" altLang="en-US" sz="2400" dirty="0">
                <a:ea typeface="ＭＳ Ｐゴシック" panose="020B0600070205080204" pitchFamily="34" charset="-128"/>
              </a:rPr>
              <a:t>Shortness of breath</a:t>
            </a:r>
          </a:p>
          <a:p>
            <a:pPr marL="0" indent="0">
              <a:buNone/>
            </a:pPr>
            <a:endParaRPr lang="en-US" altLang="en-US" sz="2200" dirty="0">
              <a:ea typeface="ＭＳ Ｐゴシック" panose="020B0600070205080204" pitchFamily="34" charset="-128"/>
            </a:endParaRPr>
          </a:p>
          <a:p>
            <a:pPr>
              <a:buFontTx/>
              <a:buNone/>
            </a:pPr>
            <a:endParaRPr lang="en-US" altLang="en-US" sz="2200" dirty="0">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C4C9DE8B-92BA-4F0D-B1C2-680B1F78C796}"/>
              </a:ext>
            </a:extLst>
          </p:cNvPr>
          <p:cNvSpPr>
            <a:spLocks noGrp="1"/>
          </p:cNvSpPr>
          <p:nvPr>
            <p:ph sz="half" idx="2"/>
          </p:nvPr>
        </p:nvSpPr>
        <p:spPr>
          <a:xfrm>
            <a:off x="6369410" y="2373284"/>
            <a:ext cx="4817660" cy="4370427"/>
          </a:xfrm>
        </p:spPr>
        <p:txBody>
          <a:bodyPr/>
          <a:lstStyle/>
          <a:p>
            <a:pPr marL="0" indent="0">
              <a:buNone/>
            </a:pPr>
            <a:r>
              <a:rPr lang="en-US" altLang="en-US" sz="2400" u="sng" dirty="0">
                <a:ea typeface="ＭＳ Ｐゴシック" panose="020B0600070205080204" pitchFamily="34" charset="-128"/>
              </a:rPr>
              <a:t>Other symptoms may include:</a:t>
            </a:r>
          </a:p>
          <a:p>
            <a:pPr marL="342900" indent="-342900">
              <a:buFont typeface="Arial" panose="020B0604020202020204" pitchFamily="34" charset="0"/>
              <a:buChar char="•"/>
            </a:pPr>
            <a:r>
              <a:rPr lang="en-US" altLang="en-US" sz="2400" dirty="0">
                <a:ea typeface="ＭＳ Ｐゴシック" panose="020B0600070205080204" pitchFamily="34" charset="-128"/>
              </a:rPr>
              <a:t>Sore throat</a:t>
            </a:r>
          </a:p>
          <a:p>
            <a:pPr marL="342900" indent="-342900">
              <a:buFont typeface="Arial" panose="020B0604020202020204" pitchFamily="34" charset="0"/>
              <a:buChar char="•"/>
            </a:pPr>
            <a:r>
              <a:rPr lang="en-US" altLang="en-US" sz="2400" dirty="0">
                <a:ea typeface="ＭＳ Ｐゴシック" panose="020B0600070205080204" pitchFamily="34" charset="-128"/>
              </a:rPr>
              <a:t>Runny or stuffy nose</a:t>
            </a:r>
          </a:p>
          <a:p>
            <a:pPr marL="342900" indent="-342900">
              <a:buFont typeface="Arial" panose="020B0604020202020204" pitchFamily="34" charset="0"/>
              <a:buChar char="•"/>
            </a:pPr>
            <a:r>
              <a:rPr lang="en-US" altLang="en-US" sz="2400" dirty="0">
                <a:ea typeface="ＭＳ Ｐゴシック" panose="020B0600070205080204" pitchFamily="34" charset="-128"/>
              </a:rPr>
              <a:t>Body aches</a:t>
            </a:r>
          </a:p>
          <a:p>
            <a:pPr marL="342900" indent="-342900">
              <a:buFont typeface="Arial" panose="020B0604020202020204" pitchFamily="34" charset="0"/>
              <a:buChar char="•"/>
            </a:pPr>
            <a:r>
              <a:rPr lang="en-US" altLang="en-US" sz="2400" dirty="0">
                <a:ea typeface="ＭＳ Ｐゴシック" panose="020B0600070205080204" pitchFamily="34" charset="-128"/>
              </a:rPr>
              <a:t>Headache</a:t>
            </a:r>
          </a:p>
          <a:p>
            <a:pPr marL="342900" indent="-342900">
              <a:buFont typeface="Arial" panose="020B0604020202020204" pitchFamily="34" charset="0"/>
              <a:buChar char="•"/>
            </a:pPr>
            <a:r>
              <a:rPr lang="en-US" altLang="en-US" sz="2400" dirty="0">
                <a:ea typeface="ＭＳ Ｐゴシック" panose="020B0600070205080204" pitchFamily="34" charset="-128"/>
              </a:rPr>
              <a:t>Chills </a:t>
            </a:r>
          </a:p>
          <a:p>
            <a:pPr marL="342900" indent="-342900">
              <a:buFont typeface="Arial" panose="020B0604020202020204" pitchFamily="34" charset="0"/>
              <a:buChar char="•"/>
            </a:pPr>
            <a:r>
              <a:rPr lang="en-US" altLang="en-US" sz="2400" dirty="0">
                <a:ea typeface="ＭＳ Ｐゴシック" panose="020B0600070205080204" pitchFamily="34" charset="-128"/>
              </a:rPr>
              <a:t>Fatigue</a:t>
            </a:r>
          </a:p>
          <a:p>
            <a:pPr marL="342900" indent="-342900">
              <a:buFont typeface="Arial" panose="020B0604020202020204" pitchFamily="34" charset="0"/>
              <a:buChar char="•"/>
            </a:pPr>
            <a:r>
              <a:rPr lang="en-US" altLang="en-US" sz="2400" dirty="0">
                <a:ea typeface="ＭＳ Ｐゴシック" panose="020B0600070205080204" pitchFamily="34" charset="-128"/>
              </a:rPr>
              <a:t>Gastrointestinal: diarrhea, nausea</a:t>
            </a:r>
          </a:p>
          <a:p>
            <a:pPr marL="342900" indent="-342900">
              <a:buFont typeface="Arial" panose="020B0604020202020204" pitchFamily="34" charset="0"/>
              <a:buChar char="•"/>
            </a:pPr>
            <a:r>
              <a:rPr lang="en-US" altLang="en-US" sz="2400" dirty="0">
                <a:ea typeface="ＭＳ Ｐゴシック" panose="020B0600070205080204" pitchFamily="34" charset="-128"/>
              </a:rPr>
              <a:t>Loss of smell and taste</a:t>
            </a:r>
          </a:p>
          <a:p>
            <a:endParaRPr lang="en-US" altLang="en-US" sz="2200" dirty="0">
              <a:ea typeface="ＭＳ Ｐゴシック" panose="020B0600070205080204" pitchFamily="34" charset="-128"/>
            </a:endParaRPr>
          </a:p>
          <a:p>
            <a:endParaRPr lang="en-US" sz="2200" dirty="0"/>
          </a:p>
        </p:txBody>
      </p:sp>
      <p:sp>
        <p:nvSpPr>
          <p:cNvPr id="5" name="Slide Number Placeholder 4">
            <a:extLst>
              <a:ext uri="{FF2B5EF4-FFF2-40B4-BE49-F238E27FC236}">
                <a16:creationId xmlns:a16="http://schemas.microsoft.com/office/drawing/2014/main" id="{9D926783-BEFF-4D9F-9F74-62997C39C442}"/>
              </a:ext>
            </a:extLst>
          </p:cNvPr>
          <p:cNvSpPr>
            <a:spLocks noGrp="1"/>
          </p:cNvSpPr>
          <p:nvPr>
            <p:ph type="sldNum" sz="quarter" idx="10"/>
          </p:nvPr>
        </p:nvSpPr>
        <p:spPr/>
        <p:txBody>
          <a:bodyPr/>
          <a:lstStyle/>
          <a:p>
            <a:pPr fontAlgn="base">
              <a:spcAft>
                <a:spcPct val="0"/>
              </a:spcAft>
            </a:pPr>
            <a:fld id="{644431DD-724F-4159-B395-C12D4FF15CA8}" type="slidenum">
              <a:rPr lang="en-US" altLang="en-US">
                <a:solidFill>
                  <a:srgbClr val="000000"/>
                </a:solidFill>
                <a:latin typeface="Arial" charset="0"/>
                <a:ea typeface="ＭＳ Ｐゴシック" pitchFamily="48" charset="-128"/>
              </a:rPr>
              <a:pPr fontAlgn="base">
                <a:spcAft>
                  <a:spcPct val="0"/>
                </a:spcAft>
              </a:pPr>
              <a:t>11</a:t>
            </a:fld>
            <a:endParaRPr lang="en-US" altLang="en-US" dirty="0">
              <a:solidFill>
                <a:srgbClr val="000000"/>
              </a:solidFill>
              <a:latin typeface="Arial" charset="0"/>
              <a:ea typeface="ＭＳ Ｐゴシック" pitchFamily="48" charset="-128"/>
            </a:endParaRPr>
          </a:p>
        </p:txBody>
      </p:sp>
      <p:sp>
        <p:nvSpPr>
          <p:cNvPr id="2" name="Rectangle 1">
            <a:extLst>
              <a:ext uri="{FF2B5EF4-FFF2-40B4-BE49-F238E27FC236}">
                <a16:creationId xmlns:a16="http://schemas.microsoft.com/office/drawing/2014/main" id="{7288EF6B-86D9-4225-9521-0B6E310171C4}"/>
              </a:ext>
            </a:extLst>
          </p:cNvPr>
          <p:cNvSpPr/>
          <p:nvPr/>
        </p:nvSpPr>
        <p:spPr>
          <a:xfrm>
            <a:off x="609600" y="6008609"/>
            <a:ext cx="1508555" cy="369332"/>
          </a:xfrm>
          <a:prstGeom prst="rect">
            <a:avLst/>
          </a:prstGeom>
        </p:spPr>
        <p:txBody>
          <a:bodyPr wrap="none">
            <a:spAutoFit/>
          </a:bodyPr>
          <a:lstStyle/>
          <a:p>
            <a:r>
              <a:rPr lang="en-US" dirty="0"/>
              <a:t>Source: NIEHS</a:t>
            </a:r>
          </a:p>
        </p:txBody>
      </p:sp>
    </p:spTree>
    <p:extLst>
      <p:ext uri="{BB962C8B-B14F-4D97-AF65-F5344CB8AC3E}">
        <p14:creationId xmlns:p14="http://schemas.microsoft.com/office/powerpoint/2010/main" val="1368128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74EC46-1244-4964-A9DA-8D2A898F65FC}"/>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a:solidFill>
                  <a:srgbClr val="000000"/>
                </a:solidFill>
                <a:latin typeface="Arial" charset="0"/>
                <a:ea typeface="ＭＳ Ｐゴシック" pitchFamily="48" charset="-128"/>
              </a:rPr>
              <a:pPr fontAlgn="base">
                <a:spcAft>
                  <a:spcPct val="0"/>
                </a:spcAft>
                <a:defRPr/>
              </a:pPr>
              <a:t>12</a:t>
            </a:fld>
            <a:endParaRPr lang="en-US" altLang="en-US" dirty="0">
              <a:solidFill>
                <a:srgbClr val="000000"/>
              </a:solidFill>
              <a:latin typeface="Arial" charset="0"/>
              <a:ea typeface="ＭＳ Ｐゴシック" pitchFamily="48" charset="-128"/>
            </a:endParaRPr>
          </a:p>
        </p:txBody>
      </p:sp>
      <p:sp>
        <p:nvSpPr>
          <p:cNvPr id="3" name="Content Placeholder 2">
            <a:extLst>
              <a:ext uri="{FF2B5EF4-FFF2-40B4-BE49-F238E27FC236}">
                <a16:creationId xmlns:a16="http://schemas.microsoft.com/office/drawing/2014/main" id="{9903E02D-FCC6-4D2E-B9B7-F0D47A7CD5D4}"/>
              </a:ext>
            </a:extLst>
          </p:cNvPr>
          <p:cNvSpPr>
            <a:spLocks noGrp="1"/>
          </p:cNvSpPr>
          <p:nvPr>
            <p:ph idx="1"/>
          </p:nvPr>
        </p:nvSpPr>
        <p:spPr>
          <a:xfrm>
            <a:off x="1457326" y="1685926"/>
            <a:ext cx="8686800" cy="3939925"/>
          </a:xfrm>
        </p:spPr>
        <p:txBody>
          <a:bodyPr/>
          <a:lstStyle/>
          <a:p>
            <a:pPr marL="457200" indent="-457200">
              <a:buFont typeface="Arial" panose="020B0604020202020204" pitchFamily="34" charset="0"/>
              <a:buChar char="•"/>
            </a:pPr>
            <a:r>
              <a:rPr lang="en-US" dirty="0"/>
              <a:t>Most people will have mild symptoms and should recover at home and </a:t>
            </a:r>
            <a:r>
              <a:rPr lang="en-US" b="1" dirty="0"/>
              <a:t>NOT</a:t>
            </a:r>
            <a:r>
              <a:rPr lang="en-US" dirty="0"/>
              <a:t> go to the hospital or emergency room.</a:t>
            </a:r>
            <a:br>
              <a:rPr lang="en-US" dirty="0"/>
            </a:br>
            <a:endParaRPr lang="en-US" dirty="0"/>
          </a:p>
          <a:p>
            <a:pPr marL="457200" indent="-457200">
              <a:buFont typeface="Arial" panose="020B0604020202020204" pitchFamily="34" charset="0"/>
              <a:buChar char="•"/>
            </a:pPr>
            <a:r>
              <a:rPr lang="en-US" dirty="0"/>
              <a:t>Get medical attention immediately if you have:</a:t>
            </a:r>
          </a:p>
          <a:p>
            <a:pPr marL="952485" lvl="1" indent="-342900">
              <a:buFont typeface="Arial" panose="020B0604020202020204" pitchFamily="34" charset="0"/>
              <a:buChar char="•"/>
            </a:pPr>
            <a:r>
              <a:rPr lang="en-US" sz="2400" dirty="0"/>
              <a:t>Difficulty breathing or shortness of breath.</a:t>
            </a:r>
          </a:p>
          <a:p>
            <a:pPr marL="952485" lvl="1" indent="-342900">
              <a:buFont typeface="Arial" panose="020B0604020202020204" pitchFamily="34" charset="0"/>
              <a:buChar char="•"/>
            </a:pPr>
            <a:r>
              <a:rPr lang="en-US" sz="2400" dirty="0"/>
              <a:t>Persistent pain or pressure in the chest.</a:t>
            </a:r>
          </a:p>
          <a:p>
            <a:pPr marL="952485" lvl="1" indent="-342900">
              <a:buFont typeface="Arial" panose="020B0604020202020204" pitchFamily="34" charset="0"/>
              <a:buChar char="•"/>
            </a:pPr>
            <a:r>
              <a:rPr lang="en-US" sz="2400" dirty="0"/>
              <a:t>New confusion or inability to arouse.</a:t>
            </a:r>
          </a:p>
          <a:p>
            <a:pPr marL="952485" lvl="1" indent="-342900">
              <a:buFont typeface="Arial" panose="020B0604020202020204" pitchFamily="34" charset="0"/>
              <a:buChar char="•"/>
            </a:pPr>
            <a:r>
              <a:rPr lang="en-US" sz="2400" dirty="0"/>
              <a:t>Bluish lips or face.</a:t>
            </a:r>
          </a:p>
          <a:p>
            <a:endParaRPr lang="en-US" dirty="0"/>
          </a:p>
        </p:txBody>
      </p:sp>
      <p:pic>
        <p:nvPicPr>
          <p:cNvPr id="8" name="Picture 7" descr="sign outside a hospital that says stop">
            <a:extLst>
              <a:ext uri="{FF2B5EF4-FFF2-40B4-BE49-F238E27FC236}">
                <a16:creationId xmlns:a16="http://schemas.microsoft.com/office/drawing/2014/main" id="{A748B552-ECD9-43C4-B4FF-77A998A7E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6363" y="3850944"/>
            <a:ext cx="2295525" cy="2295525"/>
          </a:xfrm>
          <a:prstGeom prst="rect">
            <a:avLst/>
          </a:prstGeom>
        </p:spPr>
      </p:pic>
      <p:sp>
        <p:nvSpPr>
          <p:cNvPr id="2" name="Title 1">
            <a:extLst>
              <a:ext uri="{FF2B5EF4-FFF2-40B4-BE49-F238E27FC236}">
                <a16:creationId xmlns:a16="http://schemas.microsoft.com/office/drawing/2014/main" id="{475D5F2E-7BBC-40EA-BE1C-790BDD851600}"/>
              </a:ext>
            </a:extLst>
          </p:cNvPr>
          <p:cNvSpPr>
            <a:spLocks noGrp="1"/>
          </p:cNvSpPr>
          <p:nvPr>
            <p:ph type="title"/>
          </p:nvPr>
        </p:nvSpPr>
        <p:spPr>
          <a:xfrm>
            <a:off x="1752600" y="198476"/>
            <a:ext cx="8686800" cy="1107996"/>
          </a:xfrm>
        </p:spPr>
        <p:txBody>
          <a:bodyPr/>
          <a:lstStyle/>
          <a:p>
            <a:pPr algn="ctr"/>
            <a:r>
              <a:rPr lang="en-US" sz="3600" dirty="0"/>
              <a:t>Severe symptoms – emergency warning signs for COVID-19</a:t>
            </a:r>
          </a:p>
        </p:txBody>
      </p:sp>
      <p:sp>
        <p:nvSpPr>
          <p:cNvPr id="5" name="Rectangle 4">
            <a:extLst>
              <a:ext uri="{FF2B5EF4-FFF2-40B4-BE49-F238E27FC236}">
                <a16:creationId xmlns:a16="http://schemas.microsoft.com/office/drawing/2014/main" id="{A4BDC316-F18C-4C82-8577-E24352DB6FA8}"/>
              </a:ext>
            </a:extLst>
          </p:cNvPr>
          <p:cNvSpPr/>
          <p:nvPr/>
        </p:nvSpPr>
        <p:spPr>
          <a:xfrm>
            <a:off x="1301985" y="6146469"/>
            <a:ext cx="1508555" cy="369332"/>
          </a:xfrm>
          <a:prstGeom prst="rect">
            <a:avLst/>
          </a:prstGeom>
        </p:spPr>
        <p:txBody>
          <a:bodyPr wrap="none">
            <a:spAutoFit/>
          </a:bodyPr>
          <a:lstStyle/>
          <a:p>
            <a:r>
              <a:rPr lang="en-US" dirty="0"/>
              <a:t>Source: NIEHS</a:t>
            </a:r>
          </a:p>
        </p:txBody>
      </p:sp>
    </p:spTree>
    <p:extLst>
      <p:ext uri="{BB962C8B-B14F-4D97-AF65-F5344CB8AC3E}">
        <p14:creationId xmlns:p14="http://schemas.microsoft.com/office/powerpoint/2010/main" val="3893358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740AEE-A4C5-467F-8C5B-91CF2CEFBFD0}"/>
              </a:ext>
            </a:extLst>
          </p:cNvPr>
          <p:cNvSpPr/>
          <p:nvPr/>
        </p:nvSpPr>
        <p:spPr>
          <a:xfrm>
            <a:off x="1367051" y="4326339"/>
            <a:ext cx="9457897" cy="2067533"/>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9D92E5A-A29A-4871-8F21-2C2E89AA3B77}"/>
              </a:ext>
            </a:extLst>
          </p:cNvPr>
          <p:cNvSpPr>
            <a:spLocks noGrp="1"/>
          </p:cNvSpPr>
          <p:nvPr>
            <p:ph type="sldNum" sz="quarter" idx="10"/>
          </p:nvPr>
        </p:nvSpPr>
        <p:spPr>
          <a:xfrm>
            <a:off x="0" y="0"/>
            <a:ext cx="0" cy="0"/>
          </a:xfrm>
        </p:spPr>
        <p:txBody>
          <a:bodyPr/>
          <a:lstStyle/>
          <a:p>
            <a:fld id="{E4D25CCA-84D6-4E84-B1C7-B334DD86A6AB}" type="slidenum">
              <a:rPr lang="en-US" altLang="en-US" smtClean="0"/>
              <a:pPr/>
              <a:t>13</a:t>
            </a:fld>
            <a:endParaRPr lang="en-US" altLang="en-US" dirty="0"/>
          </a:p>
        </p:txBody>
      </p:sp>
      <p:sp>
        <p:nvSpPr>
          <p:cNvPr id="3" name="Rectangle 2" descr="&quot;&quot;">
            <a:extLst>
              <a:ext uri="{FF2B5EF4-FFF2-40B4-BE49-F238E27FC236}">
                <a16:creationId xmlns:a16="http://schemas.microsoft.com/office/drawing/2014/main" id="{DBAE75B0-68F2-41BC-A8FF-1F6D3672EC37}"/>
              </a:ext>
            </a:extLst>
          </p:cNvPr>
          <p:cNvSpPr/>
          <p:nvPr/>
        </p:nvSpPr>
        <p:spPr bwMode="auto">
          <a:xfrm>
            <a:off x="1634836" y="4495800"/>
            <a:ext cx="8382000" cy="1898073"/>
          </a:xfrm>
          <a:prstGeom prst="rect">
            <a:avLst/>
          </a:prstGeom>
          <a:solidFill>
            <a:schemeClr val="bg1">
              <a:lumMod val="85000"/>
            </a:schemeClr>
          </a:solidFill>
          <a:ln>
            <a:noFill/>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buFontTx/>
              <a:buChar char="•"/>
            </a:pPr>
            <a:endParaRPr lang="en-US" sz="2000" dirty="0">
              <a:latin typeface="Arial" charset="0"/>
              <a:ea typeface="ＭＳ Ｐゴシック" pitchFamily="48" charset="-128"/>
            </a:endParaRPr>
          </a:p>
        </p:txBody>
      </p:sp>
      <p:sp>
        <p:nvSpPr>
          <p:cNvPr id="35842" name="Title 1">
            <a:extLst>
              <a:ext uri="{FF2B5EF4-FFF2-40B4-BE49-F238E27FC236}">
                <a16:creationId xmlns:a16="http://schemas.microsoft.com/office/drawing/2014/main" id="{08D960B2-E7AD-4DD0-8504-C0A93560FB94}"/>
              </a:ext>
            </a:extLst>
          </p:cNvPr>
          <p:cNvSpPr>
            <a:spLocks noGrp="1"/>
          </p:cNvSpPr>
          <p:nvPr>
            <p:ph type="title"/>
          </p:nvPr>
        </p:nvSpPr>
        <p:spPr>
          <a:xfrm>
            <a:off x="304800" y="267270"/>
            <a:ext cx="11582400" cy="914400"/>
          </a:xfrm>
        </p:spPr>
        <p:txBody>
          <a:bodyPr/>
          <a:lstStyle/>
          <a:p>
            <a:r>
              <a:rPr lang="en-US" altLang="en-US">
                <a:ea typeface="ＭＳ Ｐゴシック" panose="020B0600070205080204" pitchFamily="34" charset="-128"/>
              </a:rPr>
              <a:t>Increased risk of severe illness</a:t>
            </a:r>
            <a:endParaRPr lang="en-US" altLang="en-US" dirty="0">
              <a:ea typeface="ＭＳ Ｐゴシック" panose="020B0600070205080204" pitchFamily="34" charset="-128"/>
            </a:endParaRPr>
          </a:p>
        </p:txBody>
      </p:sp>
      <p:sp>
        <p:nvSpPr>
          <p:cNvPr id="35843" name="Content Placeholder 2">
            <a:extLst>
              <a:ext uri="{FF2B5EF4-FFF2-40B4-BE49-F238E27FC236}">
                <a16:creationId xmlns:a16="http://schemas.microsoft.com/office/drawing/2014/main" id="{35A07603-49A7-4713-B837-19FBABE07279}"/>
              </a:ext>
            </a:extLst>
          </p:cNvPr>
          <p:cNvSpPr>
            <a:spLocks noGrp="1"/>
          </p:cNvSpPr>
          <p:nvPr>
            <p:ph idx="1"/>
          </p:nvPr>
        </p:nvSpPr>
        <p:spPr>
          <a:xfrm>
            <a:off x="1367051" y="1602473"/>
            <a:ext cx="9457898" cy="4668073"/>
          </a:xfrm>
          <a:noFill/>
          <a:ln>
            <a:noFill/>
          </a:ln>
        </p:spPr>
        <p:txBody>
          <a:bodyPr>
            <a:spAutoFit/>
          </a:bodyPr>
          <a:lstStyle/>
          <a:p>
            <a:pPr marL="0" indent="0">
              <a:buNone/>
            </a:pPr>
            <a:r>
              <a:rPr lang="en-US" altLang="en-US" dirty="0">
                <a:ea typeface="ＭＳ Ｐゴシック" panose="020B0600070205080204" pitchFamily="34" charset="-128"/>
              </a:rPr>
              <a:t>COVID-19 poses a greater risk for severe illness for people with underlying health conditions not limited to:</a:t>
            </a:r>
          </a:p>
          <a:p>
            <a:pPr marL="342900" indent="-342900">
              <a:buFont typeface="Arial" panose="020B0604020202020204" pitchFamily="34" charset="0"/>
              <a:buChar char="•"/>
            </a:pPr>
            <a:r>
              <a:rPr lang="en-US" altLang="en-US" sz="2200" dirty="0">
                <a:ea typeface="ＭＳ Ｐゴシック" panose="020B0600070205080204" pitchFamily="34" charset="-128"/>
              </a:rPr>
              <a:t>Heart disease</a:t>
            </a:r>
          </a:p>
          <a:p>
            <a:pPr marL="342900" indent="-342900">
              <a:buFont typeface="Arial" panose="020B0604020202020204" pitchFamily="34" charset="0"/>
              <a:buChar char="•"/>
            </a:pPr>
            <a:r>
              <a:rPr lang="en-US" altLang="en-US" sz="2200" dirty="0">
                <a:ea typeface="ＭＳ Ｐゴシック" panose="020B0600070205080204" pitchFamily="34" charset="-128"/>
              </a:rPr>
              <a:t>Lung disease such as asthma</a:t>
            </a:r>
          </a:p>
          <a:p>
            <a:pPr marL="342900" indent="-342900">
              <a:buFont typeface="Arial" panose="020B0604020202020204" pitchFamily="34" charset="0"/>
              <a:buChar char="•"/>
            </a:pPr>
            <a:r>
              <a:rPr lang="en-US" altLang="en-US" sz="2200" dirty="0">
                <a:ea typeface="ＭＳ Ｐゴシック" panose="020B0600070205080204" pitchFamily="34" charset="-128"/>
              </a:rPr>
              <a:t>Diabetes</a:t>
            </a:r>
          </a:p>
          <a:p>
            <a:pPr marL="342900" indent="-342900">
              <a:buFont typeface="Arial" panose="020B0604020202020204" pitchFamily="34" charset="0"/>
              <a:buChar char="•"/>
            </a:pPr>
            <a:r>
              <a:rPr lang="en-US" altLang="en-US" sz="2200" dirty="0">
                <a:ea typeface="ＭＳ Ｐゴシック" panose="020B0600070205080204" pitchFamily="34" charset="-128"/>
              </a:rPr>
              <a:t>Suppressed immune systems</a:t>
            </a:r>
          </a:p>
          <a:p>
            <a:pPr marL="342900" indent="-342900">
              <a:buFont typeface="Arial" panose="020B0604020202020204" pitchFamily="34" charset="0"/>
              <a:buChar char="•"/>
            </a:pPr>
            <a:r>
              <a:rPr lang="en-US" altLang="en-US" sz="2200" dirty="0">
                <a:ea typeface="ＭＳ Ｐゴシック" panose="020B0600070205080204" pitchFamily="34" charset="-128"/>
              </a:rPr>
              <a:t>Severe obesity</a:t>
            </a:r>
          </a:p>
          <a:p>
            <a:pPr marL="0" indent="0" algn="l">
              <a:buNone/>
            </a:pPr>
            <a:br>
              <a:rPr lang="en-US" altLang="en-US" sz="2000" dirty="0">
                <a:ea typeface="ＭＳ Ｐゴシック" panose="020B0600070205080204" pitchFamily="34" charset="-128"/>
              </a:rPr>
            </a:br>
            <a:r>
              <a:rPr lang="en-US" altLang="en-US" sz="2000" dirty="0">
                <a:ea typeface="ＭＳ Ｐゴシック" panose="020B0600070205080204" pitchFamily="34" charset="-128"/>
              </a:rPr>
              <a:t>The elderly have higher rates of severe illness from COVID-19. Children and younger adults have had less severe illness and death.  Some children have developed multisystem inflammatory syndrome (MIS-C). The cases are currently under investigation. Because COVID-19 is new, there are many scientific unknowns such as the impact on pregnant women and their fetuses. </a:t>
            </a:r>
          </a:p>
          <a:p>
            <a:pPr marL="0" indent="0" algn="ctr">
              <a:buNone/>
            </a:pPr>
            <a:endParaRPr lang="en-US" altLang="en-US" sz="2000" dirty="0">
              <a:ea typeface="ＭＳ Ｐゴシック" panose="020B0600070205080204" pitchFamily="34" charset="-128"/>
            </a:endParaRPr>
          </a:p>
        </p:txBody>
      </p:sp>
      <p:sp>
        <p:nvSpPr>
          <p:cNvPr id="10" name="Rectangle 9">
            <a:extLst>
              <a:ext uri="{FF2B5EF4-FFF2-40B4-BE49-F238E27FC236}">
                <a16:creationId xmlns:a16="http://schemas.microsoft.com/office/drawing/2014/main" id="{960006DA-1080-40E4-BB4D-8871E1102866}"/>
              </a:ext>
            </a:extLst>
          </p:cNvPr>
          <p:cNvSpPr/>
          <p:nvPr/>
        </p:nvSpPr>
        <p:spPr>
          <a:xfrm>
            <a:off x="1192802" y="6488668"/>
            <a:ext cx="1508555" cy="369332"/>
          </a:xfrm>
          <a:prstGeom prst="rect">
            <a:avLst/>
          </a:prstGeom>
        </p:spPr>
        <p:txBody>
          <a:bodyPr wrap="none">
            <a:spAutoFit/>
          </a:bodyPr>
          <a:lstStyle/>
          <a:p>
            <a:r>
              <a:rPr lang="en-US" dirty="0"/>
              <a:t>Source: NIEHS</a:t>
            </a:r>
          </a:p>
        </p:txBody>
      </p:sp>
    </p:spTree>
    <p:extLst>
      <p:ext uri="{BB962C8B-B14F-4D97-AF65-F5344CB8AC3E}">
        <p14:creationId xmlns:p14="http://schemas.microsoft.com/office/powerpoint/2010/main" val="843407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B230940D-3ED2-40C2-A70C-307864B41F64}"/>
              </a:ext>
            </a:extLst>
          </p:cNvPr>
          <p:cNvSpPr>
            <a:spLocks noGrp="1"/>
          </p:cNvSpPr>
          <p:nvPr>
            <p:ph type="title"/>
          </p:nvPr>
        </p:nvSpPr>
        <p:spPr>
          <a:xfrm>
            <a:off x="968923" y="384512"/>
            <a:ext cx="10963835" cy="553998"/>
          </a:xfrm>
        </p:spPr>
        <p:txBody>
          <a:bodyPr/>
          <a:lstStyle/>
          <a:p>
            <a:r>
              <a:rPr lang="en-US" altLang="en-US" dirty="0">
                <a:ea typeface="ＭＳ Ｐゴシック" panose="020B0600070205080204" pitchFamily="34" charset="-128"/>
              </a:rPr>
              <a:t>Treatment and vaccines</a:t>
            </a:r>
          </a:p>
        </p:txBody>
      </p:sp>
      <p:sp>
        <p:nvSpPr>
          <p:cNvPr id="41987" name="Content Placeholder 3">
            <a:extLst>
              <a:ext uri="{FF2B5EF4-FFF2-40B4-BE49-F238E27FC236}">
                <a16:creationId xmlns:a16="http://schemas.microsoft.com/office/drawing/2014/main" id="{82740196-18AC-4748-A5C1-1BB069D792B4}"/>
              </a:ext>
            </a:extLst>
          </p:cNvPr>
          <p:cNvSpPr>
            <a:spLocks noGrp="1"/>
          </p:cNvSpPr>
          <p:nvPr>
            <p:ph sz="half" idx="1"/>
          </p:nvPr>
        </p:nvSpPr>
        <p:spPr>
          <a:xfrm>
            <a:off x="1390859" y="2190465"/>
            <a:ext cx="4705141" cy="3810000"/>
          </a:xfrm>
        </p:spPr>
        <p:txBody>
          <a:bodyPr/>
          <a:lstStyle/>
          <a:p>
            <a:pPr marL="342900" indent="-342900">
              <a:buFont typeface="Arial" panose="020B0604020202020204" pitchFamily="34" charset="0"/>
              <a:buChar char="•"/>
            </a:pPr>
            <a:r>
              <a:rPr lang="en-US" sz="2400" dirty="0"/>
              <a:t>There is no vaccine to prevent COVID-19.</a:t>
            </a:r>
          </a:p>
          <a:p>
            <a:pPr marL="342900" indent="-342900">
              <a:buFont typeface="Arial" panose="020B0604020202020204" pitchFamily="34" charset="0"/>
              <a:buChar char="•"/>
            </a:pPr>
            <a:r>
              <a:rPr lang="en-US" altLang="en-US" sz="2400" dirty="0">
                <a:ea typeface="ＭＳ Ｐゴシック" panose="020B0600070205080204" pitchFamily="34" charset="-128"/>
              </a:rPr>
              <a:t>There is no specific FDA approved medication or treatment for COVID-19.</a:t>
            </a:r>
          </a:p>
          <a:p>
            <a:pPr marL="342900" indent="-342900">
              <a:buFont typeface="Arial" panose="020B0604020202020204" pitchFamily="34" charset="0"/>
              <a:buChar char="•"/>
            </a:pPr>
            <a:r>
              <a:rPr lang="en-US" altLang="en-US" sz="2400" dirty="0">
                <a:ea typeface="ＭＳ Ｐゴシック" panose="020B0600070205080204" pitchFamily="34" charset="-128"/>
              </a:rPr>
              <a:t>Treatment is supportive.</a:t>
            </a:r>
          </a:p>
          <a:p>
            <a:pPr marL="342900" indent="-342900">
              <a:buFont typeface="Arial" panose="020B0604020202020204" pitchFamily="34" charset="0"/>
              <a:buChar char="•"/>
            </a:pPr>
            <a:r>
              <a:rPr lang="en-US" sz="2400" dirty="0"/>
              <a:t>People who are mildly ill with COVID-19 should isolate at home during their illness.</a:t>
            </a:r>
            <a:endParaRPr lang="en-US" altLang="en-US" sz="2400" dirty="0">
              <a:ea typeface="ＭＳ Ｐゴシック" panose="020B0600070205080204" pitchFamily="34" charset="-128"/>
            </a:endParaRPr>
          </a:p>
          <a:p>
            <a:endParaRPr lang="en-US" altLang="en-US" dirty="0">
              <a:ea typeface="ＭＳ Ｐゴシック" panose="020B0600070205080204" pitchFamily="34" charset="-128"/>
            </a:endParaRPr>
          </a:p>
        </p:txBody>
      </p:sp>
      <p:pic>
        <p:nvPicPr>
          <p:cNvPr id="41988" name="Content Placeholder 5" descr="Influenza vaccine bottle">
            <a:extLst>
              <a:ext uri="{FF2B5EF4-FFF2-40B4-BE49-F238E27FC236}">
                <a16:creationId xmlns:a16="http://schemas.microsoft.com/office/drawing/2014/main" id="{0A32C11C-B689-4941-9B2D-1B1C3009DBC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4000"/>
          <a:stretch/>
        </p:blipFill>
        <p:spPr>
          <a:xfrm>
            <a:off x="6705600" y="2286000"/>
            <a:ext cx="3276600" cy="3810000"/>
          </a:xfrm>
        </p:spPr>
      </p:pic>
      <p:sp>
        <p:nvSpPr>
          <p:cNvPr id="2" name="Slide Number Placeholder 1">
            <a:extLst>
              <a:ext uri="{FF2B5EF4-FFF2-40B4-BE49-F238E27FC236}">
                <a16:creationId xmlns:a16="http://schemas.microsoft.com/office/drawing/2014/main" id="{75B0DE9D-9ABB-484F-9D5B-CB8051027150}"/>
              </a:ext>
            </a:extLst>
          </p:cNvPr>
          <p:cNvSpPr>
            <a:spLocks noGrp="1"/>
          </p:cNvSpPr>
          <p:nvPr>
            <p:ph type="sldNum" sz="quarter" idx="10"/>
          </p:nvPr>
        </p:nvSpPr>
        <p:spPr/>
        <p:txBody>
          <a:bodyPr/>
          <a:lstStyle/>
          <a:p>
            <a:fld id="{644431DD-724F-4159-B395-C12D4FF15CA8}" type="slidenum">
              <a:rPr lang="en-US" altLang="en-US" smtClean="0"/>
              <a:pPr/>
              <a:t>14</a:t>
            </a:fld>
            <a:endParaRPr lang="en-US" altLang="en-US" dirty="0"/>
          </a:p>
        </p:txBody>
      </p:sp>
    </p:spTree>
    <p:extLst>
      <p:ext uri="{BB962C8B-B14F-4D97-AF65-F5344CB8AC3E}">
        <p14:creationId xmlns:p14="http://schemas.microsoft.com/office/powerpoint/2010/main" val="3042363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a:extLst>
              <a:ext uri="{FF2B5EF4-FFF2-40B4-BE49-F238E27FC236}">
                <a16:creationId xmlns:a16="http://schemas.microsoft.com/office/drawing/2014/main" id="{15D82984-118A-4B3E-91F5-63145A8FEA2D}"/>
              </a:ext>
            </a:extLst>
          </p:cNvPr>
          <p:cNvSpPr>
            <a:spLocks noGrp="1"/>
          </p:cNvSpPr>
          <p:nvPr>
            <p:ph type="title"/>
          </p:nvPr>
        </p:nvSpPr>
        <p:spPr>
          <a:xfrm>
            <a:off x="614082" y="367039"/>
            <a:ext cx="10963835" cy="553998"/>
          </a:xfrm>
        </p:spPr>
        <p:txBody>
          <a:bodyPr/>
          <a:lstStyle/>
          <a:p>
            <a:r>
              <a:rPr lang="en-US" altLang="en-US" dirty="0">
                <a:ea typeface="ＭＳ Ｐゴシック" panose="020B0600070205080204" pitchFamily="34" charset="-128"/>
              </a:rPr>
              <a:t>Review: What is Wrong with this Picture?</a:t>
            </a:r>
          </a:p>
        </p:txBody>
      </p:sp>
      <p:sp>
        <p:nvSpPr>
          <p:cNvPr id="37892" name="Content Placeholder 2">
            <a:extLst>
              <a:ext uri="{FF2B5EF4-FFF2-40B4-BE49-F238E27FC236}">
                <a16:creationId xmlns:a16="http://schemas.microsoft.com/office/drawing/2014/main" id="{CAD16DA1-3053-447E-80C5-9DE955F01C76}"/>
              </a:ext>
            </a:extLst>
          </p:cNvPr>
          <p:cNvSpPr>
            <a:spLocks noGrp="1"/>
          </p:cNvSpPr>
          <p:nvPr>
            <p:ph sz="half" idx="1"/>
          </p:nvPr>
        </p:nvSpPr>
        <p:spPr>
          <a:xfrm>
            <a:off x="1419447" y="2057400"/>
            <a:ext cx="5164412" cy="2031325"/>
          </a:xfrm>
        </p:spPr>
        <p:txBody>
          <a:bodyPr/>
          <a:lstStyle/>
          <a:p>
            <a:pPr marL="342900" indent="-342900">
              <a:buFont typeface="Arial" panose="020B0604020202020204" pitchFamily="34" charset="0"/>
              <a:buChar char="•"/>
            </a:pPr>
            <a:r>
              <a:rPr lang="en-US" altLang="en-US" dirty="0">
                <a:ea typeface="ＭＳ Ｐゴシック" panose="020B0600070205080204" pitchFamily="34" charset="-128"/>
              </a:rPr>
              <a:t>Poor cough etiquette </a:t>
            </a:r>
          </a:p>
          <a:p>
            <a:pPr marL="342900" indent="-342900">
              <a:buFont typeface="Arial" panose="020B0604020202020204" pitchFamily="34" charset="0"/>
              <a:buChar char="•"/>
            </a:pPr>
            <a:r>
              <a:rPr lang="en-US" dirty="0"/>
              <a:t>No cloth face mask</a:t>
            </a:r>
          </a:p>
          <a:p>
            <a:endParaRPr lang="en-US" altLang="en-US" sz="2400" dirty="0">
              <a:ea typeface="ＭＳ Ｐゴシック" panose="020B0600070205080204" pitchFamily="34" charset="-128"/>
            </a:endParaRPr>
          </a:p>
          <a:p>
            <a:endParaRPr lang="en-US" altLang="en-US" sz="2400" dirty="0">
              <a:ea typeface="ＭＳ Ｐゴシック" panose="020B0600070205080204" pitchFamily="34" charset="-128"/>
            </a:endParaRPr>
          </a:p>
          <a:p>
            <a:endParaRPr lang="en-US" altLang="en-US" dirty="0">
              <a:ea typeface="ＭＳ Ｐゴシック" panose="020B0600070205080204" pitchFamily="34" charset="-128"/>
            </a:endParaRPr>
          </a:p>
        </p:txBody>
      </p:sp>
      <p:pic>
        <p:nvPicPr>
          <p:cNvPr id="6" name="Content Placeholder 7" descr="Image of particles released from Woman sneezing into fabric.">
            <a:extLst>
              <a:ext uri="{FF2B5EF4-FFF2-40B4-BE49-F238E27FC236}">
                <a16:creationId xmlns:a16="http://schemas.microsoft.com/office/drawing/2014/main" id="{020BD2E7-25CD-40E5-8853-83213A774609}"/>
              </a:ext>
            </a:extLst>
          </p:cNvPr>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bwMode="auto">
          <a:xfrm>
            <a:off x="7467601" y="2057401"/>
            <a:ext cx="2767013" cy="4156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xmlns:lc="http://schemas.openxmlformats.org/drawingml/2006/lockedCanvas" val="1"/>
            </a:ext>
          </a:extLst>
        </p:spPr>
      </p:pic>
      <p:sp>
        <p:nvSpPr>
          <p:cNvPr id="2" name="Slide Number Placeholder 1">
            <a:extLst>
              <a:ext uri="{FF2B5EF4-FFF2-40B4-BE49-F238E27FC236}">
                <a16:creationId xmlns:a16="http://schemas.microsoft.com/office/drawing/2014/main" id="{A51480B5-A60A-4527-AD17-F5CBCCD99C5F}"/>
              </a:ext>
            </a:extLst>
          </p:cNvPr>
          <p:cNvSpPr>
            <a:spLocks noGrp="1"/>
          </p:cNvSpPr>
          <p:nvPr>
            <p:ph type="sldNum" sz="quarter" idx="10"/>
          </p:nvPr>
        </p:nvSpPr>
        <p:spPr/>
        <p:txBody>
          <a:bodyPr/>
          <a:lstStyle/>
          <a:p>
            <a:fld id="{644431DD-724F-4159-B395-C12D4FF15CA8}" type="slidenum">
              <a:rPr lang="en-US" altLang="en-US" smtClean="0"/>
              <a:pPr/>
              <a:t>15</a:t>
            </a:fld>
            <a:endParaRPr lang="en-US" altLang="en-US" dirty="0"/>
          </a:p>
        </p:txBody>
      </p:sp>
    </p:spTree>
    <p:extLst>
      <p:ext uri="{BB962C8B-B14F-4D97-AF65-F5344CB8AC3E}">
        <p14:creationId xmlns:p14="http://schemas.microsoft.com/office/powerpoint/2010/main" val="3146320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40"/>
          <p:cNvSpPr txBox="1">
            <a:spLocks noGrp="1"/>
          </p:cNvSpPr>
          <p:nvPr>
            <p:ph type="title"/>
          </p:nvPr>
        </p:nvSpPr>
        <p:spPr>
          <a:xfrm>
            <a:off x="457182" y="125390"/>
            <a:ext cx="11277635" cy="6386245"/>
          </a:xfrm>
          <a:prstGeom prst="rect">
            <a:avLst/>
          </a:prstGeom>
          <a:noFill/>
          <a:ln>
            <a:noFill/>
          </a:ln>
        </p:spPr>
        <p:txBody>
          <a:bodyPr spcFirstLastPara="1" wrap="square" lIns="121900" tIns="121900" rIns="121900" bIns="121900" anchor="t" anchorCtr="0">
            <a:noAutofit/>
          </a:bodyPr>
          <a:lstStyle/>
          <a:p>
            <a:pPr>
              <a:buSzPts val="1500"/>
            </a:pPr>
            <a:r>
              <a:rPr lang="en-US" altLang="en-US" sz="8000" dirty="0">
                <a:ea typeface="ＭＳ Ｐゴシック" panose="020B0600070205080204" pitchFamily="34" charset="-128"/>
              </a:rPr>
              <a:t>Module 2: </a:t>
            </a:r>
            <a:br>
              <a:rPr lang="en-US" altLang="en-US" sz="8000" dirty="0">
                <a:ea typeface="ＭＳ Ｐゴシック" panose="020B0600070205080204" pitchFamily="34" charset="-128"/>
              </a:rPr>
            </a:br>
            <a:r>
              <a:rPr lang="en-US" altLang="en-US" sz="8000" dirty="0">
                <a:ea typeface="ＭＳ Ｐゴシック" panose="020B0600070205080204" pitchFamily="34" charset="-128"/>
              </a:rPr>
              <a:t>Assessing the Potential for Exposure to </a:t>
            </a:r>
            <a:r>
              <a:rPr lang="en-US" altLang="en-US" sz="8000" dirty="0">
                <a:solidFill>
                  <a:srgbClr val="FFFFFF"/>
                </a:solidFill>
                <a:highlight>
                  <a:srgbClr val="000000"/>
                </a:highlight>
              </a:rPr>
              <a:t>COVID-19</a:t>
            </a:r>
            <a:r>
              <a:rPr lang="en-US" altLang="en-US" sz="8000" dirty="0">
                <a:ea typeface="ＭＳ Ｐゴシック" panose="020B0600070205080204" pitchFamily="34" charset="-128"/>
              </a:rPr>
              <a:t> in Daily Activities</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7"/>
          <p:cNvSpPr txBox="1">
            <a:spLocks noGrp="1"/>
          </p:cNvSpPr>
          <p:nvPr>
            <p:ph type="title"/>
          </p:nvPr>
        </p:nvSpPr>
        <p:spPr>
          <a:xfrm>
            <a:off x="391933" y="184768"/>
            <a:ext cx="11360799" cy="763599"/>
          </a:xfrm>
          <a:prstGeom prst="rect">
            <a:avLst/>
          </a:prstGeom>
          <a:noFill/>
          <a:ln>
            <a:noFill/>
          </a:ln>
        </p:spPr>
        <p:txBody>
          <a:bodyPr spcFirstLastPara="1" wrap="square" lIns="121900" tIns="121900" rIns="121900" bIns="121900" anchor="t" anchorCtr="0">
            <a:noAutofit/>
          </a:bodyPr>
          <a:lstStyle/>
          <a:p>
            <a:pPr>
              <a:buSzPts val="700"/>
            </a:pPr>
            <a:r>
              <a:rPr lang="en-US" sz="3200" dirty="0">
                <a:highlight>
                  <a:srgbClr val="FFC000"/>
                </a:highlight>
              </a:rPr>
              <a:t>Risk levels during widespread disease transmission</a:t>
            </a:r>
            <a:endParaRPr sz="3200" dirty="0"/>
          </a:p>
        </p:txBody>
      </p:sp>
      <p:sp>
        <p:nvSpPr>
          <p:cNvPr id="191" name="Google Shape;191;p47"/>
          <p:cNvSpPr txBox="1"/>
          <p:nvPr/>
        </p:nvSpPr>
        <p:spPr>
          <a:xfrm>
            <a:off x="211824" y="1194272"/>
            <a:ext cx="5355999" cy="5275800"/>
          </a:xfrm>
          <a:prstGeom prst="rect">
            <a:avLst/>
          </a:prstGeom>
          <a:noFill/>
          <a:ln>
            <a:noFill/>
          </a:ln>
        </p:spPr>
        <p:txBody>
          <a:bodyPr spcFirstLastPara="1" wrap="square" lIns="121900" tIns="121900" rIns="121900" bIns="121900" anchor="t" anchorCtr="0">
            <a:noAutofit/>
          </a:bodyPr>
          <a:lstStyle/>
          <a:p>
            <a:pPr marL="609585" indent="-457189">
              <a:lnSpc>
                <a:spcPct val="115000"/>
              </a:lnSpc>
              <a:buClr>
                <a:srgbClr val="000000"/>
              </a:buClr>
              <a:buSzPts val="1800"/>
              <a:buFont typeface="Arial"/>
              <a:buChar char="●"/>
            </a:pPr>
            <a:r>
              <a:rPr lang="en-US" altLang="en-US" sz="2400" dirty="0">
                <a:highlight>
                  <a:srgbClr val="FFFFFF"/>
                </a:highlight>
              </a:rPr>
              <a:t>OSHA has published an occupational risk guide for COVID-19 that can be adapted for everyday life.</a:t>
            </a:r>
          </a:p>
          <a:p>
            <a:pPr marL="609585" indent="-457189">
              <a:lnSpc>
                <a:spcPct val="115000"/>
              </a:lnSpc>
              <a:buClr>
                <a:srgbClr val="000000"/>
              </a:buClr>
              <a:buSzPts val="1800"/>
              <a:buFont typeface="Arial"/>
              <a:buChar char="●"/>
            </a:pPr>
            <a:r>
              <a:rPr lang="en" sz="2400" dirty="0">
                <a:solidFill>
                  <a:srgbClr val="000000"/>
                </a:solidFill>
                <a:highlight>
                  <a:srgbClr val="FFFFFF"/>
                </a:highlight>
                <a:latin typeface="Arial"/>
                <a:ea typeface="Arial"/>
                <a:cs typeface="Arial"/>
                <a:sym typeface="Arial"/>
              </a:rPr>
              <a:t>The risk of community spread of COVID-19 may become less, then rebound or settle into a low level of  </a:t>
            </a:r>
            <a:r>
              <a:rPr lang="en-US" sz="2400" dirty="0">
                <a:solidFill>
                  <a:srgbClr val="000000"/>
                </a:solidFill>
                <a:highlight>
                  <a:srgbClr val="FFFFFF"/>
                </a:highlight>
                <a:latin typeface="Arial"/>
                <a:ea typeface="Arial"/>
                <a:cs typeface="Arial"/>
                <a:sym typeface="Arial"/>
              </a:rPr>
              <a:t>disease </a:t>
            </a:r>
            <a:r>
              <a:rPr lang="en" sz="2400" dirty="0">
                <a:solidFill>
                  <a:srgbClr val="000000"/>
                </a:solidFill>
                <a:highlight>
                  <a:srgbClr val="FFFFFF"/>
                </a:highlight>
                <a:latin typeface="Arial"/>
                <a:ea typeface="Arial"/>
                <a:cs typeface="Arial"/>
                <a:sym typeface="Arial"/>
              </a:rPr>
              <a:t>t</a:t>
            </a:r>
            <a:r>
              <a:rPr lang="en-US" sz="2400" dirty="0">
                <a:solidFill>
                  <a:srgbClr val="000000"/>
                </a:solidFill>
                <a:highlight>
                  <a:srgbClr val="FFFFFF"/>
                </a:highlight>
                <a:latin typeface="Arial"/>
                <a:ea typeface="Arial"/>
                <a:cs typeface="Arial"/>
                <a:sym typeface="Arial"/>
              </a:rPr>
              <a:t>ransmission.</a:t>
            </a:r>
            <a:r>
              <a:rPr lang="en" sz="2400" dirty="0">
                <a:solidFill>
                  <a:srgbClr val="000000"/>
                </a:solidFill>
                <a:highlight>
                  <a:srgbClr val="FFFFFF"/>
                </a:highlight>
                <a:latin typeface="Arial"/>
                <a:ea typeface="Arial"/>
                <a:cs typeface="Arial"/>
                <a:sym typeface="Arial"/>
              </a:rPr>
              <a:t> </a:t>
            </a:r>
            <a:endParaRPr sz="2400" dirty="0"/>
          </a:p>
        </p:txBody>
      </p:sp>
      <p:pic>
        <p:nvPicPr>
          <p:cNvPr id="192" name="Google Shape;192;p47"/>
          <p:cNvPicPr preferRelativeResize="0"/>
          <p:nvPr/>
        </p:nvPicPr>
        <p:blipFill rotWithShape="1">
          <a:blip r:embed="rId3">
            <a:extLst>
              <a:ext uri="{28A0092B-C50C-407E-A947-70E740481C1C}">
                <a14:useLocalDpi xmlns:a14="http://schemas.microsoft.com/office/drawing/2010/main" val="0"/>
              </a:ext>
            </a:extLst>
          </a:blip>
          <a:srcRect/>
          <a:stretch/>
        </p:blipFill>
        <p:spPr>
          <a:xfrm>
            <a:off x="6822828" y="1403234"/>
            <a:ext cx="4014776" cy="399559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921F1-7F67-44B3-8489-3DD6EB892293}"/>
              </a:ext>
            </a:extLst>
          </p:cNvPr>
          <p:cNvSpPr>
            <a:spLocks noGrp="1"/>
          </p:cNvSpPr>
          <p:nvPr>
            <p:ph type="title"/>
          </p:nvPr>
        </p:nvSpPr>
        <p:spPr>
          <a:xfrm>
            <a:off x="452121" y="277397"/>
            <a:ext cx="11462788" cy="1477328"/>
          </a:xfrm>
        </p:spPr>
        <p:txBody>
          <a:bodyPr/>
          <a:lstStyle/>
          <a:p>
            <a:r>
              <a:rPr lang="en-US" dirty="0"/>
              <a:t>Conduct a lifestyle hazard assessment</a:t>
            </a:r>
          </a:p>
        </p:txBody>
      </p:sp>
      <p:sp>
        <p:nvSpPr>
          <p:cNvPr id="3" name="Text Placeholder 2">
            <a:extLst>
              <a:ext uri="{FF2B5EF4-FFF2-40B4-BE49-F238E27FC236}">
                <a16:creationId xmlns:a16="http://schemas.microsoft.com/office/drawing/2014/main" id="{74C73CA8-070B-45D8-A9FF-9C2F1696F39A}"/>
              </a:ext>
            </a:extLst>
          </p:cNvPr>
          <p:cNvSpPr>
            <a:spLocks noGrp="1"/>
          </p:cNvSpPr>
          <p:nvPr>
            <p:ph type="body" idx="1"/>
          </p:nvPr>
        </p:nvSpPr>
        <p:spPr>
          <a:xfrm>
            <a:off x="452121" y="1754725"/>
            <a:ext cx="11287759" cy="2052165"/>
          </a:xfrm>
        </p:spPr>
        <p:txBody>
          <a:bodyPr/>
          <a:lstStyle/>
          <a:p>
            <a:r>
              <a:rPr lang="en-US" dirty="0"/>
              <a:t>Households range from single occupant to those with 8 or more persons spanning two or more generations. There may be very young, elderly, persons with underlying medical conditions and persons who experience frequent public contact living at the residence.  Assess your household characteristics.</a:t>
            </a:r>
          </a:p>
        </p:txBody>
      </p:sp>
    </p:spTree>
    <p:extLst>
      <p:ext uri="{BB962C8B-B14F-4D97-AF65-F5344CB8AC3E}">
        <p14:creationId xmlns:p14="http://schemas.microsoft.com/office/powerpoint/2010/main" val="1493049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a:highlight>
                  <a:srgbClr val="FFC000"/>
                </a:highlight>
              </a:rPr>
              <a:t>Very High Risk of Exposure</a:t>
            </a:r>
            <a:endParaRPr dirty="0"/>
          </a:p>
        </p:txBody>
      </p:sp>
      <p:sp>
        <p:nvSpPr>
          <p:cNvPr id="185" name="Google Shape;185;p46"/>
          <p:cNvSpPr txBox="1">
            <a:spLocks noGrp="1"/>
          </p:cNvSpPr>
          <p:nvPr>
            <p:ph type="body" idx="1"/>
          </p:nvPr>
        </p:nvSpPr>
        <p:spPr>
          <a:xfrm>
            <a:off x="298641" y="670310"/>
            <a:ext cx="11360799" cy="6151221"/>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n-US" sz="2800" dirty="0">
                <a:solidFill>
                  <a:schemeClr val="dk1"/>
                </a:solidFill>
              </a:rPr>
              <a:t>A person living in the household who requires care-giving from another family member is ill with COVID-19.</a:t>
            </a:r>
            <a:endParaRPr sz="2800" dirty="0"/>
          </a:p>
          <a:p>
            <a:pPr indent="-457189">
              <a:spcBef>
                <a:spcPts val="2133"/>
              </a:spcBef>
              <a:buClr>
                <a:schemeClr val="dk1"/>
              </a:buClr>
              <a:buSzPts val="1800"/>
              <a:buFont typeface="Arial"/>
              <a:buChar char="●"/>
            </a:pPr>
            <a:r>
              <a:rPr lang="en-US" sz="2800" dirty="0">
                <a:solidFill>
                  <a:schemeClr val="dk1"/>
                </a:solidFill>
              </a:rPr>
              <a:t>The house does not have an adequate isolation area for the ill person.  Ideally, the ill individual can isolate in a bedroom with an adjacent bathroom with a shower or bathtub.  </a:t>
            </a:r>
            <a:endParaRPr sz="2800" dirty="0">
              <a:solidFill>
                <a:schemeClr val="dk1"/>
              </a:solidFill>
            </a:endParaRPr>
          </a:p>
          <a:p>
            <a:pPr marL="0" indent="0">
              <a:spcBef>
                <a:spcPts val="2133"/>
              </a:spcBef>
              <a:buSzPts val="350"/>
            </a:pPr>
            <a:endParaRPr dirty="0"/>
          </a:p>
        </p:txBody>
      </p:sp>
    </p:spTree>
    <p:extLst>
      <p:ext uri="{BB962C8B-B14F-4D97-AF65-F5344CB8AC3E}">
        <p14:creationId xmlns:p14="http://schemas.microsoft.com/office/powerpoint/2010/main" val="4150893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0568" y="224695"/>
            <a:ext cx="11299255" cy="686577"/>
          </a:xfrm>
          <a:prstGeom prst="rect">
            <a:avLst/>
          </a:prstGeom>
        </p:spPr>
        <p:txBody>
          <a:bodyPr spcFirstLastPara="1" vert="horz" wrap="square" lIns="0" tIns="16933" rIns="0" bIns="0" rtlCol="0" anchor="t" anchorCtr="0">
            <a:spAutoFit/>
          </a:bodyPr>
          <a:lstStyle/>
          <a:p>
            <a:pPr marL="16933">
              <a:spcBef>
                <a:spcPts val="133"/>
              </a:spcBef>
            </a:pPr>
            <a:r>
              <a:rPr sz="4267" dirty="0"/>
              <a:t>D</a:t>
            </a:r>
            <a:r>
              <a:rPr sz="4267" spc="-7" dirty="0"/>
              <a:t>isclai</a:t>
            </a:r>
            <a:r>
              <a:rPr sz="4267" dirty="0"/>
              <a:t>m</a:t>
            </a:r>
            <a:r>
              <a:rPr sz="4267" spc="-7" dirty="0"/>
              <a:t>e</a:t>
            </a:r>
            <a:r>
              <a:rPr sz="4267" dirty="0"/>
              <a:t>r</a:t>
            </a:r>
            <a:r>
              <a:rPr lang="en-US" sz="4267" dirty="0"/>
              <a:t> and acknowledgements</a:t>
            </a:r>
            <a:endParaRPr sz="4267" dirty="0"/>
          </a:p>
        </p:txBody>
      </p:sp>
      <p:sp>
        <p:nvSpPr>
          <p:cNvPr id="3" name="object 3"/>
          <p:cNvSpPr txBox="1"/>
          <p:nvPr/>
        </p:nvSpPr>
        <p:spPr>
          <a:xfrm>
            <a:off x="412413" y="937641"/>
            <a:ext cx="11407410" cy="5846472"/>
          </a:xfrm>
          <a:prstGeom prst="rect">
            <a:avLst/>
          </a:prstGeom>
        </p:spPr>
        <p:txBody>
          <a:bodyPr vert="horz" wrap="square" lIns="0" tIns="2540" rIns="0" bIns="0" rtlCol="0">
            <a:spAutoFit/>
          </a:bodyPr>
          <a:lstStyle/>
          <a:p>
            <a:pPr marL="16933" marR="222668">
              <a:lnSpc>
                <a:spcPct val="113799"/>
              </a:lnSpc>
              <a:spcBef>
                <a:spcPts val="20"/>
              </a:spcBef>
            </a:pPr>
            <a:r>
              <a:rPr sz="2400" spc="-7" dirty="0">
                <a:latin typeface="Arial"/>
                <a:cs typeface="Arial"/>
              </a:rPr>
              <a:t>The information </a:t>
            </a:r>
            <a:r>
              <a:rPr sz="2400" dirty="0">
                <a:latin typeface="Arial"/>
                <a:cs typeface="Arial"/>
              </a:rPr>
              <a:t>provided in </a:t>
            </a:r>
            <a:r>
              <a:rPr sz="2400" spc="-7" dirty="0">
                <a:latin typeface="Arial"/>
                <a:cs typeface="Arial"/>
              </a:rPr>
              <a:t>this training </a:t>
            </a:r>
            <a:r>
              <a:rPr sz="2400" dirty="0">
                <a:latin typeface="Arial"/>
                <a:cs typeface="Arial"/>
              </a:rPr>
              <a:t>is based on current  </a:t>
            </a:r>
            <a:r>
              <a:rPr sz="2400" spc="-7" dirty="0">
                <a:latin typeface="Arial"/>
                <a:cs typeface="Arial"/>
              </a:rPr>
              <a:t>information </a:t>
            </a:r>
            <a:r>
              <a:rPr sz="2400" dirty="0">
                <a:latin typeface="Arial"/>
                <a:cs typeface="Arial"/>
              </a:rPr>
              <a:t>regarding best </a:t>
            </a:r>
            <a:r>
              <a:rPr sz="2400" spc="-7" dirty="0">
                <a:latin typeface="Arial"/>
                <a:cs typeface="Arial"/>
              </a:rPr>
              <a:t>practices obtained from </a:t>
            </a:r>
            <a:r>
              <a:rPr sz="2400" dirty="0">
                <a:latin typeface="Arial"/>
                <a:cs typeface="Arial"/>
              </a:rPr>
              <a:t>guidance and </a:t>
            </a:r>
            <a:r>
              <a:rPr sz="2400" spc="-7" dirty="0">
                <a:latin typeface="Arial"/>
                <a:cs typeface="Arial"/>
              </a:rPr>
              <a:t>publications </a:t>
            </a:r>
            <a:r>
              <a:rPr sz="2400" dirty="0">
                <a:latin typeface="Arial"/>
                <a:cs typeface="Arial"/>
              </a:rPr>
              <a:t>issued by </a:t>
            </a:r>
            <a:r>
              <a:rPr sz="2400" spc="-7" dirty="0">
                <a:latin typeface="Arial"/>
                <a:cs typeface="Arial"/>
              </a:rPr>
              <a:t>the U.S. Centers for  </a:t>
            </a:r>
            <a:r>
              <a:rPr sz="2400" dirty="0">
                <a:latin typeface="Arial"/>
                <a:cs typeface="Arial"/>
              </a:rPr>
              <a:t>Disease </a:t>
            </a:r>
            <a:r>
              <a:rPr sz="2400" spc="-7" dirty="0">
                <a:latin typeface="Arial"/>
                <a:cs typeface="Arial"/>
              </a:rPr>
              <a:t>Control </a:t>
            </a:r>
            <a:r>
              <a:rPr sz="2400" dirty="0">
                <a:latin typeface="Arial"/>
                <a:cs typeface="Arial"/>
              </a:rPr>
              <a:t>and </a:t>
            </a:r>
            <a:r>
              <a:rPr sz="2400" spc="-7" dirty="0">
                <a:latin typeface="Arial"/>
                <a:cs typeface="Arial"/>
              </a:rPr>
              <a:t>Prevention</a:t>
            </a:r>
            <a:r>
              <a:rPr lang="en-US" sz="2400" spc="-7" dirty="0">
                <a:latin typeface="Arial"/>
                <a:cs typeface="Arial"/>
              </a:rPr>
              <a:t>, U.S. Occupational Safety and Health Administration, National Institutes of Environmental Health Sciences (NIEHS), Arizona Department of Health Services (ADHS)</a:t>
            </a:r>
            <a:r>
              <a:rPr sz="2400" spc="-7" dirty="0">
                <a:latin typeface="Arial"/>
                <a:cs typeface="Arial"/>
              </a:rPr>
              <a:t> </a:t>
            </a:r>
            <a:r>
              <a:rPr sz="2400" dirty="0">
                <a:latin typeface="Arial"/>
                <a:cs typeface="Arial"/>
              </a:rPr>
              <a:t>as well as </a:t>
            </a:r>
            <a:r>
              <a:rPr sz="2400" spc="-7" dirty="0">
                <a:latin typeface="Arial"/>
                <a:cs typeface="Arial"/>
              </a:rPr>
              <a:t>other federal,  state </a:t>
            </a:r>
            <a:r>
              <a:rPr sz="2400" dirty="0">
                <a:latin typeface="Arial"/>
                <a:cs typeface="Arial"/>
              </a:rPr>
              <a:t>and local public </a:t>
            </a:r>
            <a:r>
              <a:rPr sz="2400" spc="-7" dirty="0">
                <a:latin typeface="Arial"/>
                <a:cs typeface="Arial"/>
              </a:rPr>
              <a:t>health officials, </a:t>
            </a:r>
            <a:r>
              <a:rPr sz="2400" dirty="0">
                <a:latin typeface="Arial"/>
                <a:cs typeface="Arial"/>
              </a:rPr>
              <a:t>as of </a:t>
            </a:r>
            <a:r>
              <a:rPr lang="en-US" sz="2400" spc="-7" dirty="0">
                <a:latin typeface="Arial"/>
                <a:cs typeface="Arial"/>
              </a:rPr>
              <a:t>June 15, 2020.</a:t>
            </a:r>
          </a:p>
          <a:p>
            <a:pPr marL="16933" marR="222668">
              <a:lnSpc>
                <a:spcPct val="113799"/>
              </a:lnSpc>
              <a:spcBef>
                <a:spcPts val="20"/>
              </a:spcBef>
            </a:pPr>
            <a:r>
              <a:rPr lang="en-US" sz="2000" spc="-7" dirty="0">
                <a:latin typeface="Arial"/>
                <a:cs typeface="Arial"/>
              </a:rPr>
              <a:t>This training is funded by the NIEHS Worker Training Program, through the UCLA Labor Occupational Safety and Health Program.  The ASU Environmental &amp; Resource Management Program  (ERM) developed this training. ASU thanks the ADHS, Arizona Division of Occupational Safety and Health, Arizona Association of General Contractors, Arizona Public Health Association, Inter Tribal Council  of Arizona and the Associated Minority Contractors of Arizona for review and comment on training materials. Special thanks to the ASU Environmental Health and Safety Program for  permission to share slides. </a:t>
            </a:r>
            <a:endParaRPr sz="2000" dirty="0">
              <a:latin typeface="Arial"/>
              <a:cs typeface="Arial"/>
            </a:endParaRPr>
          </a:p>
          <a:p>
            <a:pPr>
              <a:spcBef>
                <a:spcPts val="7"/>
              </a:spcBef>
            </a:pPr>
            <a:endParaRPr sz="2933" dirty="0">
              <a:latin typeface="Arial"/>
              <a:cs typeface="Arial"/>
            </a:endParaRPr>
          </a:p>
          <a:p>
            <a:pPr marL="6341375"/>
            <a:endParaRPr sz="2667"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a:highlight>
                  <a:srgbClr val="FFC000"/>
                </a:highlight>
              </a:rPr>
              <a:t>High Risk of Exposure</a:t>
            </a:r>
            <a:endParaRPr dirty="0"/>
          </a:p>
        </p:txBody>
      </p:sp>
      <p:sp>
        <p:nvSpPr>
          <p:cNvPr id="185" name="Google Shape;185;p46"/>
          <p:cNvSpPr txBox="1">
            <a:spLocks noGrp="1"/>
          </p:cNvSpPr>
          <p:nvPr>
            <p:ph type="body" idx="1"/>
          </p:nvPr>
        </p:nvSpPr>
        <p:spPr>
          <a:xfrm>
            <a:off x="298641" y="670310"/>
            <a:ext cx="11360799" cy="6151221"/>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n-US" sz="2800" dirty="0">
                <a:solidFill>
                  <a:schemeClr val="dk1"/>
                </a:solidFill>
              </a:rPr>
              <a:t>A person living in the household is known to have COVID-19 and is exhibiting symptoms.</a:t>
            </a:r>
            <a:endParaRPr sz="2800" dirty="0"/>
          </a:p>
          <a:p>
            <a:pPr indent="-457189">
              <a:spcBef>
                <a:spcPts val="2133"/>
              </a:spcBef>
              <a:buClr>
                <a:schemeClr val="dk1"/>
              </a:buClr>
              <a:buSzPts val="1800"/>
              <a:buFont typeface="Arial"/>
              <a:buChar char="●"/>
            </a:pPr>
            <a:r>
              <a:rPr lang="en-US" sz="2800" dirty="0">
                <a:solidFill>
                  <a:schemeClr val="dk1"/>
                </a:solidFill>
              </a:rPr>
              <a:t>The house has a separate bedroom with an adjacent bathroom where the ill person can self-isolate.   </a:t>
            </a:r>
            <a:endParaRPr sz="2800" dirty="0">
              <a:solidFill>
                <a:schemeClr val="dk1"/>
              </a:solidFill>
            </a:endParaRPr>
          </a:p>
          <a:p>
            <a:pPr marL="0" indent="0">
              <a:spcBef>
                <a:spcPts val="2133"/>
              </a:spcBef>
              <a:buSzPts val="350"/>
            </a:pPr>
            <a:endParaRPr dirty="0"/>
          </a:p>
        </p:txBody>
      </p:sp>
    </p:spTree>
    <p:extLst>
      <p:ext uri="{BB962C8B-B14F-4D97-AF65-F5344CB8AC3E}">
        <p14:creationId xmlns:p14="http://schemas.microsoft.com/office/powerpoint/2010/main" val="2912867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a:highlight>
                  <a:srgbClr val="FFC000"/>
                </a:highlight>
              </a:rPr>
              <a:t>Medium Risk of Exposure</a:t>
            </a:r>
            <a:endParaRPr dirty="0"/>
          </a:p>
        </p:txBody>
      </p:sp>
      <p:sp>
        <p:nvSpPr>
          <p:cNvPr id="185" name="Google Shape;185;p46"/>
          <p:cNvSpPr txBox="1">
            <a:spLocks noGrp="1"/>
          </p:cNvSpPr>
          <p:nvPr>
            <p:ph type="body" idx="1"/>
          </p:nvPr>
        </p:nvSpPr>
        <p:spPr>
          <a:xfrm>
            <a:off x="298641" y="670310"/>
            <a:ext cx="11360799" cy="6151221"/>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n-US" sz="2200" dirty="0">
                <a:solidFill>
                  <a:schemeClr val="dk1"/>
                </a:solidFill>
              </a:rPr>
              <a:t>A person living in the household is informed by their employer or another credible source that they have been exposed to a person with confirmed COVID-19.</a:t>
            </a:r>
            <a:endParaRPr sz="2200" dirty="0"/>
          </a:p>
          <a:p>
            <a:pPr indent="-457189">
              <a:spcBef>
                <a:spcPts val="2133"/>
              </a:spcBef>
              <a:buClr>
                <a:schemeClr val="dk1"/>
              </a:buClr>
              <a:buSzPts val="1800"/>
              <a:buFont typeface="Arial"/>
              <a:buChar char="●"/>
            </a:pPr>
            <a:r>
              <a:rPr lang="en-US" sz="2200" dirty="0">
                <a:solidFill>
                  <a:schemeClr val="dk1"/>
                </a:solidFill>
              </a:rPr>
              <a:t>A person living in the household works at  a job classified by OSHA as  low to very high risk of exposure. </a:t>
            </a:r>
          </a:p>
          <a:p>
            <a:pPr indent="-457189">
              <a:spcBef>
                <a:spcPts val="2133"/>
              </a:spcBef>
              <a:buClr>
                <a:schemeClr val="dk1"/>
              </a:buClr>
              <a:buSzPts val="1800"/>
              <a:buFont typeface="Arial"/>
              <a:buChar char="●"/>
            </a:pPr>
            <a:r>
              <a:rPr lang="en-US" sz="2200" dirty="0">
                <a:solidFill>
                  <a:schemeClr val="dk1"/>
                </a:solidFill>
              </a:rPr>
              <a:t>A person living in the household routinely leaves the house to participate in activities where people congregate and does not maintain a physical separation of at least 6 feet.</a:t>
            </a:r>
          </a:p>
          <a:p>
            <a:pPr indent="-457189">
              <a:spcBef>
                <a:spcPts val="2133"/>
              </a:spcBef>
              <a:buClr>
                <a:schemeClr val="dk1"/>
              </a:buClr>
              <a:buSzPts val="1800"/>
              <a:buFont typeface="Arial"/>
              <a:buChar char="●"/>
            </a:pPr>
            <a:r>
              <a:rPr lang="en-US" sz="2200" dirty="0">
                <a:solidFill>
                  <a:schemeClr val="dk1"/>
                </a:solidFill>
              </a:rPr>
              <a:t>The household routinely allows persons who are not living in the household to enter the house for social visits or business activities. </a:t>
            </a:r>
          </a:p>
          <a:p>
            <a:pPr indent="-457189">
              <a:spcBef>
                <a:spcPts val="2133"/>
              </a:spcBef>
              <a:buClr>
                <a:schemeClr val="dk1"/>
              </a:buClr>
              <a:buSzPts val="1800"/>
              <a:buFont typeface="Arial"/>
              <a:buChar char="●"/>
            </a:pPr>
            <a:r>
              <a:rPr lang="en-US" sz="2200" dirty="0">
                <a:solidFill>
                  <a:schemeClr val="dk1"/>
                </a:solidFill>
              </a:rPr>
              <a:t>Examples of places where people congregate are retail stores, restaurants, gyms, places of worship, casinos  and similar locations where 10 or more people are present.</a:t>
            </a:r>
            <a:endParaRPr sz="2200" dirty="0"/>
          </a:p>
        </p:txBody>
      </p:sp>
    </p:spTree>
    <p:extLst>
      <p:ext uri="{BB962C8B-B14F-4D97-AF65-F5344CB8AC3E}">
        <p14:creationId xmlns:p14="http://schemas.microsoft.com/office/powerpoint/2010/main" val="1585014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a:highlight>
                  <a:srgbClr val="FFC000"/>
                </a:highlight>
              </a:rPr>
              <a:t>Low Risk of Exposure</a:t>
            </a:r>
            <a:endParaRPr dirty="0"/>
          </a:p>
        </p:txBody>
      </p:sp>
      <p:sp>
        <p:nvSpPr>
          <p:cNvPr id="185" name="Google Shape;185;p46"/>
          <p:cNvSpPr txBox="1">
            <a:spLocks noGrp="1"/>
          </p:cNvSpPr>
          <p:nvPr>
            <p:ph type="body" idx="1"/>
          </p:nvPr>
        </p:nvSpPr>
        <p:spPr>
          <a:xfrm>
            <a:off x="312495" y="670310"/>
            <a:ext cx="11360799" cy="5453399"/>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n-US" sz="2400" dirty="0">
                <a:solidFill>
                  <a:schemeClr val="dk1"/>
                </a:solidFill>
              </a:rPr>
              <a:t>All persons living in the household  stay at home except for infrequent (one time per week) visits to a grocery store to purchase food and essential household items. </a:t>
            </a:r>
            <a:endParaRPr sz="2400" dirty="0"/>
          </a:p>
          <a:p>
            <a:pPr indent="-457189">
              <a:spcBef>
                <a:spcPts val="2133"/>
              </a:spcBef>
              <a:buClr>
                <a:schemeClr val="dk1"/>
              </a:buClr>
              <a:buSzPts val="1800"/>
              <a:buFont typeface="Arial"/>
              <a:buChar char="●"/>
            </a:pPr>
            <a:r>
              <a:rPr lang="en-US" sz="2400" dirty="0">
                <a:solidFill>
                  <a:schemeClr val="dk1"/>
                </a:solidFill>
              </a:rPr>
              <a:t>All persons living in the household maintain at least six feet of separation from other persons when outside the house for any reason.   </a:t>
            </a:r>
          </a:p>
          <a:p>
            <a:pPr indent="-457189">
              <a:spcBef>
                <a:spcPts val="2133"/>
              </a:spcBef>
              <a:buClr>
                <a:schemeClr val="dk1"/>
              </a:buClr>
              <a:buSzPts val="1800"/>
              <a:buFont typeface="Arial"/>
              <a:buChar char="●"/>
            </a:pPr>
            <a:r>
              <a:rPr lang="en-US" sz="2400" dirty="0">
                <a:solidFill>
                  <a:schemeClr val="dk1"/>
                </a:solidFill>
              </a:rPr>
              <a:t>All members of the household agree to not invite any person into the house who is not a permanent resident of the household.  And, no external person enters the house for any reason.</a:t>
            </a:r>
            <a:endParaRPr sz="2400" dirty="0">
              <a:solidFill>
                <a:schemeClr val="dk1"/>
              </a:solidFill>
            </a:endParaRPr>
          </a:p>
          <a:p>
            <a:pPr marL="0" indent="0">
              <a:spcBef>
                <a:spcPts val="2133"/>
              </a:spcBef>
              <a:buSzPts val="350"/>
            </a:pPr>
            <a:endParaRPr dirty="0"/>
          </a:p>
        </p:txBody>
      </p:sp>
      <p:pic>
        <p:nvPicPr>
          <p:cNvPr id="4" name="Picture 3" descr="Empty grocery store shelf">
            <a:extLst>
              <a:ext uri="{FF2B5EF4-FFF2-40B4-BE49-F238E27FC236}">
                <a16:creationId xmlns:a16="http://schemas.microsoft.com/office/drawing/2014/main" id="{B438C2FC-5E0C-437A-8231-CF62DB25D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9719" y="4422139"/>
            <a:ext cx="2876698" cy="2158770"/>
          </a:xfrm>
          <a:prstGeom prst="rect">
            <a:avLst/>
          </a:prstGeom>
        </p:spPr>
      </p:pic>
    </p:spTree>
    <p:extLst>
      <p:ext uri="{BB962C8B-B14F-4D97-AF65-F5344CB8AC3E}">
        <p14:creationId xmlns:p14="http://schemas.microsoft.com/office/powerpoint/2010/main" val="67663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921F1-7F67-44B3-8489-3DD6EB892293}"/>
              </a:ext>
            </a:extLst>
          </p:cNvPr>
          <p:cNvSpPr>
            <a:spLocks noGrp="1"/>
          </p:cNvSpPr>
          <p:nvPr>
            <p:ph type="title"/>
          </p:nvPr>
        </p:nvSpPr>
        <p:spPr>
          <a:xfrm>
            <a:off x="452121" y="277397"/>
            <a:ext cx="11462788" cy="738664"/>
          </a:xfrm>
        </p:spPr>
        <p:txBody>
          <a:bodyPr/>
          <a:lstStyle/>
          <a:p>
            <a:r>
              <a:rPr lang="en-US" dirty="0"/>
              <a:t>Review</a:t>
            </a:r>
          </a:p>
        </p:txBody>
      </p:sp>
      <p:sp>
        <p:nvSpPr>
          <p:cNvPr id="3" name="Text Placeholder 2">
            <a:extLst>
              <a:ext uri="{FF2B5EF4-FFF2-40B4-BE49-F238E27FC236}">
                <a16:creationId xmlns:a16="http://schemas.microsoft.com/office/drawing/2014/main" id="{74C73CA8-070B-45D8-A9FF-9C2F1696F39A}"/>
              </a:ext>
            </a:extLst>
          </p:cNvPr>
          <p:cNvSpPr>
            <a:spLocks noGrp="1"/>
          </p:cNvSpPr>
          <p:nvPr>
            <p:ph type="body" idx="1"/>
          </p:nvPr>
        </p:nvSpPr>
        <p:spPr>
          <a:xfrm>
            <a:off x="452121" y="1754725"/>
            <a:ext cx="11287759" cy="3734420"/>
          </a:xfrm>
        </p:spPr>
        <p:txBody>
          <a:bodyPr/>
          <a:lstStyle/>
          <a:p>
            <a:r>
              <a:rPr lang="en-US" sz="2400" dirty="0"/>
              <a:t>Can  a household/lifestyle exposure change from low to medium or high exposure?</a:t>
            </a:r>
          </a:p>
          <a:p>
            <a:endParaRPr lang="en-US" sz="2400" dirty="0"/>
          </a:p>
          <a:p>
            <a:r>
              <a:rPr lang="en-US" sz="2400" dirty="0"/>
              <a:t>Yes</a:t>
            </a:r>
          </a:p>
          <a:p>
            <a:endParaRPr lang="en-US" sz="2400" dirty="0"/>
          </a:p>
          <a:p>
            <a:r>
              <a:rPr lang="en-US" sz="2400" dirty="0"/>
              <a:t>Give an example.</a:t>
            </a:r>
          </a:p>
          <a:p>
            <a:endParaRPr lang="en-US" sz="2400" dirty="0"/>
          </a:p>
          <a:p>
            <a:r>
              <a:rPr lang="en-US" sz="2400" dirty="0"/>
              <a:t>A member of the household who has been strictly observing the stay-at-home order begins going daily into places where people congregate and does not maintain a minimum of six feet of physical separation from members of the public.</a:t>
            </a:r>
          </a:p>
          <a:p>
            <a:endParaRPr lang="en-US" dirty="0"/>
          </a:p>
        </p:txBody>
      </p:sp>
    </p:spTree>
    <p:extLst>
      <p:ext uri="{BB962C8B-B14F-4D97-AF65-F5344CB8AC3E}">
        <p14:creationId xmlns:p14="http://schemas.microsoft.com/office/powerpoint/2010/main" val="4131802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40"/>
          <p:cNvSpPr txBox="1">
            <a:spLocks noGrp="1"/>
          </p:cNvSpPr>
          <p:nvPr>
            <p:ph type="title"/>
          </p:nvPr>
        </p:nvSpPr>
        <p:spPr>
          <a:xfrm>
            <a:off x="457182" y="125390"/>
            <a:ext cx="11277635" cy="6386245"/>
          </a:xfrm>
          <a:prstGeom prst="rect">
            <a:avLst/>
          </a:prstGeom>
          <a:noFill/>
          <a:ln>
            <a:noFill/>
          </a:ln>
        </p:spPr>
        <p:txBody>
          <a:bodyPr spcFirstLastPara="1" wrap="square" lIns="121900" tIns="121900" rIns="121900" bIns="121900" anchor="t" anchorCtr="0">
            <a:noAutofit/>
          </a:bodyPr>
          <a:lstStyle/>
          <a:p>
            <a:pPr>
              <a:buSzPts val="1500"/>
            </a:pPr>
            <a:r>
              <a:rPr lang="en-US" altLang="en-US" sz="8000" dirty="0">
                <a:ea typeface="ＭＳ Ｐゴシック" panose="020B0600070205080204" pitchFamily="34" charset="-128"/>
              </a:rPr>
              <a:t>Module 3: </a:t>
            </a:r>
            <a:br>
              <a:rPr lang="en-US" altLang="en-US" sz="8000" dirty="0">
                <a:ea typeface="ＭＳ Ｐゴシック" panose="020B0600070205080204" pitchFamily="34" charset="-128"/>
              </a:rPr>
            </a:br>
            <a:r>
              <a:rPr lang="en-US" altLang="en-US" sz="8000" dirty="0">
                <a:ea typeface="ＭＳ Ｐゴシック" panose="020B0600070205080204" pitchFamily="34" charset="-128"/>
              </a:rPr>
              <a:t>Methods to Prevent  </a:t>
            </a:r>
            <a:r>
              <a:rPr lang="en-US" altLang="en-US" sz="8000" dirty="0">
                <a:solidFill>
                  <a:srgbClr val="FFFFFF"/>
                </a:solidFill>
                <a:highlight>
                  <a:srgbClr val="000000"/>
                </a:highlight>
              </a:rPr>
              <a:t>COVID-19</a:t>
            </a:r>
            <a:r>
              <a:rPr lang="en-US" altLang="en-US" sz="8000" dirty="0">
                <a:ea typeface="ＭＳ Ｐゴシック" panose="020B0600070205080204" pitchFamily="34" charset="-128"/>
              </a:rPr>
              <a:t> for you and your family.</a:t>
            </a:r>
            <a:endParaRPr dirty="0"/>
          </a:p>
        </p:txBody>
      </p:sp>
    </p:spTree>
    <p:extLst>
      <p:ext uri="{BB962C8B-B14F-4D97-AF65-F5344CB8AC3E}">
        <p14:creationId xmlns:p14="http://schemas.microsoft.com/office/powerpoint/2010/main" val="3573546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a:highlight>
                  <a:srgbClr val="FFC000"/>
                </a:highlight>
              </a:rPr>
              <a:t>Prepare and Plan for an Extended Emergency</a:t>
            </a:r>
            <a:endParaRPr dirty="0"/>
          </a:p>
        </p:txBody>
      </p:sp>
      <p:sp>
        <p:nvSpPr>
          <p:cNvPr id="185" name="Google Shape;185;p46"/>
          <p:cNvSpPr txBox="1">
            <a:spLocks noGrp="1"/>
          </p:cNvSpPr>
          <p:nvPr>
            <p:ph type="body" idx="1"/>
          </p:nvPr>
        </p:nvSpPr>
        <p:spPr>
          <a:xfrm>
            <a:off x="215864" y="749377"/>
            <a:ext cx="11360799" cy="6151221"/>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n-US" sz="2200" dirty="0">
                <a:solidFill>
                  <a:schemeClr val="dk1"/>
                </a:solidFill>
              </a:rPr>
              <a:t>Emergencies happen! Every household needs a plan and  must prepare for any plausible emergency, including the ongoing COVID-19 pandemic. </a:t>
            </a:r>
            <a:endParaRPr sz="2200" dirty="0"/>
          </a:p>
          <a:p>
            <a:pPr indent="-457189">
              <a:spcBef>
                <a:spcPts val="2133"/>
              </a:spcBef>
              <a:buClr>
                <a:schemeClr val="dk1"/>
              </a:buClr>
              <a:buSzPts val="1800"/>
              <a:buFont typeface="Arial"/>
              <a:buChar char="●"/>
            </a:pPr>
            <a:r>
              <a:rPr lang="en-US" sz="2200" dirty="0">
                <a:solidFill>
                  <a:schemeClr val="dk1"/>
                </a:solidFill>
              </a:rPr>
              <a:t>The plan should emphasize  maintaining continuous communication with all household members. This includes a backup plan if cell phone communication is temporarily unavailable.</a:t>
            </a:r>
          </a:p>
          <a:p>
            <a:pPr indent="-457189">
              <a:spcBef>
                <a:spcPts val="2133"/>
              </a:spcBef>
              <a:buClr>
                <a:schemeClr val="dk1"/>
              </a:buClr>
              <a:buSzPts val="1800"/>
              <a:buFont typeface="Arial"/>
              <a:buChar char="●"/>
            </a:pPr>
            <a:r>
              <a:rPr lang="en-US" sz="2200" dirty="0">
                <a:solidFill>
                  <a:schemeClr val="dk1"/>
                </a:solidFill>
              </a:rPr>
              <a:t>The plan should include stockpiling essential supplies for independent living for at least one week. Including food, water, medications.</a:t>
            </a:r>
          </a:p>
          <a:p>
            <a:pPr indent="-457189">
              <a:spcBef>
                <a:spcPts val="2133"/>
              </a:spcBef>
              <a:buClr>
                <a:schemeClr val="dk1"/>
              </a:buClr>
              <a:buSzPts val="1800"/>
              <a:buFont typeface="Arial"/>
              <a:buChar char="●"/>
            </a:pPr>
            <a:r>
              <a:rPr lang="en-US" sz="2200" dirty="0">
                <a:solidFill>
                  <a:schemeClr val="dk1"/>
                </a:solidFill>
              </a:rPr>
              <a:t>Assume that the emergency response agencies will not </a:t>
            </a:r>
            <a:br>
              <a:rPr lang="en-US" sz="2200" dirty="0">
                <a:solidFill>
                  <a:schemeClr val="dk1"/>
                </a:solidFill>
              </a:rPr>
            </a:br>
            <a:r>
              <a:rPr lang="en-US" sz="2200" dirty="0">
                <a:solidFill>
                  <a:schemeClr val="dk1"/>
                </a:solidFill>
              </a:rPr>
              <a:t>provide essential living needs for at least one week.  </a:t>
            </a:r>
          </a:p>
          <a:p>
            <a:pPr indent="-457189">
              <a:spcBef>
                <a:spcPts val="2133"/>
              </a:spcBef>
              <a:buClr>
                <a:schemeClr val="dk1"/>
              </a:buClr>
              <a:buSzPts val="1800"/>
              <a:buFont typeface="Arial"/>
              <a:buChar char="●"/>
            </a:pPr>
            <a:r>
              <a:rPr lang="en-US" sz="2200" dirty="0">
                <a:solidFill>
                  <a:schemeClr val="dk1"/>
                </a:solidFill>
              </a:rPr>
              <a:t>Some emergencies affect water, electricity,</a:t>
            </a:r>
            <a:br>
              <a:rPr lang="en-US" sz="2200" dirty="0">
                <a:solidFill>
                  <a:schemeClr val="dk1"/>
                </a:solidFill>
              </a:rPr>
            </a:br>
            <a:r>
              <a:rPr lang="en-US" sz="2200" dirty="0">
                <a:solidFill>
                  <a:schemeClr val="dk1"/>
                </a:solidFill>
              </a:rPr>
              <a:t>transportation fuels and home heating and cooking fuel.</a:t>
            </a:r>
            <a:br>
              <a:rPr lang="en-US" sz="2200" dirty="0">
                <a:solidFill>
                  <a:schemeClr val="dk1"/>
                </a:solidFill>
              </a:rPr>
            </a:br>
            <a:r>
              <a:rPr lang="en-US" sz="2200" dirty="0">
                <a:solidFill>
                  <a:schemeClr val="dk1"/>
                </a:solidFill>
              </a:rPr>
              <a:t>Plan for extended outages.</a:t>
            </a:r>
            <a:endParaRPr sz="2200" dirty="0"/>
          </a:p>
        </p:txBody>
      </p:sp>
      <p:pic>
        <p:nvPicPr>
          <p:cNvPr id="3" name="Picture 2" descr="Emergency supplies&#10;&#10;&#10;Description automatically generated">
            <a:extLst>
              <a:ext uri="{FF2B5EF4-FFF2-40B4-BE49-F238E27FC236}">
                <a16:creationId xmlns:a16="http://schemas.microsoft.com/office/drawing/2014/main" id="{281DF1B5-A03C-4A56-BBF6-1916DF1E1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5888" y="3971833"/>
            <a:ext cx="4050248" cy="2700165"/>
          </a:xfrm>
          <a:prstGeom prst="rect">
            <a:avLst/>
          </a:prstGeom>
        </p:spPr>
      </p:pic>
    </p:spTree>
    <p:extLst>
      <p:ext uri="{BB962C8B-B14F-4D97-AF65-F5344CB8AC3E}">
        <p14:creationId xmlns:p14="http://schemas.microsoft.com/office/powerpoint/2010/main" val="3955634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E317EF-9DF4-4038-8883-C620B32DDB46}"/>
              </a:ext>
            </a:extLst>
          </p:cNvPr>
          <p:cNvSpPr>
            <a:spLocks noGrp="1"/>
          </p:cNvSpPr>
          <p:nvPr>
            <p:ph type="sldNum" sz="quarter" idx="10"/>
          </p:nvPr>
        </p:nvSpPr>
        <p:spPr/>
        <p:txBody>
          <a:bodyPr/>
          <a:lstStyle/>
          <a:p>
            <a:fld id="{E4D25CCA-84D6-4E84-B1C7-B334DD86A6AB}" type="slidenum">
              <a:rPr lang="en-US" altLang="en-US" smtClean="0"/>
              <a:pPr/>
              <a:t>26</a:t>
            </a:fld>
            <a:endParaRPr lang="en-US" altLang="en-US" dirty="0"/>
          </a:p>
        </p:txBody>
      </p:sp>
      <p:pic>
        <p:nvPicPr>
          <p:cNvPr id="5" name="Picture 4" descr="Person sneezing into elbow">
            <a:extLst>
              <a:ext uri="{FF2B5EF4-FFF2-40B4-BE49-F238E27FC236}">
                <a16:creationId xmlns:a16="http://schemas.microsoft.com/office/drawing/2014/main" id="{61F298FF-25AE-4C35-8926-E86B1F213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5181601"/>
            <a:ext cx="3143250" cy="1457325"/>
          </a:xfrm>
          <a:prstGeom prst="rect">
            <a:avLst/>
          </a:prstGeom>
        </p:spPr>
      </p:pic>
      <p:sp>
        <p:nvSpPr>
          <p:cNvPr id="72707" name="Content Placeholder 4">
            <a:extLst>
              <a:ext uri="{FF2B5EF4-FFF2-40B4-BE49-F238E27FC236}">
                <a16:creationId xmlns:a16="http://schemas.microsoft.com/office/drawing/2014/main" id="{42FF70A9-AEE3-4102-90C1-063CBDB0AEEC}"/>
              </a:ext>
            </a:extLst>
          </p:cNvPr>
          <p:cNvSpPr>
            <a:spLocks noGrp="1"/>
          </p:cNvSpPr>
          <p:nvPr>
            <p:ph idx="1"/>
          </p:nvPr>
        </p:nvSpPr>
        <p:spPr>
          <a:xfrm>
            <a:off x="1487605" y="1697183"/>
            <a:ext cx="9867331" cy="3243308"/>
          </a:xfrm>
        </p:spPr>
        <p:txBody>
          <a:bodyPr/>
          <a:lstStyle/>
          <a:p>
            <a:pPr marL="342900" indent="-342900">
              <a:buFont typeface="Arial" panose="020B0604020202020204" pitchFamily="34" charset="0"/>
              <a:buChar char="•"/>
            </a:pPr>
            <a:r>
              <a:rPr lang="en-US" altLang="en-US" sz="2200" dirty="0">
                <a:ea typeface="ＭＳ Ｐゴシック" panose="020B0600070205080204" pitchFamily="34" charset="-128"/>
              </a:rPr>
              <a:t>Stay home when sick, especially if you have a fever.</a:t>
            </a:r>
          </a:p>
          <a:p>
            <a:pPr marL="342900" indent="-342900">
              <a:buFont typeface="Arial" panose="020B0604020202020204" pitchFamily="34" charset="0"/>
              <a:buChar char="•"/>
            </a:pPr>
            <a:r>
              <a:rPr lang="en-US" altLang="en-US" sz="2200" dirty="0">
                <a:ea typeface="ＭＳ Ｐゴシック" panose="020B0600070205080204" pitchFamily="34" charset="-128"/>
              </a:rPr>
              <a:t>Wash hands or use sanitizer frequently and after coughing, sneezing, blowing nose, and using the restroom.</a:t>
            </a:r>
          </a:p>
          <a:p>
            <a:pPr marL="342900" indent="-342900">
              <a:buFont typeface="Arial" panose="020B0604020202020204" pitchFamily="34" charset="0"/>
              <a:buChar char="•"/>
            </a:pPr>
            <a:r>
              <a:rPr lang="en-US" altLang="en-US" sz="2200" dirty="0">
                <a:ea typeface="ＭＳ Ｐゴシック" panose="020B0600070205080204" pitchFamily="34" charset="-128"/>
              </a:rPr>
              <a:t>Avoid touching your nose, mouth, and eyes.</a:t>
            </a:r>
          </a:p>
          <a:p>
            <a:pPr marL="342900" indent="-342900">
              <a:buFont typeface="Arial" panose="020B0604020202020204" pitchFamily="34" charset="0"/>
              <a:buChar char="•"/>
            </a:pPr>
            <a:r>
              <a:rPr lang="en-US" altLang="en-US" sz="2200" dirty="0">
                <a:ea typeface="ＭＳ Ｐゴシック" panose="020B0600070205080204" pitchFamily="34" charset="-128"/>
              </a:rPr>
              <a:t>Cover coughs and sneezes with tissues or do it in your sleeve.</a:t>
            </a:r>
          </a:p>
          <a:p>
            <a:pPr marL="342900" indent="-342900">
              <a:buFont typeface="Arial" panose="020B0604020202020204" pitchFamily="34" charset="0"/>
              <a:buChar char="•"/>
            </a:pPr>
            <a:r>
              <a:rPr lang="en-US" altLang="en-US" sz="2200" dirty="0">
                <a:ea typeface="ＭＳ Ｐゴシック" panose="020B0600070205080204" pitchFamily="34" charset="-128"/>
              </a:rPr>
              <a:t>Dispose of tissues in no-touch bins.</a:t>
            </a:r>
          </a:p>
          <a:p>
            <a:pPr marL="342900" indent="-342900">
              <a:buFont typeface="Arial" panose="020B0604020202020204" pitchFamily="34" charset="0"/>
              <a:buChar char="•"/>
            </a:pPr>
            <a:r>
              <a:rPr lang="en-US" altLang="en-US" sz="2200" dirty="0">
                <a:ea typeface="ＭＳ Ｐゴシック" panose="020B0600070205080204" pitchFamily="34" charset="-128"/>
              </a:rPr>
              <a:t>Avoid congregate settings if you are a more vulnerable person.</a:t>
            </a:r>
          </a:p>
          <a:p>
            <a:pPr marL="342900" indent="-342900">
              <a:buFont typeface="Arial" panose="020B0604020202020204" pitchFamily="34" charset="0"/>
              <a:buChar char="•"/>
            </a:pPr>
            <a:r>
              <a:rPr lang="en-US" altLang="en-US" sz="2200" dirty="0">
                <a:ea typeface="ＭＳ Ｐゴシック" panose="020B0600070205080204" pitchFamily="34" charset="-128"/>
              </a:rPr>
              <a:t>Avoid shaking hands.</a:t>
            </a:r>
          </a:p>
          <a:p>
            <a:endParaRPr lang="en-US" altLang="en-US" sz="2200" dirty="0">
              <a:ea typeface="ＭＳ Ｐゴシック" panose="020B0600070205080204" pitchFamily="34" charset="-128"/>
            </a:endParaRPr>
          </a:p>
          <a:p>
            <a:endParaRPr lang="en-US" altLang="en-US" sz="2200" dirty="0">
              <a:ea typeface="ＭＳ Ｐゴシック" panose="020B0600070205080204" pitchFamily="34" charset="-128"/>
            </a:endParaRPr>
          </a:p>
          <a:p>
            <a:endParaRPr lang="en-US" altLang="en-US" sz="2200" dirty="0">
              <a:ea typeface="ＭＳ Ｐゴシック" panose="020B0600070205080204" pitchFamily="34" charset="-128"/>
            </a:endParaRPr>
          </a:p>
          <a:p>
            <a:pPr marL="0" indent="0">
              <a:buNone/>
            </a:pPr>
            <a:endParaRPr lang="en-US" altLang="en-US" sz="2200" dirty="0">
              <a:ea typeface="ＭＳ Ｐゴシック" panose="020B0600070205080204" pitchFamily="34" charset="-128"/>
            </a:endParaRPr>
          </a:p>
          <a:p>
            <a:endParaRPr lang="en-US" altLang="en-US" sz="2200" dirty="0">
              <a:ea typeface="ＭＳ Ｐゴシック" panose="020B0600070205080204" pitchFamily="34" charset="-128"/>
            </a:endParaRPr>
          </a:p>
          <a:p>
            <a:endParaRPr lang="en-US" altLang="en-US" sz="2200" dirty="0">
              <a:ea typeface="ＭＳ Ｐゴシック" panose="020B0600070205080204" pitchFamily="34" charset="-128"/>
            </a:endParaRPr>
          </a:p>
        </p:txBody>
      </p:sp>
      <p:sp>
        <p:nvSpPr>
          <p:cNvPr id="72706" name="Title 1">
            <a:extLst>
              <a:ext uri="{FF2B5EF4-FFF2-40B4-BE49-F238E27FC236}">
                <a16:creationId xmlns:a16="http://schemas.microsoft.com/office/drawing/2014/main" id="{9C157EBE-65F3-42C5-AC71-83608ABB4D6A}"/>
              </a:ext>
            </a:extLst>
          </p:cNvPr>
          <p:cNvSpPr>
            <a:spLocks noGrp="1"/>
          </p:cNvSpPr>
          <p:nvPr>
            <p:ph type="title"/>
          </p:nvPr>
        </p:nvSpPr>
        <p:spPr>
          <a:xfrm>
            <a:off x="1827999" y="0"/>
            <a:ext cx="8269827" cy="762000"/>
          </a:xfrm>
        </p:spPr>
        <p:txBody>
          <a:bodyPr/>
          <a:lstStyle/>
          <a:p>
            <a:pPr algn="ctr">
              <a:buNone/>
            </a:pPr>
            <a:r>
              <a:rPr lang="en-US" altLang="en-US" dirty="0"/>
              <a:t>Basic hygiene and social distancing</a:t>
            </a:r>
            <a:endParaRPr lang="en-US" dirty="0"/>
          </a:p>
        </p:txBody>
      </p:sp>
      <p:sp>
        <p:nvSpPr>
          <p:cNvPr id="2" name="Rectangle 1">
            <a:extLst>
              <a:ext uri="{FF2B5EF4-FFF2-40B4-BE49-F238E27FC236}">
                <a16:creationId xmlns:a16="http://schemas.microsoft.com/office/drawing/2014/main" id="{63B532B5-9725-4F4F-B519-A61C6AA6091E}"/>
              </a:ext>
            </a:extLst>
          </p:cNvPr>
          <p:cNvSpPr/>
          <p:nvPr/>
        </p:nvSpPr>
        <p:spPr>
          <a:xfrm>
            <a:off x="1123071" y="6104702"/>
            <a:ext cx="1655646" cy="400110"/>
          </a:xfrm>
          <a:prstGeom prst="rect">
            <a:avLst/>
          </a:prstGeom>
        </p:spPr>
        <p:txBody>
          <a:bodyPr wrap="none">
            <a:spAutoFit/>
          </a:bodyPr>
          <a:lstStyle/>
          <a:p>
            <a:pPr lvl="0">
              <a:defRPr/>
            </a:pPr>
            <a:r>
              <a:rPr lang="en-US" sz="2000" dirty="0">
                <a:solidFill>
                  <a:prstClr val="black"/>
                </a:solidFill>
              </a:rPr>
              <a:t>Source: NIEHS</a:t>
            </a:r>
          </a:p>
        </p:txBody>
      </p:sp>
    </p:spTree>
    <p:extLst>
      <p:ext uri="{BB962C8B-B14F-4D97-AF65-F5344CB8AC3E}">
        <p14:creationId xmlns:p14="http://schemas.microsoft.com/office/powerpoint/2010/main" val="3356589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66FC66-95B6-4857-8BAD-DE24B13BB280}"/>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a:solidFill>
                  <a:srgbClr val="000000"/>
                </a:solidFill>
                <a:latin typeface="Arial" charset="0"/>
                <a:ea typeface="ＭＳ Ｐゴシック" pitchFamily="48" charset="-128"/>
              </a:rPr>
              <a:pPr fontAlgn="base">
                <a:spcAft>
                  <a:spcPct val="0"/>
                </a:spcAft>
                <a:defRPr/>
              </a:pPr>
              <a:t>27</a:t>
            </a:fld>
            <a:endParaRPr lang="en-US" altLang="en-US" dirty="0">
              <a:solidFill>
                <a:srgbClr val="000000"/>
              </a:solidFill>
              <a:latin typeface="Arial" charset="0"/>
              <a:ea typeface="ＭＳ Ｐゴシック" pitchFamily="48" charset="-128"/>
            </a:endParaRPr>
          </a:p>
        </p:txBody>
      </p:sp>
      <p:sp>
        <p:nvSpPr>
          <p:cNvPr id="2" name="Title 1">
            <a:extLst>
              <a:ext uri="{FF2B5EF4-FFF2-40B4-BE49-F238E27FC236}">
                <a16:creationId xmlns:a16="http://schemas.microsoft.com/office/drawing/2014/main" id="{BFC1B2F8-7532-4C54-A221-29D0A251205E}"/>
              </a:ext>
            </a:extLst>
          </p:cNvPr>
          <p:cNvSpPr>
            <a:spLocks noGrp="1"/>
          </p:cNvSpPr>
          <p:nvPr>
            <p:ph type="title"/>
          </p:nvPr>
        </p:nvSpPr>
        <p:spPr>
          <a:xfrm>
            <a:off x="1583072" y="302625"/>
            <a:ext cx="10963835" cy="738664"/>
          </a:xfrm>
        </p:spPr>
        <p:txBody>
          <a:bodyPr/>
          <a:lstStyle/>
          <a:p>
            <a:r>
              <a:rPr lang="en-US" dirty="0"/>
              <a:t>STOP shaking hands!</a:t>
            </a:r>
          </a:p>
        </p:txBody>
      </p:sp>
      <p:pic>
        <p:nvPicPr>
          <p:cNvPr id="9" name="Content Placeholder 8" descr="Not allowed symbol">
            <a:extLst>
              <a:ext uri="{FF2B5EF4-FFF2-40B4-BE49-F238E27FC236}">
                <a16:creationId xmlns:a16="http://schemas.microsoft.com/office/drawing/2014/main" id="{2773DF61-18C5-477F-B7DC-C55CD5E939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33974" y="1963696"/>
            <a:ext cx="7543426" cy="4385714"/>
          </a:xfrm>
        </p:spPr>
      </p:pic>
      <p:sp>
        <p:nvSpPr>
          <p:cNvPr id="10" name="&quot;Not Allowed&quot; Symbol 9" descr="Not allowed symbol">
            <a:extLst>
              <a:ext uri="{FF2B5EF4-FFF2-40B4-BE49-F238E27FC236}">
                <a16:creationId xmlns:a16="http://schemas.microsoft.com/office/drawing/2014/main" id="{91191657-CF24-4FDF-94D6-FED4FA938E83}"/>
              </a:ext>
            </a:extLst>
          </p:cNvPr>
          <p:cNvSpPr/>
          <p:nvPr/>
        </p:nvSpPr>
        <p:spPr bwMode="auto">
          <a:xfrm>
            <a:off x="3962400" y="2269244"/>
            <a:ext cx="4038600" cy="4080167"/>
          </a:xfrm>
          <a:prstGeom prst="noSmoking">
            <a:avLst/>
          </a:prstGeom>
          <a:solidFill>
            <a:srgbClr val="C00000"/>
          </a:solidFill>
          <a:ln>
            <a:noFill/>
          </a:ln>
          <a:effectLst/>
        </p:spPr>
        <p:txBody>
          <a:bodyPr vert="horz" wrap="square" lIns="91440" tIns="45720" rIns="91440" bIns="45720" numCol="1" rtlCol="0" anchor="t" anchorCtr="0" compatLnSpc="1">
            <a:prstTxWarp prst="textNoShape">
              <a:avLst/>
            </a:prstTxWarp>
          </a:bodyPr>
          <a:lstStyle/>
          <a:p>
            <a:pPr marL="342900" indent="-342900" fontAlgn="base">
              <a:spcBef>
                <a:spcPct val="20000"/>
              </a:spcBef>
              <a:spcAft>
                <a:spcPct val="0"/>
              </a:spcAft>
              <a:buFontTx/>
              <a:buChar char="•"/>
            </a:pPr>
            <a:endParaRPr lang="en-US" sz="2000" dirty="0">
              <a:latin typeface="Arial" charset="0"/>
              <a:ea typeface="ＭＳ Ｐゴシック" pitchFamily="48" charset="-128"/>
            </a:endParaRPr>
          </a:p>
        </p:txBody>
      </p:sp>
    </p:spTree>
    <p:extLst>
      <p:ext uri="{BB962C8B-B14F-4D97-AF65-F5344CB8AC3E}">
        <p14:creationId xmlns:p14="http://schemas.microsoft.com/office/powerpoint/2010/main" val="1013592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341EB2E7-685E-4E57-8551-2ED828330378}"/>
              </a:ext>
            </a:extLst>
          </p:cNvPr>
          <p:cNvSpPr>
            <a:spLocks noGrp="1"/>
          </p:cNvSpPr>
          <p:nvPr>
            <p:ph type="title"/>
          </p:nvPr>
        </p:nvSpPr>
        <p:spPr>
          <a:xfrm>
            <a:off x="1010322" y="360073"/>
            <a:ext cx="10963835" cy="738664"/>
          </a:xfrm>
        </p:spPr>
        <p:txBody>
          <a:bodyPr/>
          <a:lstStyle/>
          <a:p>
            <a:r>
              <a:rPr lang="en-US" altLang="en-US" dirty="0">
                <a:ea typeface="ＭＳ Ｐゴシック" panose="020B0600070205080204" pitchFamily="34" charset="-128"/>
              </a:rPr>
              <a:t>Prevention in all settings</a:t>
            </a:r>
          </a:p>
        </p:txBody>
      </p:sp>
      <p:sp>
        <p:nvSpPr>
          <p:cNvPr id="74755" name="Content Placeholder 2">
            <a:extLst>
              <a:ext uri="{FF2B5EF4-FFF2-40B4-BE49-F238E27FC236}">
                <a16:creationId xmlns:a16="http://schemas.microsoft.com/office/drawing/2014/main" id="{1840EEE7-76DA-446B-819E-468068D4A738}"/>
              </a:ext>
            </a:extLst>
          </p:cNvPr>
          <p:cNvSpPr>
            <a:spLocks noGrp="1"/>
          </p:cNvSpPr>
          <p:nvPr>
            <p:ph idx="1"/>
          </p:nvPr>
        </p:nvSpPr>
        <p:spPr>
          <a:xfrm>
            <a:off x="319471" y="1905506"/>
            <a:ext cx="11553057" cy="3662541"/>
          </a:xfrm>
        </p:spPr>
        <p:txBody>
          <a:bodyPr/>
          <a:lstStyle/>
          <a:p>
            <a:pPr marL="342900" indent="-342900">
              <a:buFont typeface="Arial" panose="020B0604020202020204" pitchFamily="34" charset="0"/>
              <a:buChar char="•"/>
            </a:pPr>
            <a:r>
              <a:rPr lang="en-US" altLang="en-US" sz="2400" dirty="0">
                <a:ea typeface="ＭＳ Ｐゴシック" panose="020B0600070205080204" pitchFamily="34" charset="-128"/>
              </a:rPr>
              <a:t>Wash hands  often.</a:t>
            </a:r>
          </a:p>
          <a:p>
            <a:pPr marL="342900" indent="-342900">
              <a:buFont typeface="Arial" panose="020B0604020202020204" pitchFamily="34" charset="0"/>
              <a:buChar char="•"/>
            </a:pPr>
            <a:r>
              <a:rPr lang="en-US" altLang="en-US" sz="2400" dirty="0">
                <a:ea typeface="ＭＳ Ｐゴシック" panose="020B0600070205080204" pitchFamily="34" charset="-128"/>
              </a:rPr>
              <a:t>Keep common surfaces such as telephones, keyboards clean.</a:t>
            </a:r>
          </a:p>
          <a:p>
            <a:pPr marL="342900" indent="-342900">
              <a:buFont typeface="Arial" panose="020B0604020202020204" pitchFamily="34" charset="0"/>
              <a:buChar char="•"/>
            </a:pPr>
            <a:r>
              <a:rPr lang="en-US" altLang="en-US" sz="2400" dirty="0">
                <a:ea typeface="ＭＳ Ｐゴシック" panose="020B0600070205080204" pitchFamily="34" charset="-128"/>
              </a:rPr>
              <a:t>If working, eliminate group meetings by using phone, email, and avoid close contact when meetings are necessary.</a:t>
            </a:r>
          </a:p>
          <a:p>
            <a:pPr marL="342900" indent="-342900">
              <a:buFont typeface="Arial" panose="020B0604020202020204" pitchFamily="34" charset="0"/>
              <a:buChar char="•"/>
            </a:pPr>
            <a:r>
              <a:rPr lang="en-US" altLang="en-US" sz="2400" dirty="0">
                <a:ea typeface="ＭＳ Ｐゴシック" panose="020B0600070205080204" pitchFamily="34" charset="-128"/>
              </a:rPr>
              <a:t>Consider telework.</a:t>
            </a:r>
          </a:p>
          <a:p>
            <a:pPr marL="342900" indent="-342900">
              <a:buFont typeface="Arial" panose="020B0604020202020204" pitchFamily="34" charset="0"/>
              <a:buChar char="•"/>
            </a:pPr>
            <a:r>
              <a:rPr lang="en-US" altLang="en-US" sz="2400" dirty="0">
                <a:ea typeface="ＭＳ Ｐゴシック" panose="020B0600070205080204" pitchFamily="34" charset="-128"/>
              </a:rPr>
              <a:t>Prohibit unnecessary visitors to the household, including other family members who are not living at the household.</a:t>
            </a:r>
          </a:p>
          <a:p>
            <a:pPr marL="342900" indent="-342900">
              <a:buFont typeface="Arial" panose="020B0604020202020204" pitchFamily="34" charset="0"/>
              <a:buChar char="•"/>
            </a:pPr>
            <a:r>
              <a:rPr lang="en-US" altLang="en-US" sz="2400" dirty="0">
                <a:ea typeface="ＭＳ Ｐゴシック" panose="020B0600070205080204" pitchFamily="34" charset="-128"/>
              </a:rPr>
              <a:t>Maintain your physical and emotional health with rest, diet, exercise, and relaxation.</a:t>
            </a:r>
          </a:p>
          <a:p>
            <a:endParaRPr lang="en-US" altLang="en-US" sz="2200" dirty="0">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8D93C613-2C22-4CA5-92A9-0481F6555E3D}"/>
              </a:ext>
            </a:extLst>
          </p:cNvPr>
          <p:cNvSpPr>
            <a:spLocks noGrp="1"/>
          </p:cNvSpPr>
          <p:nvPr>
            <p:ph type="sldNum" sz="quarter" idx="10"/>
          </p:nvPr>
        </p:nvSpPr>
        <p:spPr/>
        <p:txBody>
          <a:bodyPr/>
          <a:lstStyle/>
          <a:p>
            <a:fld id="{E4D25CCA-84D6-4E84-B1C7-B334DD86A6AB}" type="slidenum">
              <a:rPr lang="en-US" altLang="en-US" smtClean="0"/>
              <a:pPr/>
              <a:t>28</a:t>
            </a:fld>
            <a:endParaRPr lang="en-US" altLang="en-US" dirty="0"/>
          </a:p>
        </p:txBody>
      </p:sp>
    </p:spTree>
    <p:extLst>
      <p:ext uri="{BB962C8B-B14F-4D97-AF65-F5344CB8AC3E}">
        <p14:creationId xmlns:p14="http://schemas.microsoft.com/office/powerpoint/2010/main" val="1794196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87AE-E9B7-44E0-A25A-C743ACF26277}"/>
              </a:ext>
            </a:extLst>
          </p:cNvPr>
          <p:cNvSpPr>
            <a:spLocks noGrp="1"/>
          </p:cNvSpPr>
          <p:nvPr>
            <p:ph type="title"/>
          </p:nvPr>
        </p:nvSpPr>
        <p:spPr>
          <a:xfrm>
            <a:off x="968923" y="381000"/>
            <a:ext cx="10963835" cy="553998"/>
          </a:xfrm>
        </p:spPr>
        <p:txBody>
          <a:bodyPr/>
          <a:lstStyle/>
          <a:p>
            <a:r>
              <a:rPr lang="en-US" dirty="0"/>
              <a:t>Five steps to proper handwashing</a:t>
            </a:r>
          </a:p>
        </p:txBody>
      </p:sp>
      <p:sp>
        <p:nvSpPr>
          <p:cNvPr id="3" name="Content Placeholder 2">
            <a:extLst>
              <a:ext uri="{FF2B5EF4-FFF2-40B4-BE49-F238E27FC236}">
                <a16:creationId xmlns:a16="http://schemas.microsoft.com/office/drawing/2014/main" id="{2976E99F-168A-4B90-BE3B-F1C9E0164537}"/>
              </a:ext>
            </a:extLst>
          </p:cNvPr>
          <p:cNvSpPr>
            <a:spLocks noGrp="1"/>
          </p:cNvSpPr>
          <p:nvPr>
            <p:ph sz="half" idx="1"/>
          </p:nvPr>
        </p:nvSpPr>
        <p:spPr>
          <a:xfrm>
            <a:off x="1193040" y="1915181"/>
            <a:ext cx="5257800" cy="4739759"/>
          </a:xfrm>
        </p:spPr>
        <p:txBody>
          <a:bodyPr/>
          <a:lstStyle/>
          <a:p>
            <a:pPr marL="342900" indent="-342900">
              <a:buFont typeface="Arial" panose="020B0604020202020204" pitchFamily="34" charset="0"/>
              <a:buChar char="•"/>
            </a:pPr>
            <a:r>
              <a:rPr lang="en-US" sz="2000" b="1" dirty="0"/>
              <a:t>Wet</a:t>
            </a:r>
            <a:r>
              <a:rPr lang="en-US" sz="2000" dirty="0"/>
              <a:t> your hands with clean, running water (warm or cold), turn off the tap, and apply soap.</a:t>
            </a:r>
          </a:p>
          <a:p>
            <a:pPr marL="342900" indent="-342900">
              <a:buFont typeface="Arial" panose="020B0604020202020204" pitchFamily="34" charset="0"/>
              <a:buChar char="•"/>
            </a:pPr>
            <a:r>
              <a:rPr lang="en-US" sz="2000" b="1" dirty="0"/>
              <a:t>Lather</a:t>
            </a:r>
            <a:r>
              <a:rPr lang="en-US" sz="2000" dirty="0"/>
              <a:t> your hands by rubbing them together with the soap. Lather the backs of your hands, between your fingers, and under your nails.</a:t>
            </a:r>
          </a:p>
          <a:p>
            <a:pPr marL="342900" indent="-342900">
              <a:buFont typeface="Arial" panose="020B0604020202020204" pitchFamily="34" charset="0"/>
              <a:buChar char="•"/>
            </a:pPr>
            <a:r>
              <a:rPr lang="en-US" sz="2000" b="1" dirty="0"/>
              <a:t>Scrub</a:t>
            </a:r>
            <a:r>
              <a:rPr lang="en-US" sz="2000" dirty="0"/>
              <a:t> your hands for at least 20 seconds. Need a timer? Hum the “Happy Birthday” song from beginning to end twice.</a:t>
            </a:r>
          </a:p>
          <a:p>
            <a:pPr marL="342900" indent="-342900">
              <a:buFont typeface="Arial" panose="020B0604020202020204" pitchFamily="34" charset="0"/>
              <a:buChar char="•"/>
            </a:pPr>
            <a:r>
              <a:rPr lang="en-US" sz="2000" b="1" dirty="0"/>
              <a:t>Rinse</a:t>
            </a:r>
            <a:r>
              <a:rPr lang="en-US" sz="2000" dirty="0"/>
              <a:t> your hands well under clean, running water.</a:t>
            </a:r>
          </a:p>
          <a:p>
            <a:pPr marL="342900" indent="-342900">
              <a:buFont typeface="Arial" panose="020B0604020202020204" pitchFamily="34" charset="0"/>
              <a:buChar char="•"/>
            </a:pPr>
            <a:r>
              <a:rPr lang="en-US" sz="2000" b="1" dirty="0"/>
              <a:t>Dry</a:t>
            </a:r>
            <a:r>
              <a:rPr lang="en-US" sz="2000" dirty="0"/>
              <a:t> your hands using a clean towel or air dry them.</a:t>
            </a:r>
          </a:p>
          <a:p>
            <a:pPr marL="0" indent="0">
              <a:buNone/>
            </a:pPr>
            <a:endParaRPr lang="en-US" dirty="0"/>
          </a:p>
        </p:txBody>
      </p:sp>
      <p:pic>
        <p:nvPicPr>
          <p:cNvPr id="9" name="Content Placeholder 8" descr="Hand washing">
            <a:extLst>
              <a:ext uri="{FF2B5EF4-FFF2-40B4-BE49-F238E27FC236}">
                <a16:creationId xmlns:a16="http://schemas.microsoft.com/office/drawing/2014/main" id="{AD658D60-AD2A-401E-B2AF-8A046E31720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595" r="7147"/>
          <a:stretch/>
        </p:blipFill>
        <p:spPr>
          <a:xfrm>
            <a:off x="7315201" y="2057400"/>
            <a:ext cx="3361267" cy="4267200"/>
          </a:xfrm>
        </p:spPr>
      </p:pic>
      <p:sp>
        <p:nvSpPr>
          <p:cNvPr id="4" name="Slide Number Placeholder 3">
            <a:extLst>
              <a:ext uri="{FF2B5EF4-FFF2-40B4-BE49-F238E27FC236}">
                <a16:creationId xmlns:a16="http://schemas.microsoft.com/office/drawing/2014/main" id="{86F2D477-BFA7-4A5B-93F0-6433BBD61E0C}"/>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a:solidFill>
                  <a:srgbClr val="000000"/>
                </a:solidFill>
                <a:latin typeface="Arial" charset="0"/>
                <a:ea typeface="ＭＳ Ｐゴシック" pitchFamily="48" charset="-128"/>
              </a:rPr>
              <a:pPr fontAlgn="base">
                <a:spcAft>
                  <a:spcPct val="0"/>
                </a:spcAft>
                <a:defRPr/>
              </a:pPr>
              <a:t>29</a:t>
            </a:fld>
            <a:endParaRPr lang="en-US" altLang="en-US" dirty="0">
              <a:solidFill>
                <a:srgbClr val="000000"/>
              </a:solidFill>
              <a:latin typeface="Arial" charset="0"/>
              <a:ea typeface="ＭＳ Ｐゴシック" pitchFamily="48" charset="-128"/>
            </a:endParaRPr>
          </a:p>
        </p:txBody>
      </p:sp>
    </p:spTree>
    <p:extLst>
      <p:ext uri="{BB962C8B-B14F-4D97-AF65-F5344CB8AC3E}">
        <p14:creationId xmlns:p14="http://schemas.microsoft.com/office/powerpoint/2010/main" val="1300042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25"/>
        <p:cNvGrpSpPr/>
        <p:nvPr/>
      </p:nvGrpSpPr>
      <p:grpSpPr>
        <a:xfrm>
          <a:off x="0" y="0"/>
          <a:ext cx="0" cy="0"/>
          <a:chOff x="0" y="0"/>
          <a:chExt cx="0" cy="0"/>
        </a:xfrm>
      </p:grpSpPr>
      <p:sp>
        <p:nvSpPr>
          <p:cNvPr id="226" name="Google Shape;226;p52"/>
          <p:cNvSpPr txBox="1"/>
          <p:nvPr/>
        </p:nvSpPr>
        <p:spPr>
          <a:xfrm>
            <a:off x="662278" y="201364"/>
            <a:ext cx="10998800" cy="1075199"/>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FFFFFF"/>
              </a:buClr>
              <a:buSzPts val="900"/>
              <a:buFontTx/>
              <a:buNone/>
              <a:tabLst/>
              <a:defRPr/>
            </a:pPr>
            <a:r>
              <a:rPr lang="en" sz="4800" b="1" kern="0" dirty="0">
                <a:solidFill>
                  <a:srgbClr val="FFFFFF"/>
                </a:solidFill>
                <a:highlight>
                  <a:srgbClr val="000000"/>
                </a:highlight>
                <a:latin typeface="Arial"/>
                <a:ea typeface="Arial"/>
                <a:cs typeface="Arial"/>
                <a:sym typeface="Arial"/>
              </a:rPr>
              <a:t>This training</a:t>
            </a:r>
            <a:r>
              <a:rPr kumimoji="0" lang="en" sz="4800" b="1" i="0" u="none" strike="noStrike" kern="0" cap="none" spc="0" normalizeH="0" baseline="0" noProof="0" dirty="0">
                <a:ln>
                  <a:noFill/>
                </a:ln>
                <a:solidFill>
                  <a:srgbClr val="FFFFFF"/>
                </a:solidFill>
                <a:effectLst/>
                <a:highlight>
                  <a:srgbClr val="000000"/>
                </a:highlight>
                <a:uLnTx/>
                <a:uFillTx/>
                <a:latin typeface="Arial"/>
                <a:ea typeface="Arial"/>
                <a:cs typeface="Arial"/>
                <a:sym typeface="Arial"/>
              </a:rPr>
              <a:t>...</a:t>
            </a:r>
            <a:r>
              <a:rPr kumimoji="0" lang="en" sz="4800" b="1"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7" name="Google Shape;227;p52"/>
          <p:cNvSpPr txBox="1"/>
          <p:nvPr/>
        </p:nvSpPr>
        <p:spPr>
          <a:xfrm>
            <a:off x="402265" y="1276563"/>
            <a:ext cx="11387470" cy="5141136"/>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20000"/>
              </a:lnSpc>
              <a:spcBef>
                <a:spcPts val="0"/>
              </a:spcBef>
              <a:spcAft>
                <a:spcPts val="0"/>
              </a:spcAft>
              <a:buClr>
                <a:srgbClr val="000000"/>
              </a:buClr>
              <a:buSzPts val="550"/>
              <a:buFontTx/>
              <a:buNone/>
              <a:tabLst/>
              <a:defRPr/>
            </a:pPr>
            <a:r>
              <a:rPr lang="en-US" sz="2933" b="1" kern="0" dirty="0">
                <a:solidFill>
                  <a:srgbClr val="000000"/>
                </a:solidFill>
                <a:latin typeface="Arial"/>
                <a:ea typeface="Arial"/>
                <a:cs typeface="Arial"/>
                <a:sym typeface="Arial"/>
              </a:rPr>
              <a:t>p</a:t>
            </a:r>
            <a:r>
              <a:rPr lang="en" sz="2933" b="1" kern="0" dirty="0">
                <a:solidFill>
                  <a:srgbClr val="000000"/>
                </a:solidFill>
                <a:latin typeface="Arial"/>
                <a:ea typeface="Arial"/>
                <a:cs typeface="Arial"/>
                <a:sym typeface="Arial"/>
              </a:rPr>
              <a:t>rovides general information about  the </a:t>
            </a:r>
            <a:r>
              <a:rPr kumimoji="0" lang="en" sz="2933" b="1" i="0" u="none" strike="noStrike" kern="0" cap="none" spc="0" normalizeH="0" noProof="0" dirty="0">
                <a:ln>
                  <a:noFill/>
                </a:ln>
                <a:solidFill>
                  <a:srgbClr val="000000"/>
                </a:solidFill>
                <a:effectLst/>
                <a:uLnTx/>
                <a:uFillTx/>
                <a:latin typeface="Arial"/>
                <a:ea typeface="Arial"/>
                <a:cs typeface="Arial"/>
                <a:sym typeface="Arial"/>
              </a:rPr>
              <a:t>COVID-19  pandemic in the United States. The training is intended for the general public as a supplement to the information that has been published by federal, state and local public health and food safety organizations. </a:t>
            </a:r>
            <a:br>
              <a:rPr kumimoji="0" lang="en" sz="2933" b="1" i="0" u="none" strike="noStrike" kern="0" cap="none" spc="0" normalizeH="0" baseline="0" noProof="0" dirty="0">
                <a:ln>
                  <a:noFill/>
                </a:ln>
                <a:solidFill>
                  <a:srgbClr val="000000"/>
                </a:solidFill>
                <a:effectLst/>
                <a:uLnTx/>
                <a:uFillTx/>
                <a:latin typeface="Arial"/>
                <a:ea typeface="Arial"/>
                <a:cs typeface="Arial"/>
                <a:sym typeface="Arial"/>
              </a:rPr>
            </a:b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8009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30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and-washing Steps Using the WHO Technique" descr="Johns Hopkis hand washing video">
            <a:hlinkClick r:id="" action="ppaction://media"/>
            <a:extLst>
              <a:ext uri="{FF2B5EF4-FFF2-40B4-BE49-F238E27FC236}">
                <a16:creationId xmlns:a16="http://schemas.microsoft.com/office/drawing/2014/main" id="{111FB070-76D7-46D5-A103-902EDB59310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906591" y="2022662"/>
            <a:ext cx="6378818" cy="3588326"/>
          </a:xfrm>
        </p:spPr>
      </p:pic>
      <p:sp>
        <p:nvSpPr>
          <p:cNvPr id="5" name="Slide Number Placeholder 4">
            <a:extLst>
              <a:ext uri="{FF2B5EF4-FFF2-40B4-BE49-F238E27FC236}">
                <a16:creationId xmlns:a16="http://schemas.microsoft.com/office/drawing/2014/main" id="{8EBC15EA-0337-4865-B7E1-21CE5B77034F}"/>
              </a:ext>
            </a:extLst>
          </p:cNvPr>
          <p:cNvSpPr>
            <a:spLocks noGrp="1"/>
          </p:cNvSpPr>
          <p:nvPr>
            <p:ph type="sldNum" sz="quarter" idx="10"/>
          </p:nvPr>
        </p:nvSpPr>
        <p:spPr/>
        <p:txBody>
          <a:bodyPr/>
          <a:lstStyle/>
          <a:p>
            <a:pPr fontAlgn="base">
              <a:spcAft>
                <a:spcPct val="0"/>
              </a:spcAft>
              <a:defRPr/>
            </a:pPr>
            <a:fld id="{644431DD-724F-4159-B395-C12D4FF15CA8}" type="slidenum">
              <a:rPr lang="en-US" altLang="en-US">
                <a:solidFill>
                  <a:srgbClr val="000000"/>
                </a:solidFill>
                <a:latin typeface="Arial" charset="0"/>
                <a:ea typeface="ＭＳ Ｐゴシック" pitchFamily="48" charset="-128"/>
              </a:rPr>
              <a:pPr fontAlgn="base">
                <a:spcAft>
                  <a:spcPct val="0"/>
                </a:spcAft>
                <a:defRPr/>
              </a:pPr>
              <a:t>30</a:t>
            </a:fld>
            <a:endParaRPr lang="en-US" altLang="en-US" dirty="0">
              <a:solidFill>
                <a:srgbClr val="000000"/>
              </a:solidFill>
              <a:latin typeface="Arial" charset="0"/>
              <a:ea typeface="ＭＳ Ｐゴシック" pitchFamily="48" charset="-128"/>
            </a:endParaRPr>
          </a:p>
        </p:txBody>
      </p:sp>
      <p:sp>
        <p:nvSpPr>
          <p:cNvPr id="2" name="Title 1" hidden="1">
            <a:extLst>
              <a:ext uri="{FF2B5EF4-FFF2-40B4-BE49-F238E27FC236}">
                <a16:creationId xmlns:a16="http://schemas.microsoft.com/office/drawing/2014/main" id="{F207EA93-A0FE-45C4-A5F7-7BDFE9508906}"/>
              </a:ext>
            </a:extLst>
          </p:cNvPr>
          <p:cNvSpPr>
            <a:spLocks noGrp="1"/>
          </p:cNvSpPr>
          <p:nvPr>
            <p:ph type="title"/>
          </p:nvPr>
        </p:nvSpPr>
        <p:spPr/>
        <p:txBody>
          <a:bodyPr/>
          <a:lstStyle/>
          <a:p>
            <a:r>
              <a:rPr lang="en-US" dirty="0"/>
              <a:t>Hand washing steps</a:t>
            </a:r>
          </a:p>
        </p:txBody>
      </p:sp>
      <p:sp>
        <p:nvSpPr>
          <p:cNvPr id="3" name="TextBox 2">
            <a:extLst>
              <a:ext uri="{FF2B5EF4-FFF2-40B4-BE49-F238E27FC236}">
                <a16:creationId xmlns:a16="http://schemas.microsoft.com/office/drawing/2014/main" id="{22ACB335-1218-4263-8EB0-11F6129FE691}"/>
              </a:ext>
            </a:extLst>
          </p:cNvPr>
          <p:cNvSpPr txBox="1"/>
          <p:nvPr/>
        </p:nvSpPr>
        <p:spPr>
          <a:xfrm>
            <a:off x="3127612" y="183667"/>
            <a:ext cx="5936776" cy="830997"/>
          </a:xfrm>
          <a:prstGeom prst="rect">
            <a:avLst/>
          </a:prstGeom>
          <a:noFill/>
        </p:spPr>
        <p:txBody>
          <a:bodyPr wrap="square" rtlCol="0">
            <a:spAutoFit/>
          </a:bodyPr>
          <a:lstStyle/>
          <a:p>
            <a:r>
              <a:rPr lang="en-US" sz="4800" b="1" dirty="0">
                <a:latin typeface="Arial"/>
                <a:ea typeface="ＭＳ Ｐゴシック" panose="020B0600070205080204" pitchFamily="34" charset="-128"/>
                <a:cs typeface="Arial"/>
              </a:rPr>
              <a:t>Handwashing</a:t>
            </a:r>
            <a:r>
              <a:rPr lang="en-US" sz="2400" dirty="0"/>
              <a:t> </a:t>
            </a:r>
            <a:r>
              <a:rPr lang="en-US" sz="4800" b="1" dirty="0">
                <a:latin typeface="Arial"/>
                <a:ea typeface="ＭＳ Ｐゴシック" panose="020B0600070205080204" pitchFamily="34" charset="-128"/>
                <a:cs typeface="Arial"/>
              </a:rPr>
              <a:t>video</a:t>
            </a:r>
          </a:p>
        </p:txBody>
      </p:sp>
    </p:spTree>
    <p:extLst>
      <p:ext uri="{BB962C8B-B14F-4D97-AF65-F5344CB8AC3E}">
        <p14:creationId xmlns:p14="http://schemas.microsoft.com/office/powerpoint/2010/main" val="322094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68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3BAD099-B316-EE4F-B71B-465B9CC7DC4E}" type="slidenum">
              <a:rPr lang="en-US" smtClean="0"/>
              <a:pPr>
                <a:defRPr/>
              </a:pPr>
              <a:t>31</a:t>
            </a:fld>
            <a:r>
              <a:rPr lang="en-US" dirty="0"/>
              <a:t>  </a:t>
            </a:r>
          </a:p>
        </p:txBody>
      </p:sp>
      <p:sp>
        <p:nvSpPr>
          <p:cNvPr id="3" name="Content Placeholder 2"/>
          <p:cNvSpPr>
            <a:spLocks noGrp="1"/>
          </p:cNvSpPr>
          <p:nvPr>
            <p:ph sz="half" idx="1"/>
          </p:nvPr>
        </p:nvSpPr>
        <p:spPr>
          <a:xfrm>
            <a:off x="1168089" y="1734235"/>
            <a:ext cx="4343400" cy="4191000"/>
          </a:xfrm>
        </p:spPr>
        <p:txBody>
          <a:bodyPr>
            <a:noAutofit/>
          </a:bodyPr>
          <a:lstStyle/>
          <a:p>
            <a:pPr marL="457200" indent="-457200">
              <a:buFont typeface="Arial" panose="020B0604020202020204" pitchFamily="34" charset="0"/>
              <a:buChar char="•"/>
            </a:pPr>
            <a:r>
              <a:rPr lang="en-US" sz="2400" dirty="0"/>
              <a:t>Households should develop site specific decontamination procedures. </a:t>
            </a:r>
          </a:p>
          <a:p>
            <a:pPr marL="457200" indent="-457200">
              <a:buFont typeface="Arial" panose="020B0604020202020204" pitchFamily="34" charset="0"/>
              <a:buChar char="•"/>
            </a:pPr>
            <a:r>
              <a:rPr lang="en-US" sz="2400" dirty="0"/>
              <a:t>If a person testing positive for COVID-19  is present, more frequent cleaning and disinfection of surfaces must occur.</a:t>
            </a:r>
          </a:p>
          <a:p>
            <a:pPr marL="457200" indent="-457200"/>
            <a:endParaRPr lang="en-US" sz="2400" dirty="0"/>
          </a:p>
        </p:txBody>
      </p:sp>
      <p:sp>
        <p:nvSpPr>
          <p:cNvPr id="8" name="Content Placeholder 7"/>
          <p:cNvSpPr>
            <a:spLocks noGrp="1"/>
          </p:cNvSpPr>
          <p:nvPr>
            <p:ph sz="half" idx="2"/>
          </p:nvPr>
        </p:nvSpPr>
        <p:spPr>
          <a:xfrm>
            <a:off x="6680512" y="1734235"/>
            <a:ext cx="3962400" cy="3806756"/>
          </a:xfrm>
        </p:spPr>
        <p:txBody>
          <a:bodyPr>
            <a:normAutofit/>
          </a:bodyPr>
          <a:lstStyle/>
          <a:p>
            <a:pPr marL="457200" indent="-457200">
              <a:buFont typeface="Arial" panose="020B0604020202020204" pitchFamily="34" charset="0"/>
              <a:buChar char="•"/>
            </a:pPr>
            <a:r>
              <a:rPr lang="en-US" sz="2400" dirty="0"/>
              <a:t>Use of an EPA registered disinfectant  is recommended.</a:t>
            </a:r>
          </a:p>
          <a:p>
            <a:pPr marL="457200" indent="-457200">
              <a:buFont typeface="Arial" panose="020B0604020202020204" pitchFamily="34" charset="0"/>
              <a:buChar char="•"/>
            </a:pPr>
            <a:r>
              <a:rPr lang="en-US" sz="2400" dirty="0"/>
              <a:t>Strictly follow the label instructions. </a:t>
            </a:r>
          </a:p>
          <a:p>
            <a:endParaRPr lang="en-US" dirty="0"/>
          </a:p>
        </p:txBody>
      </p:sp>
      <p:sp>
        <p:nvSpPr>
          <p:cNvPr id="5" name="TextBox 4">
            <a:extLst>
              <a:ext uri="{FF2B5EF4-FFF2-40B4-BE49-F238E27FC236}">
                <a16:creationId xmlns:a16="http://schemas.microsoft.com/office/drawing/2014/main" id="{A47477DE-F4BE-4824-AB0C-532DA8E125AA}"/>
              </a:ext>
            </a:extLst>
          </p:cNvPr>
          <p:cNvSpPr txBox="1"/>
          <p:nvPr/>
        </p:nvSpPr>
        <p:spPr>
          <a:xfrm>
            <a:off x="1752601" y="5983070"/>
            <a:ext cx="8153399" cy="646331"/>
          </a:xfrm>
          <a:prstGeom prst="rect">
            <a:avLst/>
          </a:prstGeom>
          <a:solidFill>
            <a:schemeClr val="bg1">
              <a:lumMod val="85000"/>
            </a:schemeClr>
          </a:solidFill>
        </p:spPr>
        <p:txBody>
          <a:bodyPr wrap="square" rtlCol="0">
            <a:spAutoFit/>
          </a:bodyPr>
          <a:lstStyle/>
          <a:p>
            <a:pPr algn="ctr">
              <a:buNone/>
            </a:pPr>
            <a:r>
              <a:rPr lang="en-US" b="1" dirty="0"/>
              <a:t>EPA List</a:t>
            </a:r>
            <a:r>
              <a:rPr lang="en-US" dirty="0"/>
              <a:t>: </a:t>
            </a:r>
            <a:r>
              <a:rPr lang="en-US" dirty="0">
                <a:hlinkClick r:id="rId3"/>
              </a:rPr>
              <a:t>https://www.epa.gov/pesticide-registration/list-n-disinfectants-use-against-sars-cov-2</a:t>
            </a:r>
            <a:endParaRPr lang="en-US" sz="2400" dirty="0"/>
          </a:p>
        </p:txBody>
      </p:sp>
      <p:sp>
        <p:nvSpPr>
          <p:cNvPr id="2" name="Title 1"/>
          <p:cNvSpPr>
            <a:spLocks noGrp="1"/>
          </p:cNvSpPr>
          <p:nvPr>
            <p:ph type="title"/>
          </p:nvPr>
        </p:nvSpPr>
        <p:spPr>
          <a:xfrm>
            <a:off x="1228165" y="457200"/>
            <a:ext cx="10963835" cy="553998"/>
          </a:xfrm>
        </p:spPr>
        <p:txBody>
          <a:bodyPr/>
          <a:lstStyle/>
          <a:p>
            <a:r>
              <a:rPr lang="en-US" dirty="0"/>
              <a:t>Decontamination</a:t>
            </a:r>
          </a:p>
        </p:txBody>
      </p:sp>
    </p:spTree>
    <p:extLst>
      <p:ext uri="{BB962C8B-B14F-4D97-AF65-F5344CB8AC3E}">
        <p14:creationId xmlns:p14="http://schemas.microsoft.com/office/powerpoint/2010/main" val="1220029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9370AABC-6840-4C2E-9220-477E56B2B699}"/>
              </a:ext>
            </a:extLst>
          </p:cNvPr>
          <p:cNvSpPr>
            <a:spLocks noGrp="1"/>
          </p:cNvSpPr>
          <p:nvPr>
            <p:ph type="title"/>
          </p:nvPr>
        </p:nvSpPr>
        <p:spPr>
          <a:xfrm>
            <a:off x="1244851" y="265821"/>
            <a:ext cx="10557681" cy="762000"/>
          </a:xfrm>
        </p:spPr>
        <p:txBody>
          <a:bodyPr/>
          <a:lstStyle/>
          <a:p>
            <a:r>
              <a:rPr lang="en-US" altLang="en-US" dirty="0">
                <a:ea typeface="ＭＳ Ｐゴシック" panose="020B0600070205080204" pitchFamily="34" charset="-128"/>
              </a:rPr>
              <a:t>Protecting household members</a:t>
            </a:r>
          </a:p>
        </p:txBody>
      </p:sp>
      <p:pic>
        <p:nvPicPr>
          <p:cNvPr id="8" name="Content Placeholder 7" descr="Hierarchy of Controls- Elimination, Substitution, Engineering Controls, Administrative Controls, and lastly PPE">
            <a:extLst>
              <a:ext uri="{FF2B5EF4-FFF2-40B4-BE49-F238E27FC236}">
                <a16:creationId xmlns:a16="http://schemas.microsoft.com/office/drawing/2014/main" id="{E799BA8D-DB38-4FD3-B2F2-D73173C386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66975" y="2381250"/>
            <a:ext cx="6343650" cy="4248150"/>
          </a:xfrm>
        </p:spPr>
      </p:pic>
      <p:sp>
        <p:nvSpPr>
          <p:cNvPr id="3" name="Slide Number Placeholder 2">
            <a:extLst>
              <a:ext uri="{FF2B5EF4-FFF2-40B4-BE49-F238E27FC236}">
                <a16:creationId xmlns:a16="http://schemas.microsoft.com/office/drawing/2014/main" id="{468D391B-DC3B-449B-88A8-0D627457C885}"/>
              </a:ext>
            </a:extLst>
          </p:cNvPr>
          <p:cNvSpPr>
            <a:spLocks noGrp="1"/>
          </p:cNvSpPr>
          <p:nvPr>
            <p:ph type="sldNum" sz="quarter" idx="10"/>
          </p:nvPr>
        </p:nvSpPr>
        <p:spPr/>
        <p:txBody>
          <a:bodyPr/>
          <a:lstStyle/>
          <a:p>
            <a:fld id="{E4D25CCA-84D6-4E84-B1C7-B334DD86A6AB}" type="slidenum">
              <a:rPr lang="en-US" altLang="en-US" smtClean="0"/>
              <a:pPr/>
              <a:t>32</a:t>
            </a:fld>
            <a:endParaRPr lang="en-US" altLang="en-US" dirty="0"/>
          </a:p>
        </p:txBody>
      </p:sp>
      <p:sp>
        <p:nvSpPr>
          <p:cNvPr id="2" name="TextBox 1">
            <a:extLst>
              <a:ext uri="{FF2B5EF4-FFF2-40B4-BE49-F238E27FC236}">
                <a16:creationId xmlns:a16="http://schemas.microsoft.com/office/drawing/2014/main" id="{36823975-ECA5-4A57-B20C-61CB360E8FBD}"/>
              </a:ext>
            </a:extLst>
          </p:cNvPr>
          <p:cNvSpPr txBox="1"/>
          <p:nvPr/>
        </p:nvSpPr>
        <p:spPr>
          <a:xfrm>
            <a:off x="1560786" y="1746339"/>
            <a:ext cx="8686800" cy="461665"/>
          </a:xfrm>
          <a:prstGeom prst="rect">
            <a:avLst/>
          </a:prstGeom>
          <a:noFill/>
        </p:spPr>
        <p:txBody>
          <a:bodyPr wrap="square" rtlCol="0">
            <a:spAutoFit/>
          </a:bodyPr>
          <a:lstStyle/>
          <a:p>
            <a:pPr algn="ctr">
              <a:buNone/>
            </a:pPr>
            <a:r>
              <a:rPr lang="en-US" altLang="en-US" sz="2400" b="1" dirty="0"/>
              <a:t>Start with the most effective method to protect  residents. </a:t>
            </a:r>
            <a:endParaRPr lang="en-US" sz="2400" b="1" dirty="0"/>
          </a:p>
        </p:txBody>
      </p:sp>
      <p:sp>
        <p:nvSpPr>
          <p:cNvPr id="6" name="TextBox 5">
            <a:extLst>
              <a:ext uri="{FF2B5EF4-FFF2-40B4-BE49-F238E27FC236}">
                <a16:creationId xmlns:a16="http://schemas.microsoft.com/office/drawing/2014/main" id="{900A31EE-D0A4-48F6-9CDF-218A16E70A1A}"/>
              </a:ext>
            </a:extLst>
          </p:cNvPr>
          <p:cNvSpPr txBox="1"/>
          <p:nvPr/>
        </p:nvSpPr>
        <p:spPr>
          <a:xfrm>
            <a:off x="7696200" y="2883040"/>
            <a:ext cx="2438400" cy="646331"/>
          </a:xfrm>
          <a:prstGeom prst="rect">
            <a:avLst/>
          </a:prstGeom>
          <a:solidFill>
            <a:schemeClr val="bg1"/>
          </a:solidFill>
          <a:ln w="38100">
            <a:noFill/>
          </a:ln>
        </p:spPr>
        <p:txBody>
          <a:bodyPr wrap="square" rtlCol="0">
            <a:spAutoFit/>
          </a:bodyPr>
          <a:lstStyle/>
          <a:p>
            <a:pPr>
              <a:buNone/>
            </a:pPr>
            <a:r>
              <a:rPr lang="en-US" b="1" dirty="0"/>
              <a:t>Physically remove the hazard</a:t>
            </a:r>
          </a:p>
        </p:txBody>
      </p:sp>
      <p:sp>
        <p:nvSpPr>
          <p:cNvPr id="7" name="TextBox 6">
            <a:extLst>
              <a:ext uri="{FF2B5EF4-FFF2-40B4-BE49-F238E27FC236}">
                <a16:creationId xmlns:a16="http://schemas.microsoft.com/office/drawing/2014/main" id="{9349F359-98D1-458C-B132-6840A2DE6E7D}"/>
              </a:ext>
            </a:extLst>
          </p:cNvPr>
          <p:cNvSpPr txBox="1"/>
          <p:nvPr/>
        </p:nvSpPr>
        <p:spPr>
          <a:xfrm>
            <a:off x="7315200" y="3645395"/>
            <a:ext cx="2819400" cy="369332"/>
          </a:xfrm>
          <a:prstGeom prst="rect">
            <a:avLst/>
          </a:prstGeom>
          <a:solidFill>
            <a:schemeClr val="bg1"/>
          </a:solidFill>
          <a:ln w="38100">
            <a:noFill/>
          </a:ln>
        </p:spPr>
        <p:txBody>
          <a:bodyPr wrap="square" rtlCol="0">
            <a:spAutoFit/>
          </a:bodyPr>
          <a:lstStyle/>
          <a:p>
            <a:pPr>
              <a:buNone/>
            </a:pPr>
            <a:r>
              <a:rPr lang="en-US" b="1" dirty="0"/>
              <a:t>Replace the hazard</a:t>
            </a:r>
          </a:p>
        </p:txBody>
      </p:sp>
      <p:sp>
        <p:nvSpPr>
          <p:cNvPr id="9" name="TextBox 8">
            <a:extLst>
              <a:ext uri="{FF2B5EF4-FFF2-40B4-BE49-F238E27FC236}">
                <a16:creationId xmlns:a16="http://schemas.microsoft.com/office/drawing/2014/main" id="{96B136CD-79DD-4075-AA66-BAA9E28E2BEA}"/>
              </a:ext>
            </a:extLst>
          </p:cNvPr>
          <p:cNvSpPr txBox="1"/>
          <p:nvPr/>
        </p:nvSpPr>
        <p:spPr>
          <a:xfrm>
            <a:off x="6934200" y="4185140"/>
            <a:ext cx="3200400" cy="646331"/>
          </a:xfrm>
          <a:prstGeom prst="rect">
            <a:avLst/>
          </a:prstGeom>
          <a:solidFill>
            <a:schemeClr val="bg1"/>
          </a:solidFill>
          <a:ln w="38100">
            <a:noFill/>
          </a:ln>
        </p:spPr>
        <p:txBody>
          <a:bodyPr wrap="square" rtlCol="0">
            <a:spAutoFit/>
          </a:bodyPr>
          <a:lstStyle/>
          <a:p>
            <a:pPr>
              <a:buNone/>
            </a:pPr>
            <a:r>
              <a:rPr lang="en-US" b="1" dirty="0"/>
              <a:t>Isolate people from the hazard</a:t>
            </a:r>
            <a:endParaRPr lang="en-US" sz="1400" b="1" dirty="0"/>
          </a:p>
        </p:txBody>
      </p:sp>
      <p:sp>
        <p:nvSpPr>
          <p:cNvPr id="10" name="TextBox 9">
            <a:extLst>
              <a:ext uri="{FF2B5EF4-FFF2-40B4-BE49-F238E27FC236}">
                <a16:creationId xmlns:a16="http://schemas.microsoft.com/office/drawing/2014/main" id="{342D1E70-C2D1-4B37-B5F2-3A7F60F82A34}"/>
              </a:ext>
            </a:extLst>
          </p:cNvPr>
          <p:cNvSpPr txBox="1"/>
          <p:nvPr/>
        </p:nvSpPr>
        <p:spPr>
          <a:xfrm>
            <a:off x="6523692" y="4986541"/>
            <a:ext cx="3610908" cy="369332"/>
          </a:xfrm>
          <a:prstGeom prst="rect">
            <a:avLst/>
          </a:prstGeom>
          <a:solidFill>
            <a:schemeClr val="bg1"/>
          </a:solidFill>
          <a:ln w="38100">
            <a:noFill/>
          </a:ln>
        </p:spPr>
        <p:txBody>
          <a:bodyPr wrap="square" rtlCol="0">
            <a:spAutoFit/>
          </a:bodyPr>
          <a:lstStyle/>
          <a:p>
            <a:pPr>
              <a:buNone/>
            </a:pPr>
            <a:r>
              <a:rPr lang="en-US" b="1" dirty="0"/>
              <a:t>Change the way people work</a:t>
            </a:r>
          </a:p>
        </p:txBody>
      </p:sp>
      <p:sp>
        <p:nvSpPr>
          <p:cNvPr id="11" name="TextBox 10">
            <a:extLst>
              <a:ext uri="{FF2B5EF4-FFF2-40B4-BE49-F238E27FC236}">
                <a16:creationId xmlns:a16="http://schemas.microsoft.com/office/drawing/2014/main" id="{C29CB5AC-4792-4F96-A6D4-3D06BB724365}"/>
              </a:ext>
            </a:extLst>
          </p:cNvPr>
          <p:cNvSpPr txBox="1"/>
          <p:nvPr/>
        </p:nvSpPr>
        <p:spPr>
          <a:xfrm>
            <a:off x="6172200" y="5590757"/>
            <a:ext cx="3962400" cy="646331"/>
          </a:xfrm>
          <a:prstGeom prst="rect">
            <a:avLst/>
          </a:prstGeom>
          <a:solidFill>
            <a:schemeClr val="bg1"/>
          </a:solidFill>
          <a:ln w="38100">
            <a:noFill/>
          </a:ln>
        </p:spPr>
        <p:txBody>
          <a:bodyPr wrap="square" rtlCol="0">
            <a:spAutoFit/>
          </a:bodyPr>
          <a:lstStyle/>
          <a:p>
            <a:pPr>
              <a:buNone/>
            </a:pPr>
            <a:r>
              <a:rPr lang="en-US" b="1" dirty="0"/>
              <a:t>Protect the worker with Personal Protective Equipment</a:t>
            </a:r>
            <a:endParaRPr lang="en-US" sz="1400" b="1" dirty="0"/>
          </a:p>
        </p:txBody>
      </p:sp>
      <p:sp>
        <p:nvSpPr>
          <p:cNvPr id="4" name="Rectangle 3">
            <a:extLst>
              <a:ext uri="{FF2B5EF4-FFF2-40B4-BE49-F238E27FC236}">
                <a16:creationId xmlns:a16="http://schemas.microsoft.com/office/drawing/2014/main" id="{08E439E8-B477-481A-9628-475F90AB27BE}"/>
              </a:ext>
            </a:extLst>
          </p:cNvPr>
          <p:cNvSpPr/>
          <p:nvPr/>
        </p:nvSpPr>
        <p:spPr>
          <a:xfrm>
            <a:off x="251108" y="6407513"/>
            <a:ext cx="1508555" cy="369332"/>
          </a:xfrm>
          <a:prstGeom prst="rect">
            <a:avLst/>
          </a:prstGeom>
        </p:spPr>
        <p:txBody>
          <a:bodyPr wrap="none">
            <a:spAutoFit/>
          </a:bodyPr>
          <a:lstStyle/>
          <a:p>
            <a:pPr lvl="0">
              <a:defRPr/>
            </a:pPr>
            <a:r>
              <a:rPr lang="en-US" dirty="0">
                <a:solidFill>
                  <a:prstClr val="black"/>
                </a:solidFill>
              </a:rPr>
              <a:t>Source: NIEHS</a:t>
            </a:r>
          </a:p>
        </p:txBody>
      </p:sp>
    </p:spTree>
    <p:extLst>
      <p:ext uri="{BB962C8B-B14F-4D97-AF65-F5344CB8AC3E}">
        <p14:creationId xmlns:p14="http://schemas.microsoft.com/office/powerpoint/2010/main" val="2377779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1">
            <a:extLst>
              <a:ext uri="{FF2B5EF4-FFF2-40B4-BE49-F238E27FC236}">
                <a16:creationId xmlns:a16="http://schemas.microsoft.com/office/drawing/2014/main" id="{722D981D-980E-4EA5-B371-385DC4FAB5D6}"/>
              </a:ext>
            </a:extLst>
          </p:cNvPr>
          <p:cNvSpPr>
            <a:spLocks noGrp="1"/>
          </p:cNvSpPr>
          <p:nvPr>
            <p:ph type="title"/>
          </p:nvPr>
        </p:nvSpPr>
        <p:spPr>
          <a:xfrm>
            <a:off x="914400" y="0"/>
            <a:ext cx="10363200" cy="1143000"/>
          </a:xfrm>
        </p:spPr>
        <p:txBody>
          <a:bodyPr wrap="square" anchor="ctr">
            <a:normAutofit/>
          </a:bodyPr>
          <a:lstStyle/>
          <a:p>
            <a:r>
              <a:rPr lang="en-US" altLang="en-US" dirty="0"/>
              <a:t>Engineering controls</a:t>
            </a:r>
          </a:p>
        </p:txBody>
      </p:sp>
      <p:sp>
        <p:nvSpPr>
          <p:cNvPr id="80899" name="Content Placeholder 12">
            <a:extLst>
              <a:ext uri="{FF2B5EF4-FFF2-40B4-BE49-F238E27FC236}">
                <a16:creationId xmlns:a16="http://schemas.microsoft.com/office/drawing/2014/main" id="{77AC5E11-51F0-491B-8E86-83816513CFED}"/>
              </a:ext>
            </a:extLst>
          </p:cNvPr>
          <p:cNvSpPr>
            <a:spLocks noGrp="1"/>
          </p:cNvSpPr>
          <p:nvPr>
            <p:ph type="body" sz="half" idx="1"/>
          </p:nvPr>
        </p:nvSpPr>
        <p:spPr>
          <a:xfrm>
            <a:off x="991737" y="2286000"/>
            <a:ext cx="5080000" cy="3810000"/>
          </a:xfrm>
        </p:spPr>
        <p:txBody>
          <a:bodyPr wrap="square" anchor="t">
            <a:normAutofit/>
          </a:bodyPr>
          <a:lstStyle/>
          <a:p>
            <a:pPr marL="342900" indent="-342900">
              <a:buFont typeface="Arial" panose="020B0604020202020204" pitchFamily="34" charset="0"/>
              <a:buChar char="•"/>
            </a:pPr>
            <a:r>
              <a:rPr lang="en-US" altLang="en-US" sz="2400" dirty="0"/>
              <a:t>Ventilation</a:t>
            </a:r>
          </a:p>
          <a:p>
            <a:pPr marL="342900" indent="-342900">
              <a:buFont typeface="Arial" panose="020B0604020202020204" pitchFamily="34" charset="0"/>
              <a:buChar char="•"/>
            </a:pPr>
            <a:r>
              <a:rPr lang="en-US" altLang="en-US" sz="2400" dirty="0"/>
              <a:t>Isolation room and bathroom</a:t>
            </a:r>
          </a:p>
          <a:p>
            <a:pPr marL="342900" indent="-342900">
              <a:buFont typeface="Arial" panose="020B0604020202020204" pitchFamily="34" charset="0"/>
              <a:buChar char="•"/>
            </a:pPr>
            <a:r>
              <a:rPr lang="en-US" altLang="en-US" sz="2400" dirty="0"/>
              <a:t>Plastic shields and other barriers</a:t>
            </a:r>
          </a:p>
          <a:p>
            <a:pPr marL="0" indent="0">
              <a:buNone/>
            </a:pPr>
            <a:endParaRPr lang="en-US" altLang="en-US" dirty="0"/>
          </a:p>
          <a:p>
            <a:endParaRPr lang="en-US" altLang="en-US" dirty="0"/>
          </a:p>
          <a:p>
            <a:endParaRPr lang="en-US" altLang="en-US" dirty="0"/>
          </a:p>
        </p:txBody>
      </p:sp>
      <p:pic>
        <p:nvPicPr>
          <p:cNvPr id="5" name="Content Placeholder 4" descr="A picture containing indoor, sitting, building, small&#10;&#10;Description automatically generated">
            <a:extLst>
              <a:ext uri="{FF2B5EF4-FFF2-40B4-BE49-F238E27FC236}">
                <a16:creationId xmlns:a16="http://schemas.microsoft.com/office/drawing/2014/main" id="{6C788866-0848-4B70-9AA4-E3DD1ACBB7D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1000" r="2" b="2"/>
          <a:stretch/>
        </p:blipFill>
        <p:spPr>
          <a:xfrm>
            <a:off x="7360920" y="2807970"/>
            <a:ext cx="3688080" cy="2766060"/>
          </a:xfrm>
          <a:noFill/>
        </p:spPr>
      </p:pic>
      <p:sp>
        <p:nvSpPr>
          <p:cNvPr id="2" name="Slide Number Placeholder 1">
            <a:extLst>
              <a:ext uri="{FF2B5EF4-FFF2-40B4-BE49-F238E27FC236}">
                <a16:creationId xmlns:a16="http://schemas.microsoft.com/office/drawing/2014/main" id="{33F18371-6876-4D49-A1E9-AC737E9FC706}"/>
              </a:ext>
            </a:extLst>
          </p:cNvPr>
          <p:cNvSpPr>
            <a:spLocks noGrp="1"/>
          </p:cNvSpPr>
          <p:nvPr>
            <p:ph type="sldNum" sz="quarter" idx="10"/>
          </p:nvPr>
        </p:nvSpPr>
        <p:spPr>
          <a:xfrm>
            <a:off x="914400" y="6248400"/>
            <a:ext cx="1625600" cy="457200"/>
          </a:xfrm>
        </p:spPr>
        <p:txBody>
          <a:bodyPr wrap="square" anchor="t">
            <a:normAutofit/>
          </a:bodyPr>
          <a:lstStyle/>
          <a:p>
            <a:pPr>
              <a:spcAft>
                <a:spcPts val="600"/>
              </a:spcAft>
            </a:pPr>
            <a:fld id="{644431DD-724F-4159-B395-C12D4FF15CA8}" type="slidenum">
              <a:rPr lang="en-US" altLang="en-US" smtClean="0">
                <a:solidFill>
                  <a:srgbClr val="000000"/>
                </a:solidFill>
              </a:rPr>
              <a:pPr>
                <a:spcAft>
                  <a:spcPts val="600"/>
                </a:spcAft>
              </a:pPr>
              <a:t>33</a:t>
            </a:fld>
            <a:endParaRPr lang="en-US" altLang="en-US">
              <a:solidFill>
                <a:srgbClr val="000000"/>
              </a:solidFill>
            </a:endParaRPr>
          </a:p>
        </p:txBody>
      </p:sp>
      <p:pic>
        <p:nvPicPr>
          <p:cNvPr id="7" name="Picture 6" descr="A physical barrier in a shared space. &#10;">
            <a:extLst>
              <a:ext uri="{FF2B5EF4-FFF2-40B4-BE49-F238E27FC236}">
                <a16:creationId xmlns:a16="http://schemas.microsoft.com/office/drawing/2014/main" id="{27041592-A0F8-4814-9B40-C53215C92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3070" y="3913293"/>
            <a:ext cx="3502660" cy="2335107"/>
          </a:xfrm>
          <a:prstGeom prst="rect">
            <a:avLst/>
          </a:prstGeom>
        </p:spPr>
      </p:pic>
    </p:spTree>
    <p:extLst>
      <p:ext uri="{BB962C8B-B14F-4D97-AF65-F5344CB8AC3E}">
        <p14:creationId xmlns:p14="http://schemas.microsoft.com/office/powerpoint/2010/main" val="2889966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0" y="36470"/>
            <a:ext cx="12192000" cy="633840"/>
          </a:xfrm>
          <a:prstGeom prst="rect">
            <a:avLst/>
          </a:prstGeom>
          <a:noFill/>
          <a:ln>
            <a:noFill/>
          </a:ln>
        </p:spPr>
        <p:txBody>
          <a:bodyPr spcFirstLastPara="1" wrap="square" lIns="121900" tIns="121900" rIns="121900" bIns="121900" anchor="t" anchorCtr="0">
            <a:noAutofit/>
          </a:bodyPr>
          <a:lstStyle/>
          <a:p>
            <a:pPr>
              <a:buSzPts val="700"/>
            </a:pPr>
            <a:r>
              <a:rPr lang="en-US" sz="3000" dirty="0">
                <a:highlight>
                  <a:srgbClr val="FFC000"/>
                </a:highlight>
              </a:rPr>
              <a:t>Other examples of household engineering controls for COVID-19</a:t>
            </a:r>
            <a:endParaRPr sz="3000" dirty="0"/>
          </a:p>
        </p:txBody>
      </p:sp>
      <p:sp>
        <p:nvSpPr>
          <p:cNvPr id="185" name="Google Shape;185;p46"/>
          <p:cNvSpPr txBox="1">
            <a:spLocks noGrp="1"/>
          </p:cNvSpPr>
          <p:nvPr>
            <p:ph type="body" idx="1"/>
          </p:nvPr>
        </p:nvSpPr>
        <p:spPr>
          <a:xfrm>
            <a:off x="341173" y="807720"/>
            <a:ext cx="5754828" cy="4981479"/>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n-US" sz="3200" dirty="0"/>
              <a:t>Put a small table and chair in the isolation room for reading, eating and drinking etc.</a:t>
            </a:r>
          </a:p>
          <a:p>
            <a:pPr indent="-457189">
              <a:buClr>
                <a:schemeClr val="dk1"/>
              </a:buClr>
              <a:buSzPts val="1800"/>
              <a:buFont typeface="Arial"/>
              <a:buChar char="●"/>
            </a:pPr>
            <a:r>
              <a:rPr lang="en-US" sz="3200" dirty="0"/>
              <a:t>Set up outdoor living space for well members of the household. Weather permitting.</a:t>
            </a:r>
          </a:p>
          <a:p>
            <a:pPr marL="152396" indent="0">
              <a:buClr>
                <a:schemeClr val="dk1"/>
              </a:buClr>
              <a:buSzPts val="1800"/>
            </a:pPr>
            <a:r>
              <a:rPr lang="en" sz="3200" dirty="0">
                <a:solidFill>
                  <a:schemeClr val="dk1"/>
                </a:solidFill>
              </a:rPr>
              <a:t> </a:t>
            </a:r>
            <a:endParaRPr sz="3200" dirty="0"/>
          </a:p>
        </p:txBody>
      </p:sp>
      <p:pic>
        <p:nvPicPr>
          <p:cNvPr id="3" name="Picture 2" descr="Isolation area with desk for eating.&#10;">
            <a:extLst>
              <a:ext uri="{FF2B5EF4-FFF2-40B4-BE49-F238E27FC236}">
                <a16:creationId xmlns:a16="http://schemas.microsoft.com/office/drawing/2014/main" id="{4959F41D-BA50-4DDF-9D05-1BDE69FD9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3240" y="1922780"/>
            <a:ext cx="4522470" cy="3014980"/>
          </a:xfrm>
          <a:prstGeom prst="rect">
            <a:avLst/>
          </a:prstGeom>
        </p:spPr>
      </p:pic>
    </p:spTree>
    <p:extLst>
      <p:ext uri="{BB962C8B-B14F-4D97-AF65-F5344CB8AC3E}">
        <p14:creationId xmlns:p14="http://schemas.microsoft.com/office/powerpoint/2010/main" val="369364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B57FB151-2FE2-4F04-A04A-8BC7C65E7FA2}"/>
              </a:ext>
            </a:extLst>
          </p:cNvPr>
          <p:cNvSpPr>
            <a:spLocks noGrp="1"/>
          </p:cNvSpPr>
          <p:nvPr>
            <p:ph type="title"/>
          </p:nvPr>
        </p:nvSpPr>
        <p:spPr>
          <a:xfrm>
            <a:off x="618565" y="208001"/>
            <a:ext cx="10963835" cy="553998"/>
          </a:xfrm>
        </p:spPr>
        <p:txBody>
          <a:bodyPr/>
          <a:lstStyle/>
          <a:p>
            <a:pPr algn="ctr"/>
            <a:r>
              <a:rPr lang="en-US" altLang="en-US" dirty="0">
                <a:ea typeface="ＭＳ Ｐゴシック" panose="020B0600070205080204" pitchFamily="34" charset="-128"/>
              </a:rPr>
              <a:t>Change household practices and procedures to reduce exposure</a:t>
            </a:r>
          </a:p>
        </p:txBody>
      </p:sp>
      <p:pic>
        <p:nvPicPr>
          <p:cNvPr id="84996" name="Content Placeholder 5" descr="hand washing">
            <a:extLst>
              <a:ext uri="{FF2B5EF4-FFF2-40B4-BE49-F238E27FC236}">
                <a16:creationId xmlns:a16="http://schemas.microsoft.com/office/drawing/2014/main" id="{0CDC25C4-5F0A-42B0-9AB8-C4F1C55CB90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78400" y="1893570"/>
            <a:ext cx="3352800" cy="3352800"/>
          </a:xfrm>
        </p:spPr>
      </p:pic>
      <p:sp>
        <p:nvSpPr>
          <p:cNvPr id="84995" name="Content Placeholder 3">
            <a:extLst>
              <a:ext uri="{FF2B5EF4-FFF2-40B4-BE49-F238E27FC236}">
                <a16:creationId xmlns:a16="http://schemas.microsoft.com/office/drawing/2014/main" id="{C2133905-F85E-4297-B9E4-A817BE6F21AA}"/>
              </a:ext>
            </a:extLst>
          </p:cNvPr>
          <p:cNvSpPr>
            <a:spLocks noGrp="1"/>
          </p:cNvSpPr>
          <p:nvPr>
            <p:ph sz="half" idx="2"/>
          </p:nvPr>
        </p:nvSpPr>
        <p:spPr>
          <a:xfrm>
            <a:off x="5562600" y="2057401"/>
            <a:ext cx="6019800" cy="3693319"/>
          </a:xfrm>
        </p:spPr>
        <p:txBody>
          <a:bodyPr/>
          <a:lstStyle/>
          <a:p>
            <a:pPr marL="342900" indent="-342900">
              <a:buFont typeface="Arial" panose="020B0604020202020204" pitchFamily="34" charset="0"/>
              <a:buChar char="•"/>
            </a:pPr>
            <a:r>
              <a:rPr lang="en-US" altLang="en-US" sz="2400" dirty="0">
                <a:ea typeface="ＭＳ Ｐゴシック" panose="020B0600070205080204" pitchFamily="34" charset="-128"/>
              </a:rPr>
              <a:t>Encourage frequent handwashing.</a:t>
            </a:r>
          </a:p>
          <a:p>
            <a:pPr marL="342900" indent="-342900">
              <a:buFont typeface="Arial" panose="020B0604020202020204" pitchFamily="34" charset="0"/>
              <a:buChar char="•"/>
            </a:pPr>
            <a:r>
              <a:rPr lang="en-US" altLang="en-US" sz="2400" dirty="0">
                <a:ea typeface="ＭＳ Ｐゴシック" panose="020B0600070205080204" pitchFamily="34" charset="-128"/>
              </a:rPr>
              <a:t>Establish stay at home home policy</a:t>
            </a:r>
          </a:p>
          <a:p>
            <a:pPr marL="342900" indent="-342900">
              <a:buFont typeface="Arial" panose="020B0604020202020204" pitchFamily="34" charset="0"/>
              <a:buChar char="•"/>
            </a:pPr>
            <a:r>
              <a:rPr lang="en-US" altLang="en-US" sz="2400" dirty="0">
                <a:ea typeface="ＭＳ Ｐゴシック" panose="020B0600070205080204" pitchFamily="34" charset="-128"/>
              </a:rPr>
              <a:t>Write a list of new household practices and procedures. Post the list on a wall. </a:t>
            </a:r>
          </a:p>
          <a:p>
            <a:pPr marL="342900" indent="-342900">
              <a:buFont typeface="Arial" panose="020B0604020202020204" pitchFamily="34" charset="0"/>
              <a:buChar char="•"/>
            </a:pPr>
            <a:r>
              <a:rPr lang="en-US" altLang="en-US" sz="2400" dirty="0">
                <a:ea typeface="ＭＳ Ｐゴシック" panose="020B0600070205080204" pitchFamily="34" charset="-128"/>
              </a:rPr>
              <a:t>Do not allow persons other than household members to enter the house</a:t>
            </a:r>
          </a:p>
          <a:p>
            <a:pPr marL="342900" indent="-342900">
              <a:buFont typeface="Arial" panose="020B0604020202020204" pitchFamily="34" charset="0"/>
              <a:buChar char="•"/>
            </a:pPr>
            <a:r>
              <a:rPr lang="en-US" altLang="en-US" sz="2400" dirty="0">
                <a:ea typeface="ＭＳ Ｐゴシック" panose="020B0600070205080204" pitchFamily="34" charset="-128"/>
              </a:rPr>
              <a:t>Train all household members on the new practices and procedures.</a:t>
            </a:r>
          </a:p>
          <a:p>
            <a:endParaRPr lang="en-US" altLang="en-US" sz="2400" dirty="0">
              <a:ea typeface="ＭＳ Ｐゴシック" panose="020B0600070205080204" pitchFamily="34" charset="-128"/>
            </a:endParaRPr>
          </a:p>
          <a:p>
            <a:endParaRPr lang="en-US" altLang="en-US" sz="2400" dirty="0">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FD6F7594-7D60-4DAD-8798-D1B242217576}"/>
              </a:ext>
            </a:extLst>
          </p:cNvPr>
          <p:cNvSpPr>
            <a:spLocks noGrp="1"/>
          </p:cNvSpPr>
          <p:nvPr>
            <p:ph type="sldNum" sz="quarter" idx="10"/>
          </p:nvPr>
        </p:nvSpPr>
        <p:spPr/>
        <p:txBody>
          <a:bodyPr/>
          <a:lstStyle/>
          <a:p>
            <a:fld id="{644431DD-724F-4159-B395-C12D4FF15CA8}" type="slidenum">
              <a:rPr lang="en-US" altLang="en-US" smtClean="0"/>
              <a:pPr/>
              <a:t>35</a:t>
            </a:fld>
            <a:endParaRPr lang="en-US" altLang="en-US" dirty="0"/>
          </a:p>
        </p:txBody>
      </p:sp>
      <p:sp>
        <p:nvSpPr>
          <p:cNvPr id="3" name="Rectangle 2">
            <a:extLst>
              <a:ext uri="{FF2B5EF4-FFF2-40B4-BE49-F238E27FC236}">
                <a16:creationId xmlns:a16="http://schemas.microsoft.com/office/drawing/2014/main" id="{588B7F63-89F3-4741-9257-F197E507969D}"/>
              </a:ext>
            </a:extLst>
          </p:cNvPr>
          <p:cNvSpPr/>
          <p:nvPr/>
        </p:nvSpPr>
        <p:spPr>
          <a:xfrm>
            <a:off x="783370" y="6008609"/>
            <a:ext cx="1655646" cy="400110"/>
          </a:xfrm>
          <a:prstGeom prst="rect">
            <a:avLst/>
          </a:prstGeom>
        </p:spPr>
        <p:txBody>
          <a:bodyPr wrap="none">
            <a:spAutoFit/>
          </a:bodyPr>
          <a:lstStyle/>
          <a:p>
            <a:pPr lvl="0">
              <a:defRPr/>
            </a:pPr>
            <a:r>
              <a:rPr lang="en-US" sz="2000" dirty="0">
                <a:solidFill>
                  <a:prstClr val="black"/>
                </a:solidFill>
              </a:rPr>
              <a:t>Source: NIEHS</a:t>
            </a:r>
          </a:p>
        </p:txBody>
      </p:sp>
    </p:spTree>
    <p:extLst>
      <p:ext uri="{BB962C8B-B14F-4D97-AF65-F5344CB8AC3E}">
        <p14:creationId xmlns:p14="http://schemas.microsoft.com/office/powerpoint/2010/main" val="533269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1C794BA2-C59E-4016-82C0-0726FBC41C45}"/>
              </a:ext>
            </a:extLst>
          </p:cNvPr>
          <p:cNvSpPr>
            <a:spLocks noGrp="1"/>
          </p:cNvSpPr>
          <p:nvPr>
            <p:ph type="title"/>
          </p:nvPr>
        </p:nvSpPr>
        <p:spPr>
          <a:xfrm>
            <a:off x="805150" y="383261"/>
            <a:ext cx="10963835" cy="553998"/>
          </a:xfrm>
        </p:spPr>
        <p:txBody>
          <a:bodyPr/>
          <a:lstStyle/>
          <a:p>
            <a:r>
              <a:rPr lang="en-US" altLang="en-US" dirty="0"/>
              <a:t>Monitor health status of all household members</a:t>
            </a:r>
          </a:p>
        </p:txBody>
      </p:sp>
      <p:sp>
        <p:nvSpPr>
          <p:cNvPr id="87043" name="Content Placeholder 2">
            <a:extLst>
              <a:ext uri="{FF2B5EF4-FFF2-40B4-BE49-F238E27FC236}">
                <a16:creationId xmlns:a16="http://schemas.microsoft.com/office/drawing/2014/main" id="{B3E475F8-6E62-4C7E-AD61-CA485804E4DA}"/>
              </a:ext>
            </a:extLst>
          </p:cNvPr>
          <p:cNvSpPr>
            <a:spLocks noGrp="1"/>
          </p:cNvSpPr>
          <p:nvPr>
            <p:ph sz="half" idx="1"/>
          </p:nvPr>
        </p:nvSpPr>
        <p:spPr>
          <a:xfrm>
            <a:off x="928255" y="1734980"/>
            <a:ext cx="5167745" cy="4739759"/>
          </a:xfrm>
        </p:spPr>
        <p:txBody>
          <a:bodyPr/>
          <a:lstStyle/>
          <a:p>
            <a:pPr marL="457200" indent="-457200">
              <a:buFont typeface="Arial" panose="020B0604020202020204" pitchFamily="34" charset="0"/>
              <a:buChar char="•"/>
            </a:pPr>
            <a:r>
              <a:rPr lang="en-US" altLang="en-US" dirty="0"/>
              <a:t>Use temperature/symptom checks every day if there is a person who has tested positive living in the house.</a:t>
            </a:r>
          </a:p>
          <a:p>
            <a:pPr marL="457200" indent="-457200">
              <a:buFont typeface="Arial" panose="020B0604020202020204" pitchFamily="34" charset="0"/>
              <a:buChar char="•"/>
            </a:pPr>
            <a:r>
              <a:rPr lang="en-US" altLang="en-US" dirty="0"/>
              <a:t>Train all household members on symptom checking. </a:t>
            </a:r>
          </a:p>
          <a:p>
            <a:pPr marL="457200" indent="-457200">
              <a:buFont typeface="Arial" panose="020B0604020202020204" pitchFamily="34" charset="0"/>
              <a:buChar char="•"/>
            </a:pPr>
            <a:r>
              <a:rPr lang="en-US" altLang="en-US" dirty="0"/>
              <a:t>Use separate thermometers or  clean and disinfect in between uses. </a:t>
            </a:r>
          </a:p>
          <a:p>
            <a:endParaRPr lang="en-US" altLang="en-US" dirty="0"/>
          </a:p>
          <a:p>
            <a:endParaRPr lang="en-US" altLang="en-US" dirty="0"/>
          </a:p>
        </p:txBody>
      </p:sp>
      <p:pic>
        <p:nvPicPr>
          <p:cNvPr id="87044" name="Content Placeholder 5" descr="Person working on laptop">
            <a:extLst>
              <a:ext uri="{FF2B5EF4-FFF2-40B4-BE49-F238E27FC236}">
                <a16:creationId xmlns:a16="http://schemas.microsoft.com/office/drawing/2014/main" id="{22132828-FD86-4AFA-9A07-F2FDBA3AF92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744" t="24000" r="13668" b="24001"/>
          <a:stretch/>
        </p:blipFill>
        <p:spPr>
          <a:xfrm>
            <a:off x="6553200" y="2362200"/>
            <a:ext cx="4114800" cy="2590800"/>
          </a:xfrm>
        </p:spPr>
      </p:pic>
      <p:sp>
        <p:nvSpPr>
          <p:cNvPr id="2" name="Slide Number Placeholder 1">
            <a:extLst>
              <a:ext uri="{FF2B5EF4-FFF2-40B4-BE49-F238E27FC236}">
                <a16:creationId xmlns:a16="http://schemas.microsoft.com/office/drawing/2014/main" id="{2B106873-DB41-4816-899E-68A74EC4A62F}"/>
              </a:ext>
            </a:extLst>
          </p:cNvPr>
          <p:cNvSpPr>
            <a:spLocks noGrp="1"/>
          </p:cNvSpPr>
          <p:nvPr>
            <p:ph type="sldNum" sz="quarter" idx="10"/>
          </p:nvPr>
        </p:nvSpPr>
        <p:spPr/>
        <p:txBody>
          <a:bodyPr/>
          <a:lstStyle/>
          <a:p>
            <a:fld id="{644431DD-724F-4159-B395-C12D4FF15CA8}" type="slidenum">
              <a:rPr lang="en-US" altLang="en-US" smtClean="0"/>
              <a:pPr/>
              <a:t>36</a:t>
            </a:fld>
            <a:endParaRPr lang="en-US" altLang="en-US" dirty="0"/>
          </a:p>
        </p:txBody>
      </p:sp>
    </p:spTree>
    <p:extLst>
      <p:ext uri="{BB962C8B-B14F-4D97-AF65-F5344CB8AC3E}">
        <p14:creationId xmlns:p14="http://schemas.microsoft.com/office/powerpoint/2010/main" val="1851250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a:highlight>
                  <a:srgbClr val="FFC000"/>
                </a:highlight>
              </a:rPr>
              <a:t>Minimize public contact when outside the home</a:t>
            </a:r>
            <a:endParaRPr dirty="0"/>
          </a:p>
        </p:txBody>
      </p:sp>
      <p:sp>
        <p:nvSpPr>
          <p:cNvPr id="185" name="Google Shape;185;p46"/>
          <p:cNvSpPr txBox="1">
            <a:spLocks noGrp="1"/>
          </p:cNvSpPr>
          <p:nvPr>
            <p:ph type="body" idx="1"/>
          </p:nvPr>
        </p:nvSpPr>
        <p:spPr>
          <a:xfrm>
            <a:off x="415600" y="892540"/>
            <a:ext cx="7722560" cy="5928990"/>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n-US" sz="3200" dirty="0">
                <a:solidFill>
                  <a:schemeClr val="dk1"/>
                </a:solidFill>
              </a:rPr>
              <a:t>Order food and other supplies to be delivered to the house.</a:t>
            </a:r>
            <a:endParaRPr sz="3200" dirty="0"/>
          </a:p>
          <a:p>
            <a:pPr indent="-457189">
              <a:spcBef>
                <a:spcPts val="2133"/>
              </a:spcBef>
              <a:buClr>
                <a:schemeClr val="dk1"/>
              </a:buClr>
              <a:buSzPts val="1800"/>
              <a:buFont typeface="Arial"/>
              <a:buChar char="●"/>
            </a:pPr>
            <a:r>
              <a:rPr lang="en-US" sz="3200" dirty="0">
                <a:solidFill>
                  <a:schemeClr val="dk1"/>
                </a:solidFill>
              </a:rPr>
              <a:t>Order food and other supplies for pick-up outside the store. </a:t>
            </a:r>
            <a:r>
              <a:rPr lang="en" sz="3200" dirty="0">
                <a:solidFill>
                  <a:schemeClr val="dk1"/>
                </a:solidFill>
              </a:rPr>
              <a:t> </a:t>
            </a:r>
            <a:endParaRPr sz="3200" dirty="0"/>
          </a:p>
          <a:p>
            <a:pPr indent="-457189">
              <a:spcBef>
                <a:spcPts val="2133"/>
              </a:spcBef>
              <a:buClr>
                <a:schemeClr val="dk1"/>
              </a:buClr>
              <a:buSzPts val="1800"/>
              <a:buFont typeface="Arial"/>
              <a:buChar char="●"/>
            </a:pPr>
            <a:r>
              <a:rPr lang="en-US" altLang="en-US" sz="3200" dirty="0">
                <a:ea typeface="ＭＳ Ｐゴシック" panose="020B0600070205080204" pitchFamily="34" charset="-128"/>
              </a:rPr>
              <a:t>Always maintain at least 6 feet of physical distance from others when outside the house. </a:t>
            </a:r>
          </a:p>
          <a:p>
            <a:pPr indent="-457189">
              <a:spcBef>
                <a:spcPts val="2133"/>
              </a:spcBef>
              <a:buClr>
                <a:schemeClr val="dk1"/>
              </a:buClr>
              <a:buSzPts val="1800"/>
              <a:buFont typeface="Arial"/>
              <a:buChar char="●"/>
            </a:pPr>
            <a:r>
              <a:rPr lang="en-US" sz="3200" dirty="0">
                <a:ea typeface="ＭＳ Ｐゴシック" panose="020B0600070205080204" pitchFamily="34" charset="-128"/>
              </a:rPr>
              <a:t>Do not touch a pet from another household.</a:t>
            </a:r>
            <a:endParaRPr sz="3200" dirty="0"/>
          </a:p>
        </p:txBody>
      </p:sp>
      <p:pic>
        <p:nvPicPr>
          <p:cNvPr id="3" name="Picture 2" descr="Home delivery.">
            <a:extLst>
              <a:ext uri="{FF2B5EF4-FFF2-40B4-BE49-F238E27FC236}">
                <a16:creationId xmlns:a16="http://schemas.microsoft.com/office/drawing/2014/main" id="{1704947E-DD2B-4456-A507-3F62C94C2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6840" y="892540"/>
            <a:ext cx="2567940" cy="1711960"/>
          </a:xfrm>
          <a:prstGeom prst="rect">
            <a:avLst/>
          </a:prstGeom>
        </p:spPr>
      </p:pic>
      <p:pic>
        <p:nvPicPr>
          <p:cNvPr id="5" name="Picture 4" descr="A car parked on the side of the street&#10;&#10;Description automatically generated">
            <a:extLst>
              <a:ext uri="{FF2B5EF4-FFF2-40B4-BE49-F238E27FC236}">
                <a16:creationId xmlns:a16="http://schemas.microsoft.com/office/drawing/2014/main" id="{F0BBE85C-DFB5-4076-83C5-36722F4FD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6840" y="2933410"/>
            <a:ext cx="2567940" cy="1711960"/>
          </a:xfrm>
          <a:prstGeom prst="rect">
            <a:avLst/>
          </a:prstGeom>
        </p:spPr>
      </p:pic>
      <p:pic>
        <p:nvPicPr>
          <p:cNvPr id="7" name="Picture 6" descr="A car parked on the side of a road&#10;&#10;Description automatically generated">
            <a:extLst>
              <a:ext uri="{FF2B5EF4-FFF2-40B4-BE49-F238E27FC236}">
                <a16:creationId xmlns:a16="http://schemas.microsoft.com/office/drawing/2014/main" id="{166554D4-5C86-4804-B08F-833E735A20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6840" y="4906120"/>
            <a:ext cx="2567940" cy="1711960"/>
          </a:xfrm>
          <a:prstGeom prst="rect">
            <a:avLst/>
          </a:prstGeom>
        </p:spPr>
      </p:pic>
    </p:spTree>
    <p:extLst>
      <p:ext uri="{BB962C8B-B14F-4D97-AF65-F5344CB8AC3E}">
        <p14:creationId xmlns:p14="http://schemas.microsoft.com/office/powerpoint/2010/main" val="9829702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4082" y="2374053"/>
            <a:ext cx="8184727" cy="837772"/>
          </a:xfrm>
          <a:prstGeom prst="rect">
            <a:avLst/>
          </a:prstGeom>
        </p:spPr>
        <p:txBody>
          <a:bodyPr vert="horz" wrap="square" lIns="0" tIns="16933" rIns="0" bIns="0" rtlCol="0">
            <a:spAutoFit/>
          </a:bodyPr>
          <a:lstStyle/>
          <a:p>
            <a:pPr marL="16933">
              <a:spcBef>
                <a:spcPts val="133"/>
              </a:spcBef>
            </a:pPr>
            <a:r>
              <a:rPr sz="5333" spc="-13" dirty="0"/>
              <a:t>Donning </a:t>
            </a:r>
            <a:r>
              <a:rPr sz="5333" spc="-7" dirty="0"/>
              <a:t>and doffing</a:t>
            </a:r>
            <a:r>
              <a:rPr sz="5333" spc="-93" dirty="0"/>
              <a:t> </a:t>
            </a:r>
            <a:r>
              <a:rPr sz="5333" spc="-7" dirty="0"/>
              <a:t>PPE</a:t>
            </a:r>
            <a:endParaRPr sz="5333"/>
          </a:p>
        </p:txBody>
      </p:sp>
      <p:pic>
        <p:nvPicPr>
          <p:cNvPr id="4" name="Picture 3" descr="A picture containing star&#10;&#10;Description automatically generated">
            <a:extLst>
              <a:ext uri="{FF2B5EF4-FFF2-40B4-BE49-F238E27FC236}">
                <a16:creationId xmlns:a16="http://schemas.microsoft.com/office/drawing/2014/main" id="{1C6B96AB-03DE-42BC-9AEF-E851941DC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6222" y="3998243"/>
            <a:ext cx="2399555" cy="2402558"/>
          </a:xfrm>
          <a:prstGeom prst="rect">
            <a:avLst/>
          </a:prstGeom>
        </p:spPr>
      </p:pic>
      <p:sp>
        <p:nvSpPr>
          <p:cNvPr id="5" name="TextBox 4">
            <a:extLst>
              <a:ext uri="{FF2B5EF4-FFF2-40B4-BE49-F238E27FC236}">
                <a16:creationId xmlns:a16="http://schemas.microsoft.com/office/drawing/2014/main" id="{0CCCF868-FF5E-4B40-A475-BC8F70302BDC}"/>
              </a:ext>
            </a:extLst>
          </p:cNvPr>
          <p:cNvSpPr txBox="1"/>
          <p:nvPr/>
        </p:nvSpPr>
        <p:spPr>
          <a:xfrm>
            <a:off x="7639815" y="4931440"/>
            <a:ext cx="429145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Source: National Institute of Allergies and Infectious Diseases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5561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0567" y="465327"/>
            <a:ext cx="7218680" cy="673753"/>
          </a:xfrm>
          <a:prstGeom prst="rect">
            <a:avLst/>
          </a:prstGeom>
        </p:spPr>
        <p:txBody>
          <a:bodyPr vert="horz" wrap="square" lIns="0" tIns="16933" rIns="0" bIns="0" rtlCol="0">
            <a:spAutoFit/>
          </a:bodyPr>
          <a:lstStyle/>
          <a:p>
            <a:pPr marL="16933">
              <a:spcBef>
                <a:spcPts val="133"/>
              </a:spcBef>
            </a:pPr>
            <a:r>
              <a:rPr sz="4267" spc="-7" dirty="0"/>
              <a:t>Donning and doffing of</a:t>
            </a:r>
            <a:r>
              <a:rPr sz="4267" spc="-107" dirty="0"/>
              <a:t> </a:t>
            </a:r>
            <a:r>
              <a:rPr sz="4267" dirty="0"/>
              <a:t>PPE</a:t>
            </a:r>
            <a:endParaRPr sz="4267"/>
          </a:p>
        </p:txBody>
      </p:sp>
      <p:sp>
        <p:nvSpPr>
          <p:cNvPr id="3" name="object 3"/>
          <p:cNvSpPr/>
          <p:nvPr/>
        </p:nvSpPr>
        <p:spPr>
          <a:xfrm>
            <a:off x="7725588" y="3083218"/>
            <a:ext cx="3655569" cy="1810412"/>
          </a:xfrm>
          <a:prstGeom prst="rect">
            <a:avLst/>
          </a:prstGeom>
          <a:blipFill>
            <a:blip r:embed="rId3"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8670257" y="5155185"/>
            <a:ext cx="1375833" cy="304421"/>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867" b="1" i="0" u="none" strike="noStrike" kern="1200" cap="none" spc="-7" normalizeH="0" baseline="0" noProof="0" dirty="0">
                <a:ln>
                  <a:noFill/>
                </a:ln>
                <a:solidFill>
                  <a:prstClr val="black"/>
                </a:solidFill>
                <a:effectLst/>
                <a:uLnTx/>
                <a:uFillTx/>
                <a:latin typeface="Arial"/>
                <a:ea typeface="+mn-ea"/>
                <a:cs typeface="Arial"/>
              </a:rPr>
              <a:t>Image:</a:t>
            </a:r>
            <a:r>
              <a:rPr kumimoji="0" sz="1867" b="1" i="0" u="none" strike="noStrike" kern="1200" cap="none" spc="-100" normalizeH="0" baseline="0" noProof="0" dirty="0">
                <a:ln>
                  <a:noFill/>
                </a:ln>
                <a:solidFill>
                  <a:prstClr val="black"/>
                </a:solidFill>
                <a:effectLst/>
                <a:uLnTx/>
                <a:uFillTx/>
                <a:latin typeface="Arial"/>
                <a:ea typeface="+mn-ea"/>
                <a:cs typeface="Arial"/>
              </a:rPr>
              <a:t> </a:t>
            </a:r>
            <a:r>
              <a:rPr kumimoji="0" sz="1867" b="1" i="0" u="none" strike="noStrike" kern="1200" cap="none" spc="0" normalizeH="0" baseline="0" noProof="0" dirty="0">
                <a:ln>
                  <a:noFill/>
                </a:ln>
                <a:solidFill>
                  <a:prstClr val="black"/>
                </a:solidFill>
                <a:effectLst/>
                <a:uLnTx/>
                <a:uFillTx/>
                <a:latin typeface="Arial"/>
                <a:ea typeface="+mn-ea"/>
                <a:cs typeface="Arial"/>
              </a:rPr>
              <a:t>CDC</a:t>
            </a:r>
            <a:endParaRPr kumimoji="0" sz="1867"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txBox="1"/>
          <p:nvPr/>
        </p:nvSpPr>
        <p:spPr>
          <a:xfrm>
            <a:off x="470749" y="1834897"/>
            <a:ext cx="6616700" cy="2740836"/>
          </a:xfrm>
          <a:prstGeom prst="rect">
            <a:avLst/>
          </a:prstGeom>
        </p:spPr>
        <p:txBody>
          <a:bodyPr vert="horz" wrap="square" lIns="0" tIns="18627" rIns="0" bIns="0" rtlCol="0">
            <a:spAutoFit/>
          </a:bodyPr>
          <a:lstStyle/>
          <a:p>
            <a:pPr marL="16933" marR="6773" lvl="0" indent="0" algn="l" defTabSz="1219170" rtl="0" eaLnBrk="1" fontAlgn="auto" latinLnBrk="0" hangingPunct="1">
              <a:lnSpc>
                <a:spcPct val="112500"/>
              </a:lnSpc>
              <a:spcBef>
                <a:spcPts val="147"/>
              </a:spcBef>
              <a:spcAft>
                <a:spcPts val="0"/>
              </a:spcAft>
              <a:buClrTx/>
              <a:buSzTx/>
              <a:buFontTx/>
              <a:buNone/>
              <a:tabLst/>
              <a:defRPr/>
            </a:pPr>
            <a:r>
              <a:rPr kumimoji="0" sz="2667" b="1" i="0" u="none" strike="noStrike" kern="1200" cap="none" spc="-7" normalizeH="0" baseline="0" noProof="0" dirty="0">
                <a:ln>
                  <a:noFill/>
                </a:ln>
                <a:solidFill>
                  <a:prstClr val="black"/>
                </a:solidFill>
                <a:effectLst/>
                <a:uLnTx/>
                <a:uFillTx/>
                <a:latin typeface="Arial"/>
                <a:ea typeface="+mn-ea"/>
                <a:cs typeface="Arial"/>
              </a:rPr>
              <a:t>Donning </a:t>
            </a:r>
            <a:r>
              <a:rPr kumimoji="0" sz="2667" b="0" i="0" u="none" strike="noStrike" kern="1200" cap="none" spc="0" normalizeH="0" baseline="0" noProof="0" dirty="0">
                <a:ln>
                  <a:noFill/>
                </a:ln>
                <a:solidFill>
                  <a:prstClr val="black"/>
                </a:solidFill>
                <a:effectLst/>
                <a:uLnTx/>
                <a:uFillTx/>
                <a:latin typeface="Arial"/>
                <a:ea typeface="+mn-ea"/>
                <a:cs typeface="Arial"/>
              </a:rPr>
              <a:t>and </a:t>
            </a:r>
            <a:r>
              <a:rPr kumimoji="0" sz="2667" b="1" i="0" u="none" strike="noStrike" kern="1200" cap="none" spc="-7" normalizeH="0" baseline="0" noProof="0" dirty="0">
                <a:ln>
                  <a:noFill/>
                </a:ln>
                <a:solidFill>
                  <a:prstClr val="black"/>
                </a:solidFill>
                <a:effectLst/>
                <a:uLnTx/>
                <a:uFillTx/>
                <a:latin typeface="Arial"/>
                <a:ea typeface="+mn-ea"/>
                <a:cs typeface="Arial"/>
              </a:rPr>
              <a:t>doffing </a:t>
            </a:r>
            <a:r>
              <a:rPr kumimoji="0" sz="2667" b="0" i="0" u="none" strike="noStrike" kern="1200" cap="none" spc="0" normalizeH="0" baseline="0" noProof="0" dirty="0">
                <a:ln>
                  <a:noFill/>
                </a:ln>
                <a:solidFill>
                  <a:prstClr val="black"/>
                </a:solidFill>
                <a:effectLst/>
                <a:uLnTx/>
                <a:uFillTx/>
                <a:latin typeface="Arial"/>
                <a:ea typeface="+mn-ea"/>
                <a:cs typeface="Arial"/>
              </a:rPr>
              <a:t>is </a:t>
            </a:r>
            <a:r>
              <a:rPr kumimoji="0" sz="2667" b="0" i="0" u="none" strike="noStrike" kern="1200" cap="none" spc="-7" normalizeH="0" baseline="0" noProof="0" dirty="0">
                <a:ln>
                  <a:noFill/>
                </a:ln>
                <a:solidFill>
                  <a:prstClr val="black"/>
                </a:solidFill>
                <a:effectLst/>
                <a:uLnTx/>
                <a:uFillTx/>
                <a:latin typeface="Arial"/>
                <a:ea typeface="+mn-ea"/>
                <a:cs typeface="Arial"/>
              </a:rPr>
              <a:t>the practice </a:t>
            </a:r>
            <a:r>
              <a:rPr kumimoji="0" sz="2667" b="0" i="0" u="none" strike="noStrike" kern="1200" cap="none" spc="0" normalizeH="0" baseline="0" noProof="0" dirty="0">
                <a:ln>
                  <a:noFill/>
                </a:ln>
                <a:solidFill>
                  <a:prstClr val="black"/>
                </a:solidFill>
                <a:effectLst/>
                <a:uLnTx/>
                <a:uFillTx/>
                <a:latin typeface="Arial"/>
                <a:ea typeface="+mn-ea"/>
                <a:cs typeface="Arial"/>
              </a:rPr>
              <a:t>of  </a:t>
            </a:r>
            <a:r>
              <a:rPr kumimoji="0" sz="2667" b="0" i="0" u="none" strike="noStrike" kern="1200" cap="none" spc="-7" normalizeH="0" baseline="0" noProof="0" dirty="0">
                <a:ln>
                  <a:noFill/>
                </a:ln>
                <a:solidFill>
                  <a:prstClr val="black"/>
                </a:solidFill>
                <a:effectLst/>
                <a:uLnTx/>
                <a:uFillTx/>
                <a:latin typeface="Arial"/>
                <a:ea typeface="+mn-ea"/>
                <a:cs typeface="Arial"/>
              </a:rPr>
              <a:t>putting </a:t>
            </a:r>
            <a:r>
              <a:rPr kumimoji="0" sz="2667" b="0" i="0" u="none" strike="noStrike" kern="1200" cap="none" spc="0" normalizeH="0" baseline="0" noProof="0" dirty="0">
                <a:ln>
                  <a:noFill/>
                </a:ln>
                <a:solidFill>
                  <a:prstClr val="black"/>
                </a:solidFill>
                <a:effectLst/>
                <a:uLnTx/>
                <a:uFillTx/>
                <a:latin typeface="Arial"/>
                <a:ea typeface="+mn-ea"/>
                <a:cs typeface="Arial"/>
              </a:rPr>
              <a:t>on and </a:t>
            </a:r>
            <a:r>
              <a:rPr kumimoji="0" sz="2667" b="0" i="0" u="none" strike="noStrike" kern="1200" cap="none" spc="-7" normalizeH="0" baseline="0" noProof="0" dirty="0">
                <a:ln>
                  <a:noFill/>
                </a:ln>
                <a:solidFill>
                  <a:prstClr val="black"/>
                </a:solidFill>
                <a:effectLst/>
                <a:uLnTx/>
                <a:uFillTx/>
                <a:latin typeface="Arial"/>
                <a:ea typeface="+mn-ea"/>
                <a:cs typeface="Arial"/>
              </a:rPr>
              <a:t>removing personal protective  equipment.</a:t>
            </a:r>
            <a:endParaRPr kumimoji="0" sz="2667"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1219170" rtl="0" eaLnBrk="1" fontAlgn="auto" latinLnBrk="0" hangingPunct="1">
              <a:lnSpc>
                <a:spcPct val="100000"/>
              </a:lnSpc>
              <a:spcBef>
                <a:spcPts val="33"/>
              </a:spcBef>
              <a:spcAft>
                <a:spcPts val="0"/>
              </a:spcAft>
              <a:buClrTx/>
              <a:buSzTx/>
              <a:buFontTx/>
              <a:buNone/>
              <a:tabLst/>
              <a:defRPr/>
            </a:pPr>
            <a:endParaRPr kumimoji="0" sz="2867" b="0" i="0" u="none" strike="noStrike" kern="1200" cap="none" spc="0" normalizeH="0" baseline="0" noProof="0">
              <a:ln>
                <a:noFill/>
              </a:ln>
              <a:solidFill>
                <a:prstClr val="black"/>
              </a:solidFill>
              <a:effectLst/>
              <a:uLnTx/>
              <a:uFillTx/>
              <a:latin typeface="Arial"/>
              <a:ea typeface="+mn-ea"/>
              <a:cs typeface="Arial"/>
            </a:endParaRPr>
          </a:p>
          <a:p>
            <a:pPr marL="16933" marR="910991" lvl="0" indent="0" algn="l" defTabSz="1219170" rtl="0" eaLnBrk="1" fontAlgn="auto" latinLnBrk="0" hangingPunct="1">
              <a:lnSpc>
                <a:spcPct val="112999"/>
              </a:lnSpc>
              <a:spcBef>
                <a:spcPts val="0"/>
              </a:spcBef>
              <a:spcAft>
                <a:spcPts val="0"/>
              </a:spcAft>
              <a:buClrTx/>
              <a:buSzTx/>
              <a:buFontTx/>
              <a:buNone/>
              <a:tabLst/>
              <a:defRPr/>
            </a:pPr>
            <a:r>
              <a:rPr kumimoji="0" sz="2667" b="1" i="0" u="none" strike="noStrike" kern="1200" cap="none" spc="-7" normalizeH="0" baseline="0" noProof="0" dirty="0">
                <a:ln>
                  <a:noFill/>
                </a:ln>
                <a:solidFill>
                  <a:prstClr val="black"/>
                </a:solidFill>
                <a:effectLst/>
                <a:uLnTx/>
                <a:uFillTx/>
                <a:latin typeface="Arial"/>
                <a:ea typeface="+mn-ea"/>
                <a:cs typeface="Arial"/>
              </a:rPr>
              <a:t>Donning </a:t>
            </a:r>
            <a:r>
              <a:rPr kumimoji="0" sz="2667" b="0" i="0" u="none" strike="noStrike" kern="1200" cap="none" spc="-7" normalizeH="0" baseline="0" noProof="0" dirty="0">
                <a:ln>
                  <a:noFill/>
                </a:ln>
                <a:solidFill>
                  <a:prstClr val="black"/>
                </a:solidFill>
                <a:effectLst/>
                <a:uLnTx/>
                <a:uFillTx/>
                <a:latin typeface="Arial"/>
                <a:ea typeface="+mn-ea"/>
                <a:cs typeface="Arial"/>
              </a:rPr>
              <a:t>refers to putting </a:t>
            </a:r>
            <a:r>
              <a:rPr kumimoji="0" sz="2667" b="0" i="0" u="none" strike="noStrike" kern="1200" cap="none" spc="0" normalizeH="0" baseline="0" noProof="0" dirty="0">
                <a:ln>
                  <a:noFill/>
                </a:ln>
                <a:solidFill>
                  <a:prstClr val="black"/>
                </a:solidFill>
                <a:effectLst/>
                <a:uLnTx/>
                <a:uFillTx/>
                <a:latin typeface="Arial"/>
                <a:ea typeface="+mn-ea"/>
                <a:cs typeface="Arial"/>
              </a:rPr>
              <a:t>on </a:t>
            </a:r>
            <a:r>
              <a:rPr kumimoji="0" sz="2667" b="0" i="0" u="none" strike="noStrike" kern="1200" cap="none" spc="-7" normalizeH="0" baseline="0" noProof="0" dirty="0">
                <a:ln>
                  <a:noFill/>
                </a:ln>
                <a:solidFill>
                  <a:prstClr val="black"/>
                </a:solidFill>
                <a:effectLst/>
                <a:uLnTx/>
                <a:uFillTx/>
                <a:latin typeface="Arial"/>
                <a:ea typeface="+mn-ea"/>
                <a:cs typeface="Arial"/>
              </a:rPr>
              <a:t>personal  protective</a:t>
            </a:r>
            <a:r>
              <a:rPr kumimoji="0" sz="2667" b="0" i="0" u="none" strike="noStrike" kern="1200" cap="none" spc="-20" normalizeH="0" baseline="0" noProof="0" dirty="0">
                <a:ln>
                  <a:noFill/>
                </a:ln>
                <a:solidFill>
                  <a:prstClr val="black"/>
                </a:solidFill>
                <a:effectLst/>
                <a:uLnTx/>
                <a:uFillTx/>
                <a:latin typeface="Arial"/>
                <a:ea typeface="+mn-ea"/>
                <a:cs typeface="Arial"/>
              </a:rPr>
              <a:t> </a:t>
            </a:r>
            <a:r>
              <a:rPr kumimoji="0" sz="2667" b="0" i="0" u="none" strike="noStrike" kern="1200" cap="none" spc="-7" normalizeH="0" baseline="0" noProof="0" dirty="0">
                <a:ln>
                  <a:noFill/>
                </a:ln>
                <a:solidFill>
                  <a:prstClr val="black"/>
                </a:solidFill>
                <a:effectLst/>
                <a:uLnTx/>
                <a:uFillTx/>
                <a:latin typeface="Arial"/>
                <a:ea typeface="+mn-ea"/>
                <a:cs typeface="Arial"/>
              </a:rPr>
              <a:t>equipment.</a:t>
            </a:r>
            <a:endParaRPr kumimoji="0" sz="2667"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txBox="1"/>
          <p:nvPr/>
        </p:nvSpPr>
        <p:spPr>
          <a:xfrm>
            <a:off x="470748" y="4935727"/>
            <a:ext cx="5428827" cy="935298"/>
          </a:xfrm>
          <a:prstGeom prst="rect">
            <a:avLst/>
          </a:prstGeom>
        </p:spPr>
        <p:txBody>
          <a:bodyPr vert="horz" wrap="square" lIns="0" tIns="16933" rIns="0" bIns="0" rtlCol="0">
            <a:spAutoFit/>
          </a:bodyPr>
          <a:lstStyle/>
          <a:p>
            <a:pPr marL="16933" marR="6773" lvl="0" indent="0" algn="l" defTabSz="1219170" rtl="0" eaLnBrk="1" fontAlgn="auto" latinLnBrk="0" hangingPunct="1">
              <a:lnSpc>
                <a:spcPct val="117000"/>
              </a:lnSpc>
              <a:spcBef>
                <a:spcPts val="133"/>
              </a:spcBef>
              <a:spcAft>
                <a:spcPts val="0"/>
              </a:spcAft>
              <a:buClrTx/>
              <a:buSzTx/>
              <a:buFontTx/>
              <a:buNone/>
              <a:tabLst/>
              <a:defRPr/>
            </a:pPr>
            <a:r>
              <a:rPr kumimoji="0" sz="2667" b="1" i="0" u="none" strike="noStrike" kern="1200" cap="none" spc="-7" normalizeH="0" baseline="0" noProof="0" dirty="0">
                <a:ln>
                  <a:noFill/>
                </a:ln>
                <a:solidFill>
                  <a:prstClr val="black"/>
                </a:solidFill>
                <a:effectLst/>
                <a:uLnTx/>
                <a:uFillTx/>
                <a:latin typeface="Arial"/>
                <a:ea typeface="+mn-ea"/>
                <a:cs typeface="Arial"/>
              </a:rPr>
              <a:t>Doffing </a:t>
            </a:r>
            <a:r>
              <a:rPr kumimoji="0" sz="2667" b="0" i="0" u="none" strike="noStrike" kern="1200" cap="none" spc="-7" normalizeH="0" baseline="0" noProof="0" dirty="0">
                <a:ln>
                  <a:noFill/>
                </a:ln>
                <a:solidFill>
                  <a:prstClr val="black"/>
                </a:solidFill>
                <a:effectLst/>
                <a:uLnTx/>
                <a:uFillTx/>
                <a:latin typeface="Arial"/>
                <a:ea typeface="+mn-ea"/>
                <a:cs typeface="Arial"/>
              </a:rPr>
              <a:t>refers to removing personal  protective</a:t>
            </a:r>
            <a:r>
              <a:rPr kumimoji="0" sz="2667" b="0" i="0" u="none" strike="noStrike" kern="1200" cap="none" spc="-20" normalizeH="0" baseline="0" noProof="0" dirty="0">
                <a:ln>
                  <a:noFill/>
                </a:ln>
                <a:solidFill>
                  <a:prstClr val="black"/>
                </a:solidFill>
                <a:effectLst/>
                <a:uLnTx/>
                <a:uFillTx/>
                <a:latin typeface="Arial"/>
                <a:ea typeface="+mn-ea"/>
                <a:cs typeface="Arial"/>
              </a:rPr>
              <a:t> </a:t>
            </a:r>
            <a:r>
              <a:rPr kumimoji="0" sz="2667" b="0" i="0" u="none" strike="noStrike" kern="1200" cap="none" spc="-7" normalizeH="0" baseline="0" noProof="0" dirty="0">
                <a:ln>
                  <a:noFill/>
                </a:ln>
                <a:solidFill>
                  <a:prstClr val="black"/>
                </a:solidFill>
                <a:effectLst/>
                <a:uLnTx/>
                <a:uFillTx/>
                <a:latin typeface="Arial"/>
                <a:ea typeface="+mn-ea"/>
                <a:cs typeface="Arial"/>
              </a:rPr>
              <a:t>equipment.</a:t>
            </a:r>
            <a:endParaRPr kumimoji="0" sz="2667"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370578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7"/>
        <p:cNvGrpSpPr/>
        <p:nvPr/>
      </p:nvGrpSpPr>
      <p:grpSpPr>
        <a:xfrm>
          <a:off x="0" y="0"/>
          <a:ext cx="0" cy="0"/>
          <a:chOff x="0" y="0"/>
          <a:chExt cx="0" cy="0"/>
        </a:xfrm>
      </p:grpSpPr>
      <p:sp>
        <p:nvSpPr>
          <p:cNvPr id="138" name="Google Shape;138;p38"/>
          <p:cNvSpPr txBox="1"/>
          <p:nvPr/>
        </p:nvSpPr>
        <p:spPr>
          <a:xfrm>
            <a:off x="415600" y="2740057"/>
            <a:ext cx="11285200" cy="3788334"/>
          </a:xfrm>
          <a:prstGeom prst="rect">
            <a:avLst/>
          </a:prstGeom>
          <a:noFill/>
          <a:ln>
            <a:noFill/>
          </a:ln>
        </p:spPr>
        <p:txBody>
          <a:bodyPr spcFirstLastPara="1" wrap="square" lIns="121900" tIns="121900" rIns="121900" bIns="121900" anchor="t" anchorCtr="0">
            <a:noAutofit/>
          </a:bodyPr>
          <a:lstStyle/>
          <a:p>
            <a:pPr marL="404813" indent="-404813">
              <a:buFont typeface="Arial"/>
              <a:buChar char="•"/>
              <a:defRPr/>
            </a:pPr>
            <a:r>
              <a:rPr lang="en-US" sz="3200" dirty="0"/>
              <a:t>Explain basic facts about COVID-19.</a:t>
            </a:r>
          </a:p>
          <a:p>
            <a:pPr marL="404813" indent="-404813">
              <a:buFont typeface="Arial"/>
              <a:buChar char="•"/>
              <a:defRPr/>
            </a:pPr>
            <a:r>
              <a:rPr lang="en-US" sz="3200" dirty="0"/>
              <a:t>Assess the risk of daily life exposure to COVID-19.</a:t>
            </a:r>
          </a:p>
          <a:p>
            <a:pPr marL="404813" indent="-404813">
              <a:buFont typeface="Arial"/>
              <a:buChar char="•"/>
              <a:defRPr/>
            </a:pPr>
            <a:r>
              <a:rPr lang="en-US" altLang="en-US" sz="3200" dirty="0">
                <a:ea typeface="ＭＳ Ｐゴシック" panose="020B0600070205080204" pitchFamily="34" charset="-128"/>
              </a:rPr>
              <a:t>Identify methods to prevent and respond to COVID-19 exposure.</a:t>
            </a:r>
          </a:p>
          <a:p>
            <a:pPr marL="404813" indent="-404813">
              <a:buFont typeface="Arial"/>
              <a:buChar char="•"/>
              <a:defRPr/>
            </a:pPr>
            <a:r>
              <a:rPr lang="en-US" sz="3200" dirty="0">
                <a:ea typeface="ＭＳ Ｐゴシック" panose="020B0600070205080204" pitchFamily="34" charset="-128"/>
              </a:rPr>
              <a:t>Understand applicable Opening Up America Again guidelines</a:t>
            </a:r>
            <a:endParaRPr lang="en-US" sz="3200" dirty="0"/>
          </a:p>
        </p:txBody>
      </p:sp>
      <p:sp>
        <p:nvSpPr>
          <p:cNvPr id="139" name="Google Shape;139;p38"/>
          <p:cNvSpPr txBox="1">
            <a:spLocks noGrp="1"/>
          </p:cNvSpPr>
          <p:nvPr>
            <p:ph type="title"/>
          </p:nvPr>
        </p:nvSpPr>
        <p:spPr>
          <a:xfrm>
            <a:off x="415600" y="185104"/>
            <a:ext cx="11360799" cy="763599"/>
          </a:xfrm>
          <a:prstGeom prst="rect">
            <a:avLst/>
          </a:prstGeom>
          <a:noFill/>
          <a:ln>
            <a:noFill/>
          </a:ln>
        </p:spPr>
        <p:txBody>
          <a:bodyPr spcFirstLastPara="1" wrap="square" lIns="121900" tIns="121900" rIns="121900" bIns="121900" anchor="t" anchorCtr="0">
            <a:noAutofit/>
          </a:bodyPr>
          <a:lstStyle/>
          <a:p>
            <a:pPr>
              <a:buSzPts val="700"/>
            </a:pPr>
            <a:r>
              <a:rPr lang="en" sz="3733" dirty="0">
                <a:highlight>
                  <a:srgbClr val="FFC000"/>
                </a:highlight>
              </a:rPr>
              <a:t>Goal: </a:t>
            </a:r>
            <a:br>
              <a:rPr lang="en-US" sz="3733" dirty="0">
                <a:highlight>
                  <a:srgbClr val="FFC000"/>
                </a:highlight>
              </a:rPr>
            </a:br>
            <a:endParaRPr dirty="0"/>
          </a:p>
        </p:txBody>
      </p:sp>
      <p:sp>
        <p:nvSpPr>
          <p:cNvPr id="2" name="TextBox 1">
            <a:extLst>
              <a:ext uri="{FF2B5EF4-FFF2-40B4-BE49-F238E27FC236}">
                <a16:creationId xmlns:a16="http://schemas.microsoft.com/office/drawing/2014/main" id="{A4964BBB-3460-46E0-8CB6-033B5B09D0DB}"/>
              </a:ext>
            </a:extLst>
          </p:cNvPr>
          <p:cNvSpPr txBox="1"/>
          <p:nvPr/>
        </p:nvSpPr>
        <p:spPr>
          <a:xfrm>
            <a:off x="469692" y="948703"/>
            <a:ext cx="11056001" cy="584775"/>
          </a:xfrm>
          <a:prstGeom prst="rect">
            <a:avLst/>
          </a:prstGeom>
          <a:noFill/>
        </p:spPr>
        <p:txBody>
          <a:bodyPr wrap="square" rtlCol="0">
            <a:spAutoFit/>
          </a:bodyPr>
          <a:lstStyle/>
          <a:p>
            <a:r>
              <a:rPr lang="en-US" sz="3200" dirty="0"/>
              <a:t>Increase health and safety awareness for the general public. </a:t>
            </a:r>
          </a:p>
        </p:txBody>
      </p:sp>
      <p:sp>
        <p:nvSpPr>
          <p:cNvPr id="4" name="TextBox 3">
            <a:extLst>
              <a:ext uri="{FF2B5EF4-FFF2-40B4-BE49-F238E27FC236}">
                <a16:creationId xmlns:a16="http://schemas.microsoft.com/office/drawing/2014/main" id="{54B60D9C-9D20-44A8-BDAD-A9CA791A0F5B}"/>
              </a:ext>
            </a:extLst>
          </p:cNvPr>
          <p:cNvSpPr txBox="1"/>
          <p:nvPr/>
        </p:nvSpPr>
        <p:spPr>
          <a:xfrm flipH="1">
            <a:off x="469692" y="2016981"/>
            <a:ext cx="3740691" cy="666786"/>
          </a:xfrm>
          <a:prstGeom prst="rect">
            <a:avLst/>
          </a:prstGeom>
          <a:noFill/>
        </p:spPr>
        <p:txBody>
          <a:bodyPr wrap="square" rtlCol="0">
            <a:spAutoFit/>
          </a:bodyPr>
          <a:lstStyle/>
          <a:p>
            <a:r>
              <a:rPr lang="en" sz="3733" b="1" dirty="0">
                <a:solidFill>
                  <a:schemeClr val="dk1"/>
                </a:solidFill>
                <a:highlight>
                  <a:srgbClr val="FFC000"/>
                </a:highlight>
                <a:latin typeface="Arial"/>
                <a:cs typeface="Arial"/>
                <a:sym typeface="Arial"/>
              </a:rPr>
              <a:t>Objectives:</a:t>
            </a:r>
            <a:endParaRPr lang="en-US" sz="3733" b="1" dirty="0">
              <a:solidFill>
                <a:schemeClr val="dk1"/>
              </a:solidFill>
              <a:highlight>
                <a:srgbClr val="FFC000"/>
              </a:highlight>
              <a:latin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4603" y="459119"/>
            <a:ext cx="11402597" cy="673753"/>
          </a:xfrm>
          <a:prstGeom prst="rect">
            <a:avLst/>
          </a:prstGeom>
        </p:spPr>
        <p:txBody>
          <a:bodyPr vert="horz" wrap="square" lIns="0" tIns="16933" rIns="0" bIns="0" rtlCol="0">
            <a:spAutoFit/>
          </a:bodyPr>
          <a:lstStyle/>
          <a:p>
            <a:pPr marL="16933">
              <a:spcBef>
                <a:spcPts val="133"/>
              </a:spcBef>
            </a:pPr>
            <a:r>
              <a:rPr sz="4267" spc="-7" dirty="0"/>
              <a:t>Donning </a:t>
            </a:r>
            <a:r>
              <a:rPr sz="4267" dirty="0"/>
              <a:t>a </a:t>
            </a:r>
            <a:r>
              <a:rPr sz="4267" spc="-7" dirty="0"/>
              <a:t>surgical</a:t>
            </a:r>
            <a:r>
              <a:rPr sz="4267" spc="-113" dirty="0"/>
              <a:t> </a:t>
            </a:r>
            <a:r>
              <a:rPr sz="4267" spc="-7" dirty="0"/>
              <a:t>mask</a:t>
            </a:r>
            <a:r>
              <a:rPr lang="en-US" sz="4267" spc="-7" dirty="0"/>
              <a:t> or cloth face mask</a:t>
            </a:r>
            <a:endParaRPr sz="4267" dirty="0"/>
          </a:p>
        </p:txBody>
      </p:sp>
      <p:sp>
        <p:nvSpPr>
          <p:cNvPr id="3" name="object 3"/>
          <p:cNvSpPr/>
          <p:nvPr/>
        </p:nvSpPr>
        <p:spPr>
          <a:xfrm>
            <a:off x="9330759" y="1660955"/>
            <a:ext cx="2659117" cy="2301764"/>
          </a:xfrm>
          <a:prstGeom prst="rect">
            <a:avLst/>
          </a:prstGeom>
          <a:blipFill>
            <a:blip r:embed="rId3"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9330759" y="4095922"/>
            <a:ext cx="2659117" cy="2280581"/>
          </a:xfrm>
          <a:prstGeom prst="rect">
            <a:avLst/>
          </a:prstGeom>
          <a:blipFill>
            <a:blip r:embed="rId4"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470748" y="1834897"/>
            <a:ext cx="8109373" cy="4563984"/>
          </a:xfrm>
          <a:prstGeom prst="rect">
            <a:avLst/>
          </a:prstGeom>
        </p:spPr>
        <p:txBody>
          <a:bodyPr vert="horz" wrap="square" lIns="0" tIns="16933" rIns="0" bIns="0" rtlCol="0">
            <a:spAutoFit/>
          </a:bodyPr>
          <a:lstStyle/>
          <a:p>
            <a:pPr marL="625671" marR="342891" lvl="0" indent="-609585" algn="l" defTabSz="1219170" rtl="0" eaLnBrk="1" fontAlgn="auto" latinLnBrk="0" hangingPunct="1">
              <a:lnSpc>
                <a:spcPct val="112999"/>
              </a:lnSpc>
              <a:spcBef>
                <a:spcPts val="133"/>
              </a:spcBef>
              <a:spcAft>
                <a:spcPts val="0"/>
              </a:spcAft>
              <a:buClrTx/>
              <a:buSzTx/>
              <a:buFontTx/>
              <a:buAutoNum type="arabicPeriod"/>
              <a:tabLst>
                <a:tab pos="625671" algn="l"/>
                <a:tab pos="626518" algn="l"/>
              </a:tabLst>
              <a:defRPr/>
            </a:pPr>
            <a:r>
              <a:rPr kumimoji="0" sz="2667" b="0" i="0" u="none" strike="noStrike" kern="1200" cap="none" spc="-7" normalizeH="0" baseline="0" noProof="0" dirty="0">
                <a:ln>
                  <a:noFill/>
                </a:ln>
                <a:solidFill>
                  <a:prstClr val="black"/>
                </a:solidFill>
                <a:effectLst/>
                <a:uLnTx/>
                <a:uFillTx/>
                <a:latin typeface="Arial"/>
                <a:ea typeface="+mn-ea"/>
                <a:cs typeface="Arial"/>
              </a:rPr>
              <a:t>Wash </a:t>
            </a:r>
            <a:r>
              <a:rPr kumimoji="0" sz="2667" b="0" i="0" u="none" strike="noStrike" kern="1200" cap="none" spc="0" normalizeH="0" baseline="0" noProof="0" dirty="0">
                <a:ln>
                  <a:noFill/>
                </a:ln>
                <a:solidFill>
                  <a:prstClr val="black"/>
                </a:solidFill>
                <a:effectLst/>
                <a:uLnTx/>
                <a:uFillTx/>
                <a:latin typeface="Arial"/>
                <a:ea typeface="+mn-ea"/>
                <a:cs typeface="Arial"/>
              </a:rPr>
              <a:t>hands with soap and </a:t>
            </a:r>
            <a:r>
              <a:rPr kumimoji="0" sz="2667" b="0" i="0" u="none" strike="noStrike" kern="1200" cap="none" spc="-7" normalizeH="0" baseline="0" noProof="0" dirty="0">
                <a:ln>
                  <a:noFill/>
                </a:ln>
                <a:solidFill>
                  <a:prstClr val="black"/>
                </a:solidFill>
                <a:effectLst/>
                <a:uLnTx/>
                <a:uFillTx/>
                <a:latin typeface="Arial"/>
                <a:ea typeface="+mn-ea"/>
                <a:cs typeface="Arial"/>
              </a:rPr>
              <a:t>water </a:t>
            </a:r>
            <a:r>
              <a:rPr kumimoji="0" sz="2667" b="0" i="0" u="none" strike="noStrike" kern="1200" cap="none" spc="0" normalizeH="0" baseline="0" noProof="0" dirty="0">
                <a:ln>
                  <a:noFill/>
                </a:ln>
                <a:solidFill>
                  <a:prstClr val="black"/>
                </a:solidFill>
                <a:effectLst/>
                <a:uLnTx/>
                <a:uFillTx/>
                <a:latin typeface="Arial"/>
                <a:ea typeface="+mn-ea"/>
                <a:cs typeface="Arial"/>
              </a:rPr>
              <a:t>or apply</a:t>
            </a:r>
            <a:r>
              <a:rPr kumimoji="0" sz="2667" b="0" i="0" u="none" strike="noStrike" kern="1200" cap="none" spc="-173" normalizeH="0" baseline="0" noProof="0" dirty="0">
                <a:ln>
                  <a:noFill/>
                </a:ln>
                <a:solidFill>
                  <a:prstClr val="black"/>
                </a:solidFill>
                <a:effectLst/>
                <a:uLnTx/>
                <a:uFillTx/>
                <a:latin typeface="Arial"/>
                <a:ea typeface="+mn-ea"/>
                <a:cs typeface="Arial"/>
              </a:rPr>
              <a:t> </a:t>
            </a:r>
            <a:r>
              <a:rPr kumimoji="0" sz="2667" b="0" i="0" u="none" strike="noStrike" kern="1200" cap="none" spc="0" normalizeH="0" baseline="0" noProof="0" dirty="0">
                <a:ln>
                  <a:noFill/>
                </a:ln>
                <a:solidFill>
                  <a:prstClr val="black"/>
                </a:solidFill>
                <a:effectLst/>
                <a:uLnTx/>
                <a:uFillTx/>
                <a:latin typeface="Arial"/>
                <a:ea typeface="+mn-ea"/>
                <a:cs typeface="Arial"/>
              </a:rPr>
              <a:t>hand  sanitizer </a:t>
            </a:r>
            <a:r>
              <a:rPr kumimoji="0" sz="2667" b="0" i="0" u="none" strike="noStrike" kern="1200" cap="none" spc="-7" normalizeH="0" baseline="0" noProof="0" dirty="0">
                <a:ln>
                  <a:noFill/>
                </a:ln>
                <a:solidFill>
                  <a:prstClr val="black"/>
                </a:solidFill>
                <a:effectLst/>
                <a:uLnTx/>
                <a:uFillTx/>
                <a:latin typeface="Arial"/>
                <a:ea typeface="+mn-ea"/>
                <a:cs typeface="Arial"/>
              </a:rPr>
              <a:t>before </a:t>
            </a:r>
            <a:r>
              <a:rPr kumimoji="0" sz="2667" b="0" i="0" u="none" strike="noStrike" kern="1200" cap="none" spc="0" normalizeH="0" baseline="0" noProof="0" dirty="0">
                <a:ln>
                  <a:noFill/>
                </a:ln>
                <a:solidFill>
                  <a:prstClr val="black"/>
                </a:solidFill>
                <a:effectLst/>
                <a:uLnTx/>
                <a:uFillTx/>
                <a:latin typeface="Arial"/>
                <a:ea typeface="+mn-ea"/>
                <a:cs typeface="Arial"/>
              </a:rPr>
              <a:t>donning a</a:t>
            </a:r>
            <a:r>
              <a:rPr kumimoji="0" sz="2667" b="0" i="0" u="none" strike="noStrike" kern="1200" cap="none" spc="-60" normalizeH="0" baseline="0" noProof="0" dirty="0">
                <a:ln>
                  <a:noFill/>
                </a:ln>
                <a:solidFill>
                  <a:prstClr val="black"/>
                </a:solidFill>
                <a:effectLst/>
                <a:uLnTx/>
                <a:uFillTx/>
                <a:latin typeface="Arial"/>
                <a:ea typeface="+mn-ea"/>
                <a:cs typeface="Arial"/>
              </a:rPr>
              <a:t> </a:t>
            </a:r>
            <a:r>
              <a:rPr kumimoji="0" sz="2667" b="0" i="0" u="none" strike="noStrike" kern="1200" cap="none" spc="-7" normalizeH="0" baseline="0" noProof="0" dirty="0">
                <a:ln>
                  <a:noFill/>
                </a:ln>
                <a:solidFill>
                  <a:prstClr val="black"/>
                </a:solidFill>
                <a:effectLst/>
                <a:uLnTx/>
                <a:uFillTx/>
                <a:latin typeface="Arial"/>
                <a:ea typeface="+mn-ea"/>
                <a:cs typeface="Arial"/>
              </a:rPr>
              <a:t>mask.</a:t>
            </a:r>
            <a:endParaRPr kumimoji="0" sz="2667" b="0" i="0" u="none" strike="noStrike" kern="1200" cap="none" spc="0" normalizeH="0" baseline="0" noProof="0" dirty="0">
              <a:ln>
                <a:noFill/>
              </a:ln>
              <a:solidFill>
                <a:prstClr val="black"/>
              </a:solidFill>
              <a:effectLst/>
              <a:uLnTx/>
              <a:uFillTx/>
              <a:latin typeface="Arial"/>
              <a:ea typeface="+mn-ea"/>
              <a:cs typeface="Arial"/>
            </a:endParaRPr>
          </a:p>
          <a:p>
            <a:pPr marL="626518" marR="0" lvl="0" indent="-609585" algn="l" defTabSz="1219170" rtl="0" eaLnBrk="1" fontAlgn="auto" latinLnBrk="0" hangingPunct="1">
              <a:lnSpc>
                <a:spcPct val="100000"/>
              </a:lnSpc>
              <a:spcBef>
                <a:spcPts val="1980"/>
              </a:spcBef>
              <a:spcAft>
                <a:spcPts val="0"/>
              </a:spcAft>
              <a:buClrTx/>
              <a:buSzTx/>
              <a:buFontTx/>
              <a:buAutoNum type="arabicPeriod"/>
              <a:tabLst>
                <a:tab pos="625671" algn="l"/>
                <a:tab pos="626518" algn="l"/>
              </a:tabLst>
              <a:defRPr/>
            </a:pPr>
            <a:r>
              <a:rPr kumimoji="0" sz="2667" b="0" i="0" u="none" strike="noStrike" kern="1200" cap="none" spc="0" normalizeH="0" baseline="0" noProof="0" dirty="0">
                <a:ln>
                  <a:noFill/>
                </a:ln>
                <a:solidFill>
                  <a:prstClr val="black"/>
                </a:solidFill>
                <a:effectLst/>
                <a:uLnTx/>
                <a:uFillTx/>
                <a:latin typeface="Arial"/>
                <a:ea typeface="+mn-ea"/>
                <a:cs typeface="Arial"/>
              </a:rPr>
              <a:t>Place </a:t>
            </a:r>
            <a:r>
              <a:rPr kumimoji="0" sz="2667" b="0" i="0" u="none" strike="noStrike" kern="1200" cap="none" spc="-7" normalizeH="0" baseline="0" noProof="0" dirty="0">
                <a:ln>
                  <a:noFill/>
                </a:ln>
                <a:solidFill>
                  <a:prstClr val="black"/>
                </a:solidFill>
                <a:effectLst/>
                <a:uLnTx/>
                <a:uFillTx/>
                <a:latin typeface="Arial"/>
                <a:ea typeface="+mn-ea"/>
                <a:cs typeface="Arial"/>
              </a:rPr>
              <a:t>mask </a:t>
            </a:r>
            <a:r>
              <a:rPr kumimoji="0" sz="2667" b="0" i="0" u="none" strike="noStrike" kern="1200" cap="none" spc="0" normalizeH="0" baseline="0" noProof="0" dirty="0">
                <a:ln>
                  <a:noFill/>
                </a:ln>
                <a:solidFill>
                  <a:prstClr val="black"/>
                </a:solidFill>
                <a:effectLst/>
                <a:uLnTx/>
                <a:uFillTx/>
                <a:latin typeface="Arial"/>
                <a:ea typeface="+mn-ea"/>
                <a:cs typeface="Arial"/>
              </a:rPr>
              <a:t>on </a:t>
            </a:r>
            <a:r>
              <a:rPr kumimoji="0" sz="2667" b="0" i="0" u="none" strike="noStrike" kern="1200" cap="none" spc="-7" normalizeH="0" baseline="0" noProof="0" dirty="0">
                <a:ln>
                  <a:noFill/>
                </a:ln>
                <a:solidFill>
                  <a:prstClr val="black"/>
                </a:solidFill>
                <a:effectLst/>
                <a:uLnTx/>
                <a:uFillTx/>
                <a:latin typeface="Arial"/>
                <a:ea typeface="+mn-ea"/>
                <a:cs typeface="Arial"/>
              </a:rPr>
              <a:t>face </a:t>
            </a:r>
            <a:r>
              <a:rPr kumimoji="0" sz="2667" b="0" i="0" u="none" strike="noStrike" kern="1200" cap="none" spc="0" normalizeH="0" baseline="0" noProof="0" dirty="0">
                <a:ln>
                  <a:noFill/>
                </a:ln>
                <a:solidFill>
                  <a:prstClr val="black"/>
                </a:solidFill>
                <a:effectLst/>
                <a:uLnTx/>
                <a:uFillTx/>
                <a:latin typeface="Arial"/>
                <a:ea typeface="+mn-ea"/>
                <a:cs typeface="Arial"/>
              </a:rPr>
              <a:t>with ear loops over</a:t>
            </a:r>
            <a:r>
              <a:rPr kumimoji="0" sz="2667" b="0" i="0" u="none" strike="noStrike" kern="1200" cap="none" spc="-127" normalizeH="0" baseline="0" noProof="0" dirty="0">
                <a:ln>
                  <a:noFill/>
                </a:ln>
                <a:solidFill>
                  <a:prstClr val="black"/>
                </a:solidFill>
                <a:effectLst/>
                <a:uLnTx/>
                <a:uFillTx/>
                <a:latin typeface="Arial"/>
                <a:ea typeface="+mn-ea"/>
                <a:cs typeface="Arial"/>
              </a:rPr>
              <a:t> </a:t>
            </a:r>
            <a:r>
              <a:rPr kumimoji="0" sz="2667" b="0" i="0" u="none" strike="noStrike" kern="1200" cap="none" spc="-7" normalizeH="0" baseline="0" noProof="0" dirty="0">
                <a:ln>
                  <a:noFill/>
                </a:ln>
                <a:solidFill>
                  <a:prstClr val="black"/>
                </a:solidFill>
                <a:effectLst/>
                <a:uLnTx/>
                <a:uFillTx/>
                <a:latin typeface="Arial"/>
                <a:ea typeface="+mn-ea"/>
                <a:cs typeface="Arial"/>
              </a:rPr>
              <a:t>ears.</a:t>
            </a:r>
            <a:endParaRPr kumimoji="0" sz="2667" b="0" i="0" u="none" strike="noStrike" kern="1200" cap="none" spc="0" normalizeH="0" baseline="0" noProof="0" dirty="0">
              <a:ln>
                <a:noFill/>
              </a:ln>
              <a:solidFill>
                <a:prstClr val="black"/>
              </a:solidFill>
              <a:effectLst/>
              <a:uLnTx/>
              <a:uFillTx/>
              <a:latin typeface="Arial"/>
              <a:ea typeface="+mn-ea"/>
              <a:cs typeface="Arial"/>
            </a:endParaRPr>
          </a:p>
          <a:p>
            <a:pPr marL="625671" marR="6773" lvl="0" indent="-609585" algn="l" defTabSz="1219170" rtl="0" eaLnBrk="1" fontAlgn="auto" latinLnBrk="0" hangingPunct="1">
              <a:lnSpc>
                <a:spcPct val="112999"/>
              </a:lnSpc>
              <a:spcBef>
                <a:spcPts val="1727"/>
              </a:spcBef>
              <a:spcAft>
                <a:spcPts val="0"/>
              </a:spcAft>
              <a:buClrTx/>
              <a:buSzTx/>
              <a:buFontTx/>
              <a:buAutoNum type="arabicPeriod"/>
              <a:tabLst>
                <a:tab pos="625671" algn="l"/>
                <a:tab pos="626518" algn="l"/>
              </a:tabLst>
              <a:defRPr/>
            </a:pPr>
            <a:r>
              <a:rPr kumimoji="0" sz="2667" b="0" i="0" u="none" strike="noStrike" kern="1200" cap="none" spc="0" normalizeH="0" baseline="0" noProof="0" dirty="0">
                <a:ln>
                  <a:noFill/>
                </a:ln>
                <a:solidFill>
                  <a:prstClr val="black"/>
                </a:solidFill>
                <a:effectLst/>
                <a:uLnTx/>
                <a:uFillTx/>
                <a:latin typeface="Arial"/>
                <a:ea typeface="+mn-ea"/>
                <a:cs typeface="Arial"/>
              </a:rPr>
              <a:t>The </a:t>
            </a:r>
            <a:r>
              <a:rPr kumimoji="0" sz="2667" b="0" i="0" u="none" strike="noStrike" kern="1200" cap="none" spc="-7" normalizeH="0" baseline="0" noProof="0" dirty="0">
                <a:ln>
                  <a:noFill/>
                </a:ln>
                <a:solidFill>
                  <a:prstClr val="black"/>
                </a:solidFill>
                <a:effectLst/>
                <a:uLnTx/>
                <a:uFillTx/>
                <a:latin typeface="Arial"/>
                <a:ea typeface="+mn-ea"/>
                <a:cs typeface="Arial"/>
              </a:rPr>
              <a:t>mask </a:t>
            </a:r>
            <a:r>
              <a:rPr kumimoji="0" sz="2667" b="0" i="0" u="none" strike="noStrike" kern="1200" cap="none" spc="0" normalizeH="0" baseline="0" noProof="0" dirty="0">
                <a:ln>
                  <a:noFill/>
                </a:ln>
                <a:solidFill>
                  <a:prstClr val="black"/>
                </a:solidFill>
                <a:effectLst/>
                <a:uLnTx/>
                <a:uFillTx/>
                <a:latin typeface="Arial"/>
                <a:ea typeface="+mn-ea"/>
                <a:cs typeface="Arial"/>
              </a:rPr>
              <a:t>should cover your nose and </a:t>
            </a:r>
            <a:r>
              <a:rPr kumimoji="0" sz="2667" b="0" i="0" u="none" strike="noStrike" kern="1200" cap="none" spc="-7" normalizeH="0" baseline="0" noProof="0" dirty="0">
                <a:ln>
                  <a:noFill/>
                </a:ln>
                <a:solidFill>
                  <a:prstClr val="black"/>
                </a:solidFill>
                <a:effectLst/>
                <a:uLnTx/>
                <a:uFillTx/>
                <a:latin typeface="Arial"/>
                <a:ea typeface="+mn-ea"/>
                <a:cs typeface="Arial"/>
              </a:rPr>
              <a:t>mouth</a:t>
            </a:r>
            <a:r>
              <a:rPr kumimoji="0" sz="2667" b="0" i="0" u="none" strike="noStrike" kern="1200" cap="none" spc="-193" normalizeH="0" baseline="0" noProof="0" dirty="0">
                <a:ln>
                  <a:noFill/>
                </a:ln>
                <a:solidFill>
                  <a:prstClr val="black"/>
                </a:solidFill>
                <a:effectLst/>
                <a:uLnTx/>
                <a:uFillTx/>
                <a:latin typeface="Arial"/>
                <a:ea typeface="+mn-ea"/>
                <a:cs typeface="Arial"/>
              </a:rPr>
              <a:t> </a:t>
            </a:r>
            <a:r>
              <a:rPr kumimoji="0" sz="2667" b="0" i="0" u="none" strike="noStrike" kern="1200" cap="none" spc="0" normalizeH="0" baseline="0" noProof="0" dirty="0">
                <a:ln>
                  <a:noFill/>
                </a:ln>
                <a:solidFill>
                  <a:prstClr val="black"/>
                </a:solidFill>
                <a:effectLst/>
                <a:uLnTx/>
                <a:uFillTx/>
                <a:latin typeface="Arial"/>
                <a:ea typeface="+mn-ea"/>
                <a:cs typeface="Arial"/>
              </a:rPr>
              <a:t>with  no gaps </a:t>
            </a:r>
            <a:r>
              <a:rPr kumimoji="0" sz="2667" b="0" i="0" u="none" strike="noStrike" kern="1200" cap="none" spc="-7" normalizeH="0" baseline="0" noProof="0" dirty="0">
                <a:ln>
                  <a:noFill/>
                </a:ln>
                <a:solidFill>
                  <a:prstClr val="black"/>
                </a:solidFill>
                <a:effectLst/>
                <a:uLnTx/>
                <a:uFillTx/>
                <a:latin typeface="Arial"/>
                <a:ea typeface="+mn-ea"/>
                <a:cs typeface="Arial"/>
              </a:rPr>
              <a:t>between the mask </a:t>
            </a:r>
            <a:r>
              <a:rPr kumimoji="0" sz="2667" b="0" i="0" u="none" strike="noStrike" kern="1200" cap="none" spc="0" normalizeH="0" baseline="0" noProof="0" dirty="0">
                <a:ln>
                  <a:noFill/>
                </a:ln>
                <a:solidFill>
                  <a:prstClr val="black"/>
                </a:solidFill>
                <a:effectLst/>
                <a:uLnTx/>
                <a:uFillTx/>
                <a:latin typeface="Arial"/>
                <a:ea typeface="+mn-ea"/>
                <a:cs typeface="Arial"/>
              </a:rPr>
              <a:t>and your</a:t>
            </a:r>
            <a:r>
              <a:rPr kumimoji="0" sz="2667" b="0" i="0" u="none" strike="noStrike" kern="1200" cap="none" spc="-93" normalizeH="0" baseline="0" noProof="0" dirty="0">
                <a:ln>
                  <a:noFill/>
                </a:ln>
                <a:solidFill>
                  <a:prstClr val="black"/>
                </a:solidFill>
                <a:effectLst/>
                <a:uLnTx/>
                <a:uFillTx/>
                <a:latin typeface="Arial"/>
                <a:ea typeface="+mn-ea"/>
                <a:cs typeface="Arial"/>
              </a:rPr>
              <a:t> </a:t>
            </a:r>
            <a:r>
              <a:rPr kumimoji="0" sz="2667" b="0" i="0" u="none" strike="noStrike" kern="1200" cap="none" spc="-7" normalizeH="0" baseline="0" noProof="0" dirty="0">
                <a:ln>
                  <a:noFill/>
                </a:ln>
                <a:solidFill>
                  <a:prstClr val="black"/>
                </a:solidFill>
                <a:effectLst/>
                <a:uLnTx/>
                <a:uFillTx/>
                <a:latin typeface="Arial"/>
                <a:ea typeface="+mn-ea"/>
                <a:cs typeface="Arial"/>
              </a:rPr>
              <a:t>face.</a:t>
            </a:r>
            <a:endParaRPr kumimoji="0" sz="2667" b="0" i="0" u="none" strike="noStrike" kern="1200" cap="none" spc="0" normalizeH="0" baseline="0" noProof="0" dirty="0">
              <a:ln>
                <a:noFill/>
              </a:ln>
              <a:solidFill>
                <a:prstClr val="black"/>
              </a:solidFill>
              <a:effectLst/>
              <a:uLnTx/>
              <a:uFillTx/>
              <a:latin typeface="Arial"/>
              <a:ea typeface="+mn-ea"/>
              <a:cs typeface="Arial"/>
            </a:endParaRPr>
          </a:p>
          <a:p>
            <a:pPr marL="625671" marR="342891" lvl="0" indent="-609585" algn="l" defTabSz="1219170" rtl="0" eaLnBrk="1" fontAlgn="auto" latinLnBrk="0" hangingPunct="1">
              <a:lnSpc>
                <a:spcPct val="117000"/>
              </a:lnSpc>
              <a:spcBef>
                <a:spcPts val="1440"/>
              </a:spcBef>
              <a:spcAft>
                <a:spcPts val="0"/>
              </a:spcAft>
              <a:buClrTx/>
              <a:buSzTx/>
              <a:buFontTx/>
              <a:buAutoNum type="arabicPeriod"/>
              <a:tabLst>
                <a:tab pos="625671" algn="l"/>
                <a:tab pos="626518" algn="l"/>
              </a:tabLst>
              <a:defRPr/>
            </a:pPr>
            <a:r>
              <a:rPr kumimoji="0" sz="2667" b="0" i="0" u="none" strike="noStrike" kern="1200" cap="none" spc="-7" normalizeH="0" baseline="0" noProof="0" dirty="0">
                <a:ln>
                  <a:noFill/>
                </a:ln>
                <a:solidFill>
                  <a:prstClr val="black"/>
                </a:solidFill>
                <a:effectLst/>
                <a:uLnTx/>
                <a:uFillTx/>
                <a:latin typeface="Arial"/>
                <a:ea typeface="+mn-ea"/>
                <a:cs typeface="Arial"/>
              </a:rPr>
              <a:t>Wash </a:t>
            </a:r>
            <a:r>
              <a:rPr kumimoji="0" sz="2667" b="0" i="0" u="none" strike="noStrike" kern="1200" cap="none" spc="0" normalizeH="0" baseline="0" noProof="0" dirty="0">
                <a:ln>
                  <a:noFill/>
                </a:ln>
                <a:solidFill>
                  <a:prstClr val="black"/>
                </a:solidFill>
                <a:effectLst/>
                <a:uLnTx/>
                <a:uFillTx/>
                <a:latin typeface="Arial"/>
                <a:ea typeface="+mn-ea"/>
                <a:cs typeface="Arial"/>
              </a:rPr>
              <a:t>hands with soap and </a:t>
            </a:r>
            <a:r>
              <a:rPr kumimoji="0" sz="2667" b="0" i="0" u="none" strike="noStrike" kern="1200" cap="none" spc="-7" normalizeH="0" baseline="0" noProof="0" dirty="0">
                <a:ln>
                  <a:noFill/>
                </a:ln>
                <a:solidFill>
                  <a:prstClr val="black"/>
                </a:solidFill>
                <a:effectLst/>
                <a:uLnTx/>
                <a:uFillTx/>
                <a:latin typeface="Arial"/>
                <a:ea typeface="+mn-ea"/>
                <a:cs typeface="Arial"/>
              </a:rPr>
              <a:t>water </a:t>
            </a:r>
            <a:r>
              <a:rPr kumimoji="0" sz="2667" b="0" i="0" u="none" strike="noStrike" kern="1200" cap="none" spc="0" normalizeH="0" baseline="0" noProof="0" dirty="0">
                <a:ln>
                  <a:noFill/>
                </a:ln>
                <a:solidFill>
                  <a:prstClr val="black"/>
                </a:solidFill>
                <a:effectLst/>
                <a:uLnTx/>
                <a:uFillTx/>
                <a:latin typeface="Arial"/>
                <a:ea typeface="+mn-ea"/>
                <a:cs typeface="Arial"/>
              </a:rPr>
              <a:t>or apply</a:t>
            </a:r>
            <a:r>
              <a:rPr kumimoji="0" sz="2667" b="0" i="0" u="none" strike="noStrike" kern="1200" cap="none" spc="-173" normalizeH="0" baseline="0" noProof="0" dirty="0">
                <a:ln>
                  <a:noFill/>
                </a:ln>
                <a:solidFill>
                  <a:prstClr val="black"/>
                </a:solidFill>
                <a:effectLst/>
                <a:uLnTx/>
                <a:uFillTx/>
                <a:latin typeface="Arial"/>
                <a:ea typeface="+mn-ea"/>
                <a:cs typeface="Arial"/>
              </a:rPr>
              <a:t> </a:t>
            </a:r>
            <a:r>
              <a:rPr kumimoji="0" sz="2667" b="0" i="0" u="none" strike="noStrike" kern="1200" cap="none" spc="0" normalizeH="0" baseline="0" noProof="0" dirty="0">
                <a:ln>
                  <a:noFill/>
                </a:ln>
                <a:solidFill>
                  <a:prstClr val="black"/>
                </a:solidFill>
                <a:effectLst/>
                <a:uLnTx/>
                <a:uFillTx/>
                <a:latin typeface="Arial"/>
                <a:ea typeface="+mn-ea"/>
                <a:cs typeface="Arial"/>
              </a:rPr>
              <a:t>hand  </a:t>
            </a:r>
            <a:r>
              <a:rPr kumimoji="0" sz="2667" b="0" i="0" u="none" strike="noStrike" kern="1200" cap="none" spc="-7" normalizeH="0" baseline="0" noProof="0" dirty="0">
                <a:ln>
                  <a:noFill/>
                </a:ln>
                <a:solidFill>
                  <a:prstClr val="black"/>
                </a:solidFill>
                <a:effectLst/>
                <a:uLnTx/>
                <a:uFillTx/>
                <a:latin typeface="Arial"/>
                <a:ea typeface="+mn-ea"/>
                <a:cs typeface="Arial"/>
              </a:rPr>
              <a:t>sanitizer.</a:t>
            </a:r>
            <a:endParaRPr kumimoji="0" sz="2667" b="0" i="0" u="none" strike="noStrike" kern="1200" cap="none" spc="0" normalizeH="0" baseline="0" noProof="0" dirty="0">
              <a:ln>
                <a:noFill/>
              </a:ln>
              <a:solidFill>
                <a:prstClr val="black"/>
              </a:solidFill>
              <a:effectLst/>
              <a:uLnTx/>
              <a:uFillTx/>
              <a:latin typeface="Arial"/>
              <a:ea typeface="+mn-ea"/>
              <a:cs typeface="Arial"/>
            </a:endParaRPr>
          </a:p>
          <a:p>
            <a:pPr marL="626518" marR="0" lvl="0" indent="-609585" algn="l" defTabSz="1219170" rtl="0" eaLnBrk="1" fontAlgn="auto" latinLnBrk="0" hangingPunct="1">
              <a:lnSpc>
                <a:spcPct val="100000"/>
              </a:lnSpc>
              <a:spcBef>
                <a:spcPts val="1987"/>
              </a:spcBef>
              <a:spcAft>
                <a:spcPts val="0"/>
              </a:spcAft>
              <a:buClrTx/>
              <a:buSzTx/>
              <a:buFontTx/>
              <a:buAutoNum type="arabicPeriod"/>
              <a:tabLst>
                <a:tab pos="625671" algn="l"/>
                <a:tab pos="626518" algn="l"/>
              </a:tabLst>
              <a:defRPr/>
            </a:pPr>
            <a:r>
              <a:rPr kumimoji="0" sz="2667" b="0" i="0" u="none" strike="noStrike" kern="1200" cap="none" spc="0" normalizeH="0" baseline="0" noProof="0" dirty="0">
                <a:ln>
                  <a:noFill/>
                </a:ln>
                <a:solidFill>
                  <a:prstClr val="black"/>
                </a:solidFill>
                <a:effectLst/>
                <a:uLnTx/>
                <a:uFillTx/>
                <a:latin typeface="Arial"/>
                <a:ea typeface="+mn-ea"/>
                <a:cs typeface="Arial"/>
              </a:rPr>
              <a:t>Avoid </a:t>
            </a:r>
            <a:r>
              <a:rPr kumimoji="0" sz="2667" b="0" i="0" u="none" strike="noStrike" kern="1200" cap="none" spc="-7" normalizeH="0" baseline="0" noProof="0" dirty="0">
                <a:ln>
                  <a:noFill/>
                </a:ln>
                <a:solidFill>
                  <a:prstClr val="black"/>
                </a:solidFill>
                <a:effectLst/>
                <a:uLnTx/>
                <a:uFillTx/>
                <a:latin typeface="Arial"/>
                <a:ea typeface="+mn-ea"/>
                <a:cs typeface="Arial"/>
              </a:rPr>
              <a:t>touching the mask </a:t>
            </a:r>
            <a:r>
              <a:rPr kumimoji="0" sz="2667" b="0" i="0" u="none" strike="noStrike" kern="1200" cap="none" spc="0" normalizeH="0" baseline="0" noProof="0" dirty="0">
                <a:ln>
                  <a:noFill/>
                </a:ln>
                <a:solidFill>
                  <a:prstClr val="black"/>
                </a:solidFill>
                <a:effectLst/>
                <a:uLnTx/>
                <a:uFillTx/>
                <a:latin typeface="Arial"/>
                <a:ea typeface="+mn-ea"/>
                <a:cs typeface="Arial"/>
              </a:rPr>
              <a:t>while wearing</a:t>
            </a:r>
            <a:r>
              <a:rPr kumimoji="0" sz="2667" b="0" i="0" u="none" strike="noStrike" kern="1200" cap="none" spc="-67" normalizeH="0" baseline="0" noProof="0" dirty="0">
                <a:ln>
                  <a:noFill/>
                </a:ln>
                <a:solidFill>
                  <a:prstClr val="black"/>
                </a:solidFill>
                <a:effectLst/>
                <a:uLnTx/>
                <a:uFillTx/>
                <a:latin typeface="Arial"/>
                <a:ea typeface="+mn-ea"/>
                <a:cs typeface="Arial"/>
              </a:rPr>
              <a:t> </a:t>
            </a:r>
            <a:r>
              <a:rPr kumimoji="0" sz="2667" b="0" i="0" u="none" strike="noStrike" kern="1200" cap="none" spc="-7" normalizeH="0" baseline="0" noProof="0" dirty="0">
                <a:ln>
                  <a:noFill/>
                </a:ln>
                <a:solidFill>
                  <a:prstClr val="black"/>
                </a:solidFill>
                <a:effectLst/>
                <a:uLnTx/>
                <a:uFillTx/>
                <a:latin typeface="Arial"/>
                <a:ea typeface="+mn-ea"/>
                <a:cs typeface="Arial"/>
              </a:rPr>
              <a:t>it.</a:t>
            </a:r>
            <a:endParaRPr kumimoji="0" sz="2667" b="0" i="0" u="none" strike="noStrike" kern="1200" cap="none" spc="0" normalizeH="0" baseline="0" noProof="0" dirty="0">
              <a:ln>
                <a:noFill/>
              </a:ln>
              <a:solidFill>
                <a:prstClr val="black"/>
              </a:solidFill>
              <a:effectLst/>
              <a:uLnTx/>
              <a:uFillTx/>
              <a:latin typeface="Arial"/>
              <a:ea typeface="+mn-ea"/>
              <a:cs typeface="Arial"/>
            </a:endParaRPr>
          </a:p>
        </p:txBody>
      </p:sp>
      <p:sp>
        <p:nvSpPr>
          <p:cNvPr id="6" name="object 6"/>
          <p:cNvSpPr txBox="1"/>
          <p:nvPr/>
        </p:nvSpPr>
        <p:spPr>
          <a:xfrm>
            <a:off x="9978751" y="6431279"/>
            <a:ext cx="1363133" cy="304421"/>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867" b="1" i="0" u="none" strike="noStrike" kern="1200" cap="none" spc="-7" normalizeH="0" baseline="0" noProof="0" dirty="0">
                <a:ln>
                  <a:noFill/>
                </a:ln>
                <a:solidFill>
                  <a:prstClr val="black"/>
                </a:solidFill>
                <a:effectLst/>
                <a:uLnTx/>
                <a:uFillTx/>
                <a:latin typeface="Arial"/>
                <a:ea typeface="+mn-ea"/>
                <a:cs typeface="Arial"/>
              </a:rPr>
              <a:t>Image:</a:t>
            </a:r>
            <a:r>
              <a:rPr kumimoji="0" sz="1867" b="1" i="0" u="none" strike="noStrike" kern="1200" cap="none" spc="-100" normalizeH="0" baseline="0" noProof="0" dirty="0">
                <a:ln>
                  <a:noFill/>
                </a:ln>
                <a:solidFill>
                  <a:prstClr val="black"/>
                </a:solidFill>
                <a:effectLst/>
                <a:uLnTx/>
                <a:uFillTx/>
                <a:latin typeface="Arial"/>
                <a:ea typeface="+mn-ea"/>
                <a:cs typeface="Arial"/>
              </a:rPr>
              <a:t> </a:t>
            </a:r>
            <a:r>
              <a:rPr kumimoji="0" sz="1867" b="1" i="0" u="none" strike="noStrike" kern="1200" cap="none" spc="0" normalizeH="0" baseline="0" noProof="0" dirty="0">
                <a:ln>
                  <a:noFill/>
                </a:ln>
                <a:solidFill>
                  <a:prstClr val="black"/>
                </a:solidFill>
                <a:effectLst/>
                <a:uLnTx/>
                <a:uFillTx/>
                <a:latin typeface="Arial"/>
                <a:ea typeface="+mn-ea"/>
                <a:cs typeface="Arial"/>
              </a:rPr>
              <a:t>ASU</a:t>
            </a:r>
            <a:endParaRPr kumimoji="0" sz="1867"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4374495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9939" y="473056"/>
            <a:ext cx="11772122" cy="632651"/>
          </a:xfrm>
          <a:prstGeom prst="rect">
            <a:avLst/>
          </a:prstGeom>
        </p:spPr>
        <p:txBody>
          <a:bodyPr vert="horz" wrap="square" lIns="0" tIns="16933" rIns="0" bIns="0" rtlCol="0">
            <a:spAutoFit/>
          </a:bodyPr>
          <a:lstStyle/>
          <a:p>
            <a:pPr marL="16933">
              <a:spcBef>
                <a:spcPts val="133"/>
              </a:spcBef>
            </a:pPr>
            <a:r>
              <a:rPr sz="4000" spc="-7" dirty="0"/>
              <a:t>Doffing </a:t>
            </a:r>
            <a:r>
              <a:rPr sz="4000" dirty="0"/>
              <a:t>a </a:t>
            </a:r>
            <a:r>
              <a:rPr sz="4000" spc="-7" dirty="0"/>
              <a:t>surgical</a:t>
            </a:r>
            <a:r>
              <a:rPr sz="4000" spc="-113" dirty="0"/>
              <a:t> </a:t>
            </a:r>
            <a:r>
              <a:rPr sz="4000" spc="-7" dirty="0"/>
              <a:t>mask</a:t>
            </a:r>
            <a:r>
              <a:rPr lang="en-US" sz="4000" spc="-7" dirty="0"/>
              <a:t> or cloth face covering</a:t>
            </a:r>
            <a:endParaRPr sz="4000" dirty="0"/>
          </a:p>
        </p:txBody>
      </p:sp>
      <p:sp>
        <p:nvSpPr>
          <p:cNvPr id="3" name="object 3"/>
          <p:cNvSpPr txBox="1"/>
          <p:nvPr/>
        </p:nvSpPr>
        <p:spPr>
          <a:xfrm>
            <a:off x="470746" y="1733296"/>
            <a:ext cx="10794153" cy="4748630"/>
          </a:xfrm>
          <a:prstGeom prst="rect">
            <a:avLst/>
          </a:prstGeom>
        </p:spPr>
        <p:txBody>
          <a:bodyPr vert="horz" wrap="square" lIns="0" tIns="171027" rIns="0" bIns="0" rtlCol="0">
            <a:spAutoFit/>
          </a:bodyPr>
          <a:lstStyle/>
          <a:p>
            <a:pPr marL="626518" marR="0" lvl="0" indent="-609585" algn="l" defTabSz="1219170" rtl="0" eaLnBrk="1" fontAlgn="auto" latinLnBrk="0" hangingPunct="1">
              <a:lnSpc>
                <a:spcPct val="100000"/>
              </a:lnSpc>
              <a:spcBef>
                <a:spcPts val="1347"/>
              </a:spcBef>
              <a:spcAft>
                <a:spcPts val="0"/>
              </a:spcAft>
              <a:buClrTx/>
              <a:buSzTx/>
              <a:buFontTx/>
              <a:buAutoNum type="arabicPeriod"/>
              <a:tabLst>
                <a:tab pos="625671" algn="l"/>
                <a:tab pos="626518" algn="l"/>
              </a:tabLst>
              <a:defRPr/>
            </a:pPr>
            <a:r>
              <a:rPr kumimoji="0" sz="2667" b="0" i="0" u="none" strike="noStrike" kern="1200" cap="none" spc="-7" normalizeH="0" baseline="0" noProof="0" dirty="0">
                <a:ln>
                  <a:noFill/>
                </a:ln>
                <a:solidFill>
                  <a:prstClr val="black"/>
                </a:solidFill>
                <a:effectLst/>
                <a:uLnTx/>
                <a:uFillTx/>
                <a:latin typeface="Arial"/>
                <a:ea typeface="+mn-ea"/>
                <a:cs typeface="Arial"/>
              </a:rPr>
              <a:t>Wash </a:t>
            </a:r>
            <a:r>
              <a:rPr kumimoji="0" sz="2667" b="0" i="0" u="none" strike="noStrike" kern="1200" cap="none" spc="0" normalizeH="0" baseline="0" noProof="0" dirty="0">
                <a:ln>
                  <a:noFill/>
                </a:ln>
                <a:solidFill>
                  <a:prstClr val="black"/>
                </a:solidFill>
                <a:effectLst/>
                <a:uLnTx/>
                <a:uFillTx/>
                <a:latin typeface="Arial"/>
                <a:ea typeface="+mn-ea"/>
                <a:cs typeface="Arial"/>
              </a:rPr>
              <a:t>hands with soap and </a:t>
            </a:r>
            <a:r>
              <a:rPr kumimoji="0" sz="2667" b="0" i="0" u="none" strike="noStrike" kern="1200" cap="none" spc="-7" normalizeH="0" baseline="0" noProof="0" dirty="0">
                <a:ln>
                  <a:noFill/>
                </a:ln>
                <a:solidFill>
                  <a:prstClr val="black"/>
                </a:solidFill>
                <a:effectLst/>
                <a:uLnTx/>
                <a:uFillTx/>
                <a:latin typeface="Arial"/>
                <a:ea typeface="+mn-ea"/>
                <a:cs typeface="Arial"/>
              </a:rPr>
              <a:t>water </a:t>
            </a:r>
            <a:r>
              <a:rPr kumimoji="0" sz="2667" b="0" i="0" u="none" strike="noStrike" kern="1200" cap="none" spc="0" normalizeH="0" baseline="0" noProof="0" dirty="0">
                <a:ln>
                  <a:noFill/>
                </a:ln>
                <a:solidFill>
                  <a:prstClr val="black"/>
                </a:solidFill>
                <a:effectLst/>
                <a:uLnTx/>
                <a:uFillTx/>
                <a:latin typeface="Arial"/>
                <a:ea typeface="+mn-ea"/>
                <a:cs typeface="Arial"/>
              </a:rPr>
              <a:t>or apply hand</a:t>
            </a:r>
            <a:r>
              <a:rPr kumimoji="0" sz="2667" b="0" i="0" u="none" strike="noStrike" kern="1200" cap="none" spc="-120" normalizeH="0" baseline="0" noProof="0" dirty="0">
                <a:ln>
                  <a:noFill/>
                </a:ln>
                <a:solidFill>
                  <a:prstClr val="black"/>
                </a:solidFill>
                <a:effectLst/>
                <a:uLnTx/>
                <a:uFillTx/>
                <a:latin typeface="Arial"/>
                <a:ea typeface="+mn-ea"/>
                <a:cs typeface="Arial"/>
              </a:rPr>
              <a:t> </a:t>
            </a:r>
            <a:r>
              <a:rPr kumimoji="0" sz="2667" b="0" i="0" u="none" strike="noStrike" kern="1200" cap="none" spc="-7" normalizeH="0" baseline="0" noProof="0" dirty="0">
                <a:ln>
                  <a:noFill/>
                </a:ln>
                <a:solidFill>
                  <a:prstClr val="black"/>
                </a:solidFill>
                <a:effectLst/>
                <a:uLnTx/>
                <a:uFillTx/>
                <a:latin typeface="Arial"/>
                <a:ea typeface="+mn-ea"/>
                <a:cs typeface="Arial"/>
              </a:rPr>
              <a:t>sanitizer.</a:t>
            </a:r>
            <a:endParaRPr kumimoji="0" sz="2667" b="0" i="0" u="none" strike="noStrike" kern="1200" cap="none" spc="0" normalizeH="0" baseline="0" noProof="0" dirty="0">
              <a:ln>
                <a:noFill/>
              </a:ln>
              <a:solidFill>
                <a:prstClr val="black"/>
              </a:solidFill>
              <a:effectLst/>
              <a:uLnTx/>
              <a:uFillTx/>
              <a:latin typeface="Arial"/>
              <a:ea typeface="+mn-ea"/>
              <a:cs typeface="Arial"/>
            </a:endParaRPr>
          </a:p>
          <a:p>
            <a:pPr marL="626518" marR="6773" lvl="0" indent="-609585" algn="l" defTabSz="1219170" rtl="0" eaLnBrk="1" fontAlgn="auto" latinLnBrk="0" hangingPunct="1">
              <a:lnSpc>
                <a:spcPct val="112000"/>
              </a:lnSpc>
              <a:spcBef>
                <a:spcPts val="833"/>
              </a:spcBef>
              <a:spcAft>
                <a:spcPts val="0"/>
              </a:spcAft>
              <a:buClrTx/>
              <a:buSzTx/>
              <a:buFontTx/>
              <a:buAutoNum type="arabicPeriod"/>
              <a:tabLst>
                <a:tab pos="625671" algn="l"/>
                <a:tab pos="626518" algn="l"/>
              </a:tabLst>
              <a:defRPr/>
            </a:pPr>
            <a:r>
              <a:rPr kumimoji="0" sz="2667" b="0" i="0" u="none" strike="noStrike" kern="1200" cap="none" spc="0" normalizeH="0" baseline="0" noProof="0" dirty="0">
                <a:ln>
                  <a:noFill/>
                </a:ln>
                <a:solidFill>
                  <a:prstClr val="black"/>
                </a:solidFill>
                <a:effectLst/>
                <a:uLnTx/>
                <a:uFillTx/>
                <a:latin typeface="Arial"/>
                <a:ea typeface="+mn-ea"/>
                <a:cs typeface="Arial"/>
              </a:rPr>
              <a:t>Use </a:t>
            </a:r>
            <a:r>
              <a:rPr kumimoji="0" sz="2667" b="0" i="0" u="none" strike="noStrike" kern="1200" cap="none" spc="-7" normalizeH="0" baseline="0" noProof="0" dirty="0">
                <a:ln>
                  <a:noFill/>
                </a:ln>
                <a:solidFill>
                  <a:prstClr val="black"/>
                </a:solidFill>
                <a:effectLst/>
                <a:uLnTx/>
                <a:uFillTx/>
                <a:latin typeface="Arial"/>
                <a:ea typeface="+mn-ea"/>
                <a:cs typeface="Arial"/>
              </a:rPr>
              <a:t>the </a:t>
            </a:r>
            <a:r>
              <a:rPr kumimoji="0" sz="2667" b="0" i="0" u="none" strike="noStrike" kern="1200" cap="none" spc="0" normalizeH="0" baseline="0" noProof="0" dirty="0">
                <a:ln>
                  <a:noFill/>
                </a:ln>
                <a:solidFill>
                  <a:prstClr val="black"/>
                </a:solidFill>
                <a:effectLst/>
                <a:uLnTx/>
                <a:uFillTx/>
                <a:latin typeface="Arial"/>
                <a:ea typeface="+mn-ea"/>
                <a:cs typeface="Arial"/>
              </a:rPr>
              <a:t>ear loops </a:t>
            </a:r>
            <a:r>
              <a:rPr kumimoji="0" sz="2667" b="0" i="0" u="none" strike="noStrike" kern="1200" cap="none" spc="-7" normalizeH="0" baseline="0" noProof="0" dirty="0">
                <a:ln>
                  <a:noFill/>
                </a:ln>
                <a:solidFill>
                  <a:prstClr val="black"/>
                </a:solidFill>
                <a:effectLst/>
                <a:uLnTx/>
                <a:uFillTx/>
                <a:latin typeface="Arial"/>
                <a:ea typeface="+mn-ea"/>
                <a:cs typeface="Arial"/>
              </a:rPr>
              <a:t>to remove the mask </a:t>
            </a:r>
            <a:r>
              <a:rPr kumimoji="0" sz="2667" b="0" i="0" u="none" strike="noStrike" kern="1200" cap="none" spc="0" normalizeH="0" baseline="0" noProof="0" dirty="0">
                <a:ln>
                  <a:noFill/>
                </a:ln>
                <a:solidFill>
                  <a:prstClr val="black"/>
                </a:solidFill>
                <a:effectLst/>
                <a:uLnTx/>
                <a:uFillTx/>
                <a:latin typeface="Arial"/>
                <a:ea typeface="+mn-ea"/>
                <a:cs typeface="Arial"/>
              </a:rPr>
              <a:t>avoiding </a:t>
            </a:r>
            <a:r>
              <a:rPr kumimoji="0" sz="2667" b="0" i="0" u="none" strike="noStrike" kern="1200" cap="none" spc="-7" normalizeH="0" baseline="0" noProof="0" dirty="0">
                <a:ln>
                  <a:noFill/>
                </a:ln>
                <a:solidFill>
                  <a:prstClr val="black"/>
                </a:solidFill>
                <a:effectLst/>
                <a:uLnTx/>
                <a:uFillTx/>
                <a:latin typeface="Arial"/>
                <a:ea typeface="+mn-ea"/>
                <a:cs typeface="Arial"/>
              </a:rPr>
              <a:t>touching the front </a:t>
            </a:r>
            <a:r>
              <a:rPr kumimoji="0" sz="2667" b="0" i="0" u="none" strike="noStrike" kern="1200" cap="none" spc="0" normalizeH="0" baseline="0" noProof="0" dirty="0">
                <a:ln>
                  <a:noFill/>
                </a:ln>
                <a:solidFill>
                  <a:prstClr val="black"/>
                </a:solidFill>
                <a:effectLst/>
                <a:uLnTx/>
                <a:uFillTx/>
                <a:latin typeface="Arial"/>
                <a:ea typeface="+mn-ea"/>
                <a:cs typeface="Arial"/>
              </a:rPr>
              <a:t>of  </a:t>
            </a:r>
            <a:r>
              <a:rPr kumimoji="0" sz="2667" b="0" i="0" u="none" strike="noStrike" kern="1200" cap="none" spc="-7" normalizeH="0" baseline="0" noProof="0" dirty="0">
                <a:ln>
                  <a:noFill/>
                </a:ln>
                <a:solidFill>
                  <a:prstClr val="black"/>
                </a:solidFill>
                <a:effectLst/>
                <a:uLnTx/>
                <a:uFillTx/>
                <a:latin typeface="Arial"/>
                <a:ea typeface="+mn-ea"/>
                <a:cs typeface="Arial"/>
              </a:rPr>
              <a:t>the mask </a:t>
            </a:r>
            <a:r>
              <a:rPr kumimoji="0" sz="2667" b="0" i="0" u="none" strike="noStrike" kern="1200" cap="none" spc="0" normalizeH="0" baseline="0" noProof="0" dirty="0">
                <a:ln>
                  <a:noFill/>
                </a:ln>
                <a:solidFill>
                  <a:prstClr val="black"/>
                </a:solidFill>
                <a:effectLst/>
                <a:uLnTx/>
                <a:uFillTx/>
                <a:latin typeface="Arial"/>
                <a:ea typeface="+mn-ea"/>
                <a:cs typeface="Arial"/>
              </a:rPr>
              <a:t>or your</a:t>
            </a:r>
            <a:r>
              <a:rPr kumimoji="0" sz="2667" b="0" i="0" u="none" strike="noStrike" kern="1200" cap="none" spc="-47" normalizeH="0" baseline="0" noProof="0" dirty="0">
                <a:ln>
                  <a:noFill/>
                </a:ln>
                <a:solidFill>
                  <a:prstClr val="black"/>
                </a:solidFill>
                <a:effectLst/>
                <a:uLnTx/>
                <a:uFillTx/>
                <a:latin typeface="Arial"/>
                <a:ea typeface="+mn-ea"/>
                <a:cs typeface="Arial"/>
              </a:rPr>
              <a:t> </a:t>
            </a:r>
            <a:r>
              <a:rPr kumimoji="0" sz="2667" b="0" i="0" u="none" strike="noStrike" kern="1200" cap="none" spc="-7" normalizeH="0" baseline="0" noProof="0" dirty="0">
                <a:ln>
                  <a:noFill/>
                </a:ln>
                <a:solidFill>
                  <a:prstClr val="black"/>
                </a:solidFill>
                <a:effectLst/>
                <a:uLnTx/>
                <a:uFillTx/>
                <a:latin typeface="Arial"/>
                <a:ea typeface="+mn-ea"/>
                <a:cs typeface="Arial"/>
              </a:rPr>
              <a:t>face.</a:t>
            </a:r>
            <a:endParaRPr kumimoji="0" sz="2667" b="0" i="0" u="none" strike="noStrike" kern="1200" cap="none" spc="0" normalizeH="0" baseline="0" noProof="0" dirty="0">
              <a:ln>
                <a:noFill/>
              </a:ln>
              <a:solidFill>
                <a:prstClr val="black"/>
              </a:solidFill>
              <a:effectLst/>
              <a:uLnTx/>
              <a:uFillTx/>
              <a:latin typeface="Arial"/>
              <a:ea typeface="+mn-ea"/>
              <a:cs typeface="Arial"/>
            </a:endParaRPr>
          </a:p>
          <a:p>
            <a:pPr marL="626518" marR="0" lvl="0" indent="-609585" algn="l" defTabSz="1219170" rtl="0" eaLnBrk="1" fontAlgn="auto" latinLnBrk="0" hangingPunct="1">
              <a:lnSpc>
                <a:spcPct val="100000"/>
              </a:lnSpc>
              <a:spcBef>
                <a:spcPts val="1340"/>
              </a:spcBef>
              <a:spcAft>
                <a:spcPts val="0"/>
              </a:spcAft>
              <a:buClrTx/>
              <a:buSzTx/>
              <a:buFontTx/>
              <a:buAutoNum type="arabicPeriod"/>
              <a:tabLst>
                <a:tab pos="625671" algn="l"/>
                <a:tab pos="626518" algn="l"/>
              </a:tabLst>
              <a:defRPr/>
            </a:pPr>
            <a:r>
              <a:rPr kumimoji="0" sz="2667" b="0" i="0" u="none" strike="noStrike" kern="1200" cap="none" spc="-7" normalizeH="0" baseline="0" noProof="0" dirty="0">
                <a:ln>
                  <a:noFill/>
                </a:ln>
                <a:solidFill>
                  <a:prstClr val="black"/>
                </a:solidFill>
                <a:effectLst/>
                <a:uLnTx/>
                <a:uFillTx/>
                <a:latin typeface="Arial"/>
                <a:ea typeface="+mn-ea"/>
                <a:cs typeface="Arial"/>
              </a:rPr>
              <a:t>If the mask </a:t>
            </a:r>
            <a:r>
              <a:rPr kumimoji="0" sz="2667" b="0" i="0" u="none" strike="noStrike" kern="1200" cap="none" spc="0" normalizeH="0" baseline="0" noProof="0" dirty="0">
                <a:ln>
                  <a:noFill/>
                </a:ln>
                <a:solidFill>
                  <a:prstClr val="black"/>
                </a:solidFill>
                <a:effectLst/>
                <a:uLnTx/>
                <a:uFillTx/>
                <a:latin typeface="Arial"/>
                <a:ea typeface="+mn-ea"/>
                <a:cs typeface="Arial"/>
              </a:rPr>
              <a:t>is in good condition and not soiled, you </a:t>
            </a:r>
            <a:r>
              <a:rPr kumimoji="0" sz="2667" b="0" i="0" u="none" strike="noStrike" kern="1200" cap="none" spc="-7" normalizeH="0" baseline="0" noProof="0" dirty="0">
                <a:ln>
                  <a:noFill/>
                </a:ln>
                <a:solidFill>
                  <a:prstClr val="black"/>
                </a:solidFill>
                <a:effectLst/>
                <a:uLnTx/>
                <a:uFillTx/>
                <a:latin typeface="Arial"/>
                <a:ea typeface="+mn-ea"/>
                <a:cs typeface="Arial"/>
              </a:rPr>
              <a:t>may reuse</a:t>
            </a:r>
            <a:r>
              <a:rPr kumimoji="0" sz="2667" b="0" i="0" u="none" strike="noStrike" kern="1200" cap="none" spc="-187" normalizeH="0" baseline="0" noProof="0" dirty="0">
                <a:ln>
                  <a:noFill/>
                </a:ln>
                <a:solidFill>
                  <a:prstClr val="black"/>
                </a:solidFill>
                <a:effectLst/>
                <a:uLnTx/>
                <a:uFillTx/>
                <a:latin typeface="Arial"/>
                <a:ea typeface="+mn-ea"/>
                <a:cs typeface="Arial"/>
              </a:rPr>
              <a:t> </a:t>
            </a:r>
            <a:r>
              <a:rPr kumimoji="0" sz="2667" b="0" i="0" u="none" strike="noStrike" kern="1200" cap="none" spc="-7" normalizeH="0" baseline="0" noProof="0" dirty="0">
                <a:ln>
                  <a:noFill/>
                </a:ln>
                <a:solidFill>
                  <a:prstClr val="black"/>
                </a:solidFill>
                <a:effectLst/>
                <a:uLnTx/>
                <a:uFillTx/>
                <a:latin typeface="Arial"/>
                <a:ea typeface="+mn-ea"/>
                <a:cs typeface="Arial"/>
              </a:rPr>
              <a:t>it.</a:t>
            </a:r>
            <a:endParaRPr kumimoji="0" sz="2667" b="0" i="0" u="none" strike="noStrike" kern="1200" cap="none" spc="0" normalizeH="0" baseline="0" noProof="0" dirty="0">
              <a:ln>
                <a:noFill/>
              </a:ln>
              <a:solidFill>
                <a:prstClr val="black"/>
              </a:solidFill>
              <a:effectLst/>
              <a:uLnTx/>
              <a:uFillTx/>
              <a:latin typeface="Arial"/>
              <a:ea typeface="+mn-ea"/>
              <a:cs typeface="Arial"/>
            </a:endParaRPr>
          </a:p>
          <a:p>
            <a:pPr marL="626518" marR="428403" lvl="0" indent="-609585" algn="l" defTabSz="1219170" rtl="0" eaLnBrk="1" fontAlgn="auto" latinLnBrk="0" hangingPunct="1">
              <a:lnSpc>
                <a:spcPct val="112000"/>
              </a:lnSpc>
              <a:spcBef>
                <a:spcPts val="833"/>
              </a:spcBef>
              <a:spcAft>
                <a:spcPts val="0"/>
              </a:spcAft>
              <a:buClrTx/>
              <a:buSzTx/>
              <a:buFontTx/>
              <a:buAutoNum type="arabicPeriod"/>
              <a:tabLst>
                <a:tab pos="625671" algn="l"/>
                <a:tab pos="626518" algn="l"/>
              </a:tabLst>
              <a:defRPr/>
            </a:pPr>
            <a:r>
              <a:rPr kumimoji="0" sz="2667" b="0" i="0" u="none" strike="noStrike" kern="1200" cap="none" spc="0" normalizeH="0" baseline="0" noProof="0" dirty="0">
                <a:ln>
                  <a:noFill/>
                </a:ln>
                <a:solidFill>
                  <a:prstClr val="black"/>
                </a:solidFill>
                <a:effectLst/>
                <a:uLnTx/>
                <a:uFillTx/>
                <a:latin typeface="Arial"/>
                <a:ea typeface="+mn-ea"/>
                <a:cs typeface="Arial"/>
              </a:rPr>
              <a:t>Carefully place </a:t>
            </a:r>
            <a:r>
              <a:rPr kumimoji="0" sz="2667" b="0" i="0" u="none" strike="noStrike" kern="1200" cap="none" spc="-7" normalizeH="0" baseline="0" noProof="0" dirty="0">
                <a:ln>
                  <a:noFill/>
                </a:ln>
                <a:solidFill>
                  <a:prstClr val="black"/>
                </a:solidFill>
                <a:effectLst/>
                <a:uLnTx/>
                <a:uFillTx/>
                <a:latin typeface="Arial"/>
                <a:ea typeface="+mn-ea"/>
                <a:cs typeface="Arial"/>
              </a:rPr>
              <a:t>the mask into </a:t>
            </a:r>
            <a:r>
              <a:rPr kumimoji="0" sz="2667" b="0" i="0" u="none" strike="noStrike" kern="1200" cap="none" spc="0" normalizeH="0" baseline="0" noProof="0" dirty="0">
                <a:ln>
                  <a:noFill/>
                </a:ln>
                <a:solidFill>
                  <a:prstClr val="black"/>
                </a:solidFill>
                <a:effectLst/>
                <a:uLnTx/>
                <a:uFillTx/>
                <a:latin typeface="Arial"/>
                <a:ea typeface="+mn-ea"/>
                <a:cs typeface="Arial"/>
              </a:rPr>
              <a:t>a clean Ziploc bag, labeled with</a:t>
            </a:r>
            <a:r>
              <a:rPr kumimoji="0" sz="2667" b="0" i="0" u="none" strike="noStrike" kern="1200" cap="none" spc="-173" normalizeH="0" baseline="0" noProof="0" dirty="0">
                <a:ln>
                  <a:noFill/>
                </a:ln>
                <a:solidFill>
                  <a:prstClr val="black"/>
                </a:solidFill>
                <a:effectLst/>
                <a:uLnTx/>
                <a:uFillTx/>
                <a:latin typeface="Arial"/>
                <a:ea typeface="+mn-ea"/>
                <a:cs typeface="Arial"/>
              </a:rPr>
              <a:t> </a:t>
            </a:r>
            <a:r>
              <a:rPr kumimoji="0" sz="2667" b="0" i="0" u="none" strike="noStrike" kern="1200" cap="none" spc="-7" normalizeH="0" baseline="0" noProof="0" dirty="0">
                <a:ln>
                  <a:noFill/>
                </a:ln>
                <a:solidFill>
                  <a:prstClr val="black"/>
                </a:solidFill>
                <a:effectLst/>
                <a:uLnTx/>
                <a:uFillTx/>
                <a:latin typeface="Arial"/>
                <a:ea typeface="+mn-ea"/>
                <a:cs typeface="Arial"/>
              </a:rPr>
              <a:t>the  </a:t>
            </a:r>
            <a:r>
              <a:rPr kumimoji="0" sz="2667" b="0" i="0" u="none" strike="noStrike" kern="1200" cap="none" spc="0" normalizeH="0" baseline="0" noProof="0" dirty="0">
                <a:ln>
                  <a:noFill/>
                </a:ln>
                <a:solidFill>
                  <a:prstClr val="black"/>
                </a:solidFill>
                <a:effectLst/>
                <a:uLnTx/>
                <a:uFillTx/>
                <a:latin typeface="Arial"/>
                <a:ea typeface="+mn-ea"/>
                <a:cs typeface="Arial"/>
              </a:rPr>
              <a:t>user’s </a:t>
            </a:r>
            <a:r>
              <a:rPr kumimoji="0" sz="2667" b="0" i="0" u="none" strike="noStrike" kern="1200" cap="none" spc="-7" normalizeH="0" baseline="0" noProof="0" dirty="0">
                <a:ln>
                  <a:noFill/>
                </a:ln>
                <a:solidFill>
                  <a:prstClr val="black"/>
                </a:solidFill>
                <a:effectLst/>
                <a:uLnTx/>
                <a:uFillTx/>
                <a:latin typeface="Arial"/>
                <a:ea typeface="+mn-ea"/>
                <a:cs typeface="Arial"/>
              </a:rPr>
              <a:t>name. </a:t>
            </a:r>
            <a:r>
              <a:rPr kumimoji="0" sz="2667" b="0" i="0" u="none" strike="noStrike" kern="1200" cap="none" spc="0" normalizeH="0" baseline="0" noProof="0" dirty="0">
                <a:ln>
                  <a:noFill/>
                </a:ln>
                <a:solidFill>
                  <a:prstClr val="black"/>
                </a:solidFill>
                <a:effectLst/>
                <a:uLnTx/>
                <a:uFillTx/>
                <a:latin typeface="Arial"/>
                <a:ea typeface="+mn-ea"/>
                <a:cs typeface="Arial"/>
              </a:rPr>
              <a:t>Avoid </a:t>
            </a:r>
            <a:r>
              <a:rPr kumimoji="0" sz="2667" b="0" i="0" u="none" strike="noStrike" kern="1200" cap="none" spc="-7" normalizeH="0" baseline="0" noProof="0" dirty="0">
                <a:ln>
                  <a:noFill/>
                </a:ln>
                <a:solidFill>
                  <a:prstClr val="black"/>
                </a:solidFill>
                <a:effectLst/>
                <a:uLnTx/>
                <a:uFillTx/>
                <a:latin typeface="Arial"/>
                <a:ea typeface="+mn-ea"/>
                <a:cs typeface="Arial"/>
              </a:rPr>
              <a:t>compressing the mask. </a:t>
            </a:r>
            <a:r>
              <a:rPr kumimoji="0" sz="2667" b="0" i="0" u="none" strike="noStrike" kern="1200" cap="none" spc="0" normalizeH="0" baseline="0" noProof="0" dirty="0">
                <a:ln>
                  <a:noFill/>
                </a:ln>
                <a:solidFill>
                  <a:prstClr val="black"/>
                </a:solidFill>
                <a:effectLst/>
                <a:uLnTx/>
                <a:uFillTx/>
                <a:latin typeface="Arial"/>
                <a:ea typeface="+mn-ea"/>
                <a:cs typeface="Arial"/>
              </a:rPr>
              <a:t>Do not seal </a:t>
            </a:r>
            <a:r>
              <a:rPr kumimoji="0" sz="2667" b="0" i="0" u="none" strike="noStrike" kern="1200" cap="none" spc="-7" normalizeH="0" baseline="0" noProof="0" dirty="0">
                <a:ln>
                  <a:noFill/>
                </a:ln>
                <a:solidFill>
                  <a:prstClr val="black"/>
                </a:solidFill>
                <a:effectLst/>
                <a:uLnTx/>
                <a:uFillTx/>
                <a:latin typeface="Arial"/>
                <a:ea typeface="+mn-ea"/>
                <a:cs typeface="Arial"/>
              </a:rPr>
              <a:t>the</a:t>
            </a:r>
            <a:r>
              <a:rPr kumimoji="0" sz="2667" b="0" i="0" u="none" strike="noStrike" kern="1200" cap="none" spc="-107" normalizeH="0" baseline="0" noProof="0" dirty="0">
                <a:ln>
                  <a:noFill/>
                </a:ln>
                <a:solidFill>
                  <a:prstClr val="black"/>
                </a:solidFill>
                <a:effectLst/>
                <a:uLnTx/>
                <a:uFillTx/>
                <a:latin typeface="Arial"/>
                <a:ea typeface="+mn-ea"/>
                <a:cs typeface="Arial"/>
              </a:rPr>
              <a:t> </a:t>
            </a:r>
            <a:r>
              <a:rPr kumimoji="0" sz="2667" b="0" i="0" u="none" strike="noStrike" kern="1200" cap="none" spc="0" normalizeH="0" baseline="0" noProof="0" dirty="0">
                <a:ln>
                  <a:noFill/>
                </a:ln>
                <a:solidFill>
                  <a:prstClr val="black"/>
                </a:solidFill>
                <a:effectLst/>
                <a:uLnTx/>
                <a:uFillTx/>
                <a:latin typeface="Arial"/>
                <a:ea typeface="+mn-ea"/>
                <a:cs typeface="Arial"/>
              </a:rPr>
              <a:t>bag.</a:t>
            </a:r>
          </a:p>
          <a:p>
            <a:pPr marL="626518" marR="0" lvl="0" indent="-609585" algn="l" defTabSz="1219170" rtl="0" eaLnBrk="1" fontAlgn="auto" latinLnBrk="0" hangingPunct="1">
              <a:lnSpc>
                <a:spcPct val="100000"/>
              </a:lnSpc>
              <a:spcBef>
                <a:spcPts val="1347"/>
              </a:spcBef>
              <a:spcAft>
                <a:spcPts val="0"/>
              </a:spcAft>
              <a:buClrTx/>
              <a:buSzTx/>
              <a:buFontTx/>
              <a:buAutoNum type="arabicPeriod"/>
              <a:tabLst>
                <a:tab pos="625671" algn="l"/>
                <a:tab pos="626518" algn="l"/>
              </a:tabLst>
              <a:defRPr/>
            </a:pPr>
            <a:r>
              <a:rPr kumimoji="0" sz="2667" b="0" i="0" u="none" strike="noStrike" kern="1200" cap="none" spc="-7" normalizeH="0" baseline="0" noProof="0" dirty="0">
                <a:ln>
                  <a:noFill/>
                </a:ln>
                <a:solidFill>
                  <a:prstClr val="black"/>
                </a:solidFill>
                <a:effectLst/>
                <a:uLnTx/>
                <a:uFillTx/>
                <a:latin typeface="Arial"/>
                <a:ea typeface="+mn-ea"/>
                <a:cs typeface="Arial"/>
              </a:rPr>
              <a:t>Wash </a:t>
            </a:r>
            <a:r>
              <a:rPr kumimoji="0" sz="2667" b="0" i="0" u="none" strike="noStrike" kern="1200" cap="none" spc="0" normalizeH="0" baseline="0" noProof="0" dirty="0">
                <a:ln>
                  <a:noFill/>
                </a:ln>
                <a:solidFill>
                  <a:prstClr val="black"/>
                </a:solidFill>
                <a:effectLst/>
                <a:uLnTx/>
                <a:uFillTx/>
                <a:latin typeface="Arial"/>
                <a:ea typeface="+mn-ea"/>
                <a:cs typeface="Arial"/>
              </a:rPr>
              <a:t>hands with soap and </a:t>
            </a:r>
            <a:r>
              <a:rPr kumimoji="0" sz="2667" b="0" i="0" u="none" strike="noStrike" kern="1200" cap="none" spc="-7" normalizeH="0" baseline="0" noProof="0" dirty="0">
                <a:ln>
                  <a:noFill/>
                </a:ln>
                <a:solidFill>
                  <a:prstClr val="black"/>
                </a:solidFill>
                <a:effectLst/>
                <a:uLnTx/>
                <a:uFillTx/>
                <a:latin typeface="Arial"/>
                <a:ea typeface="+mn-ea"/>
                <a:cs typeface="Arial"/>
              </a:rPr>
              <a:t>water </a:t>
            </a:r>
            <a:r>
              <a:rPr kumimoji="0" sz="2667" b="0" i="0" u="none" strike="noStrike" kern="1200" cap="none" spc="0" normalizeH="0" baseline="0" noProof="0" dirty="0">
                <a:ln>
                  <a:noFill/>
                </a:ln>
                <a:solidFill>
                  <a:prstClr val="black"/>
                </a:solidFill>
                <a:effectLst/>
                <a:uLnTx/>
                <a:uFillTx/>
                <a:latin typeface="Arial"/>
                <a:ea typeface="+mn-ea"/>
                <a:cs typeface="Arial"/>
              </a:rPr>
              <a:t>or apply hand</a:t>
            </a:r>
            <a:r>
              <a:rPr kumimoji="0" sz="2667" b="0" i="0" u="none" strike="noStrike" kern="1200" cap="none" spc="-120" normalizeH="0" baseline="0" noProof="0" dirty="0">
                <a:ln>
                  <a:noFill/>
                </a:ln>
                <a:solidFill>
                  <a:prstClr val="black"/>
                </a:solidFill>
                <a:effectLst/>
                <a:uLnTx/>
                <a:uFillTx/>
                <a:latin typeface="Arial"/>
                <a:ea typeface="+mn-ea"/>
                <a:cs typeface="Arial"/>
              </a:rPr>
              <a:t> </a:t>
            </a:r>
            <a:r>
              <a:rPr kumimoji="0" sz="2667" b="0" i="0" u="none" strike="noStrike" kern="1200" cap="none" spc="-7" normalizeH="0" baseline="0" noProof="0" dirty="0">
                <a:ln>
                  <a:noFill/>
                </a:ln>
                <a:solidFill>
                  <a:prstClr val="black"/>
                </a:solidFill>
                <a:effectLst/>
                <a:uLnTx/>
                <a:uFillTx/>
                <a:latin typeface="Arial"/>
                <a:ea typeface="+mn-ea"/>
                <a:cs typeface="Arial"/>
              </a:rPr>
              <a:t>sanitizer.</a:t>
            </a:r>
            <a:endParaRPr kumimoji="0" sz="2667" b="0" i="0" u="none" strike="noStrike" kern="1200" cap="none" spc="0" normalizeH="0" baseline="0" noProof="0" dirty="0">
              <a:ln>
                <a:noFill/>
              </a:ln>
              <a:solidFill>
                <a:prstClr val="black"/>
              </a:solidFill>
              <a:effectLst/>
              <a:uLnTx/>
              <a:uFillTx/>
              <a:latin typeface="Arial"/>
              <a:ea typeface="+mn-ea"/>
              <a:cs typeface="Arial"/>
            </a:endParaRPr>
          </a:p>
          <a:p>
            <a:pPr marL="16933" marR="843259" lvl="0" indent="0" algn="l" defTabSz="1219170" rtl="0" eaLnBrk="1" fontAlgn="auto" latinLnBrk="0" hangingPunct="1">
              <a:lnSpc>
                <a:spcPct val="116700"/>
              </a:lnSpc>
              <a:spcBef>
                <a:spcPts val="1100"/>
              </a:spcBef>
              <a:spcAft>
                <a:spcPts val="0"/>
              </a:spcAft>
              <a:buClrTx/>
              <a:buSzTx/>
              <a:buFontTx/>
              <a:buNone/>
              <a:tabLst/>
              <a:defRPr/>
            </a:pPr>
            <a:r>
              <a:rPr kumimoji="0" sz="2400" b="1" i="0" u="none" strike="noStrike" kern="1200" cap="none" spc="-7" normalizeH="0" baseline="0" noProof="0" dirty="0">
                <a:ln>
                  <a:noFill/>
                </a:ln>
                <a:solidFill>
                  <a:prstClr val="black"/>
                </a:solidFill>
                <a:effectLst/>
                <a:uLnTx/>
                <a:uFillTx/>
                <a:latin typeface="Arial"/>
                <a:ea typeface="+mn-ea"/>
                <a:cs typeface="Arial"/>
              </a:rPr>
              <a:t>Note: </a:t>
            </a:r>
            <a:r>
              <a:rPr kumimoji="0" sz="2400" b="0" i="0" u="none" strike="noStrike" kern="1200" cap="none" spc="-7" normalizeH="0" baseline="0" noProof="0" dirty="0">
                <a:ln>
                  <a:noFill/>
                </a:ln>
                <a:solidFill>
                  <a:prstClr val="black"/>
                </a:solidFill>
                <a:effectLst/>
                <a:uLnTx/>
                <a:uFillTx/>
                <a:latin typeface="Arial"/>
                <a:ea typeface="+mn-ea"/>
                <a:cs typeface="Arial"/>
              </a:rPr>
              <a:t>If the mask was worn during an encounter with another person who  displayed obvious signs of illness, discard of the mask </a:t>
            </a:r>
            <a:r>
              <a:rPr kumimoji="0" sz="2400" b="0" i="0" u="none" strike="noStrike" kern="1200" cap="none" spc="0" normalizeH="0" baseline="0" noProof="0" dirty="0">
                <a:ln>
                  <a:noFill/>
                </a:ln>
                <a:solidFill>
                  <a:prstClr val="black"/>
                </a:solidFill>
                <a:effectLst/>
                <a:uLnTx/>
                <a:uFillTx/>
                <a:latin typeface="Arial"/>
                <a:ea typeface="+mn-ea"/>
                <a:cs typeface="Arial"/>
              </a:rPr>
              <a:t>in </a:t>
            </a:r>
            <a:r>
              <a:rPr kumimoji="0" sz="2400" b="0" i="0" u="none" strike="noStrike" kern="1200" cap="none" spc="-7" normalizeH="0" baseline="0" noProof="0" dirty="0">
                <a:ln>
                  <a:noFill/>
                </a:ln>
                <a:solidFill>
                  <a:prstClr val="black"/>
                </a:solidFill>
                <a:effectLst/>
                <a:uLnTx/>
                <a:uFillTx/>
                <a:latin typeface="Arial"/>
                <a:ea typeface="+mn-ea"/>
                <a:cs typeface="Arial"/>
              </a:rPr>
              <a:t>the</a:t>
            </a:r>
            <a:r>
              <a:rPr kumimoji="0" sz="2400" b="0" i="0" u="none" strike="noStrike" kern="1200" cap="none" spc="20" normalizeH="0" baseline="0" noProof="0" dirty="0">
                <a:ln>
                  <a:noFill/>
                </a:ln>
                <a:solidFill>
                  <a:prstClr val="black"/>
                </a:solidFill>
                <a:effectLst/>
                <a:uLnTx/>
                <a:uFillTx/>
                <a:latin typeface="Arial"/>
                <a:ea typeface="+mn-ea"/>
                <a:cs typeface="Arial"/>
              </a:rPr>
              <a:t> </a:t>
            </a:r>
            <a:r>
              <a:rPr kumimoji="0" sz="2400" b="0" i="0" u="none" strike="noStrike" kern="1200" cap="none" spc="-7" normalizeH="0" baseline="0" noProof="0" dirty="0">
                <a:ln>
                  <a:noFill/>
                </a:ln>
                <a:solidFill>
                  <a:prstClr val="black"/>
                </a:solidFill>
                <a:effectLst/>
                <a:uLnTx/>
                <a:uFillTx/>
                <a:latin typeface="Arial"/>
                <a:ea typeface="+mn-ea"/>
                <a:cs typeface="Arial"/>
              </a:rPr>
              <a:t>trash.</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0567642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0283" y="451473"/>
            <a:ext cx="11671433" cy="632651"/>
          </a:xfrm>
          <a:prstGeom prst="rect">
            <a:avLst/>
          </a:prstGeom>
        </p:spPr>
        <p:txBody>
          <a:bodyPr vert="horz" wrap="square" lIns="0" tIns="16933" rIns="0" bIns="0" rtlCol="0">
            <a:spAutoFit/>
          </a:bodyPr>
          <a:lstStyle/>
          <a:p>
            <a:pPr marL="16933">
              <a:spcBef>
                <a:spcPts val="133"/>
              </a:spcBef>
            </a:pPr>
            <a:r>
              <a:rPr sz="4000" spc="-7" dirty="0"/>
              <a:t>Reusing </a:t>
            </a:r>
            <a:r>
              <a:rPr sz="4000" dirty="0"/>
              <a:t>a </a:t>
            </a:r>
            <a:r>
              <a:rPr sz="4000" spc="-7" dirty="0"/>
              <a:t>surgical</a:t>
            </a:r>
            <a:r>
              <a:rPr sz="4000" spc="-113" dirty="0"/>
              <a:t> </a:t>
            </a:r>
            <a:r>
              <a:rPr sz="4000" spc="-7" dirty="0"/>
              <a:t>mask</a:t>
            </a:r>
            <a:r>
              <a:rPr lang="en-US" sz="4000" spc="-7" dirty="0"/>
              <a:t> or cloth face covering</a:t>
            </a:r>
            <a:endParaRPr sz="4000" dirty="0"/>
          </a:p>
        </p:txBody>
      </p:sp>
      <p:sp>
        <p:nvSpPr>
          <p:cNvPr id="3" name="object 3"/>
          <p:cNvSpPr txBox="1"/>
          <p:nvPr/>
        </p:nvSpPr>
        <p:spPr>
          <a:xfrm>
            <a:off x="332200" y="1428586"/>
            <a:ext cx="11098107" cy="5131832"/>
          </a:xfrm>
          <a:prstGeom prst="rect">
            <a:avLst/>
          </a:prstGeom>
        </p:spPr>
        <p:txBody>
          <a:bodyPr vert="horz" wrap="square" lIns="0" tIns="16933" rIns="0" bIns="0" rtlCol="0">
            <a:spAutoFit/>
          </a:bodyPr>
          <a:lstStyle/>
          <a:p>
            <a:pPr marL="16933" marR="450415" lvl="0" indent="0" algn="l" defTabSz="1219170" rtl="0" eaLnBrk="1" fontAlgn="auto" latinLnBrk="0" hangingPunct="1">
              <a:lnSpc>
                <a:spcPct val="112999"/>
              </a:lnSpc>
              <a:spcBef>
                <a:spcPts val="133"/>
              </a:spcBef>
              <a:spcAft>
                <a:spcPts val="0"/>
              </a:spcAft>
              <a:buClrTx/>
              <a:buSzTx/>
              <a:buFontTx/>
              <a:buNone/>
              <a:tabLst/>
              <a:defRPr/>
            </a:pPr>
            <a:r>
              <a:rPr kumimoji="0" sz="2667" b="1" i="0" u="none" strike="noStrike" kern="1200" cap="none" spc="-7" normalizeH="0" baseline="0" noProof="0" dirty="0">
                <a:ln>
                  <a:noFill/>
                </a:ln>
                <a:solidFill>
                  <a:prstClr val="black"/>
                </a:solidFill>
                <a:effectLst/>
                <a:uLnTx/>
                <a:uFillTx/>
                <a:latin typeface="Arial"/>
                <a:ea typeface="+mn-ea"/>
                <a:cs typeface="Arial"/>
              </a:rPr>
              <a:t>If using </a:t>
            </a:r>
            <a:r>
              <a:rPr kumimoji="0" sz="2667" b="1" i="0" u="none" strike="noStrike" kern="1200" cap="none" spc="0" normalizeH="0" baseline="0" noProof="0" dirty="0">
                <a:ln>
                  <a:noFill/>
                </a:ln>
                <a:solidFill>
                  <a:prstClr val="black"/>
                </a:solidFill>
                <a:effectLst/>
                <a:uLnTx/>
                <a:uFillTx/>
                <a:latin typeface="Arial"/>
                <a:ea typeface="+mn-ea"/>
                <a:cs typeface="Arial"/>
              </a:rPr>
              <a:t>a </a:t>
            </a:r>
            <a:r>
              <a:rPr kumimoji="0" sz="2667" b="1" i="0" u="none" strike="noStrike" kern="1200" cap="none" spc="-7" normalizeH="0" baseline="0" noProof="0" dirty="0">
                <a:ln>
                  <a:noFill/>
                </a:ln>
                <a:solidFill>
                  <a:prstClr val="black"/>
                </a:solidFill>
                <a:effectLst/>
                <a:uLnTx/>
                <a:uFillTx/>
                <a:latin typeface="Arial"/>
                <a:ea typeface="+mn-ea"/>
                <a:cs typeface="Arial"/>
              </a:rPr>
              <a:t>mask and following social distancing practices,  the likelihood </a:t>
            </a:r>
            <a:r>
              <a:rPr kumimoji="0" sz="2667" b="1" i="0" u="none" strike="noStrike" kern="1200" cap="none" spc="0" normalizeH="0" baseline="0" noProof="0" dirty="0">
                <a:ln>
                  <a:noFill/>
                </a:ln>
                <a:solidFill>
                  <a:prstClr val="black"/>
                </a:solidFill>
                <a:effectLst/>
                <a:uLnTx/>
                <a:uFillTx/>
                <a:latin typeface="Arial"/>
                <a:ea typeface="+mn-ea"/>
                <a:cs typeface="Arial"/>
              </a:rPr>
              <a:t>of </a:t>
            </a:r>
            <a:r>
              <a:rPr kumimoji="0" sz="2667" b="1" i="0" u="none" strike="noStrike" kern="1200" cap="none" spc="-7" normalizeH="0" baseline="0" noProof="0" dirty="0">
                <a:ln>
                  <a:noFill/>
                </a:ln>
                <a:solidFill>
                  <a:prstClr val="black"/>
                </a:solidFill>
                <a:effectLst/>
                <a:uLnTx/>
                <a:uFillTx/>
                <a:latin typeface="Arial"/>
                <a:ea typeface="+mn-ea"/>
                <a:cs typeface="Arial"/>
              </a:rPr>
              <a:t>the mask being contaminated is very</a:t>
            </a:r>
            <a:r>
              <a:rPr kumimoji="0" sz="2667" b="1" i="0" u="none" strike="noStrike" kern="1200" cap="none" spc="-20" normalizeH="0" baseline="0" noProof="0" dirty="0">
                <a:ln>
                  <a:noFill/>
                </a:ln>
                <a:solidFill>
                  <a:prstClr val="black"/>
                </a:solidFill>
                <a:effectLst/>
                <a:uLnTx/>
                <a:uFillTx/>
                <a:latin typeface="Arial"/>
                <a:ea typeface="+mn-ea"/>
                <a:cs typeface="Arial"/>
              </a:rPr>
              <a:t> </a:t>
            </a:r>
            <a:r>
              <a:rPr kumimoji="0" sz="2667" b="1" i="0" u="none" strike="noStrike" kern="1200" cap="none" spc="-7" normalizeH="0" baseline="0" noProof="0" dirty="0">
                <a:ln>
                  <a:noFill/>
                </a:ln>
                <a:solidFill>
                  <a:prstClr val="black"/>
                </a:solidFill>
                <a:effectLst/>
                <a:uLnTx/>
                <a:uFillTx/>
                <a:latin typeface="Arial"/>
                <a:ea typeface="+mn-ea"/>
                <a:cs typeface="Arial"/>
              </a:rPr>
              <a:t>low.</a:t>
            </a:r>
            <a:endParaRPr kumimoji="0" sz="2667" b="0" i="0" u="none" strike="noStrike" kern="1200" cap="none" spc="0" normalizeH="0" baseline="0" noProof="0" dirty="0">
              <a:ln>
                <a:noFill/>
              </a:ln>
              <a:solidFill>
                <a:prstClr val="black"/>
              </a:solidFill>
              <a:effectLst/>
              <a:uLnTx/>
              <a:uFillTx/>
              <a:latin typeface="Arial"/>
              <a:ea typeface="+mn-ea"/>
              <a:cs typeface="Arial"/>
            </a:endParaRPr>
          </a:p>
          <a:p>
            <a:pPr marL="626518" marR="0" lvl="0" indent="-609585" algn="l" defTabSz="1219170" rtl="0" eaLnBrk="1" fontAlgn="auto" latinLnBrk="0" hangingPunct="1">
              <a:lnSpc>
                <a:spcPct val="100000"/>
              </a:lnSpc>
              <a:spcBef>
                <a:spcPts val="1980"/>
              </a:spcBef>
              <a:spcAft>
                <a:spcPts val="0"/>
              </a:spcAft>
              <a:buClrTx/>
              <a:buSzTx/>
              <a:buFontTx/>
              <a:buAutoNum type="arabicPeriod"/>
              <a:tabLst>
                <a:tab pos="625671" algn="l"/>
                <a:tab pos="626518" algn="l"/>
              </a:tabLst>
              <a:defRPr/>
            </a:pPr>
            <a:r>
              <a:rPr kumimoji="0" sz="2400" b="0" i="0" u="none" strike="noStrike" kern="1200" cap="none" spc="-7" normalizeH="0" baseline="0" noProof="0" dirty="0">
                <a:ln>
                  <a:noFill/>
                </a:ln>
                <a:solidFill>
                  <a:prstClr val="black"/>
                </a:solidFill>
                <a:effectLst/>
                <a:uLnTx/>
                <a:uFillTx/>
                <a:latin typeface="Arial"/>
                <a:ea typeface="+mn-ea"/>
                <a:cs typeface="Arial"/>
              </a:rPr>
              <a:t>Wash </a:t>
            </a:r>
            <a:r>
              <a:rPr kumimoji="0" sz="2400" b="0" i="0" u="none" strike="noStrike" kern="1200" cap="none" spc="0" normalizeH="0" baseline="0" noProof="0" dirty="0">
                <a:ln>
                  <a:noFill/>
                </a:ln>
                <a:solidFill>
                  <a:prstClr val="black"/>
                </a:solidFill>
                <a:effectLst/>
                <a:uLnTx/>
                <a:uFillTx/>
                <a:latin typeface="Arial"/>
                <a:ea typeface="+mn-ea"/>
                <a:cs typeface="Arial"/>
              </a:rPr>
              <a:t>hands with soap and </a:t>
            </a:r>
            <a:r>
              <a:rPr kumimoji="0" sz="2400" b="0" i="0" u="none" strike="noStrike" kern="1200" cap="none" spc="-7" normalizeH="0" baseline="0" noProof="0" dirty="0">
                <a:ln>
                  <a:noFill/>
                </a:ln>
                <a:solidFill>
                  <a:prstClr val="black"/>
                </a:solidFill>
                <a:effectLst/>
                <a:uLnTx/>
                <a:uFillTx/>
                <a:latin typeface="Arial"/>
                <a:ea typeface="+mn-ea"/>
                <a:cs typeface="Arial"/>
              </a:rPr>
              <a:t>water </a:t>
            </a:r>
            <a:r>
              <a:rPr kumimoji="0" sz="2400" b="0" i="0" u="none" strike="noStrike" kern="1200" cap="none" spc="0" normalizeH="0" baseline="0" noProof="0" dirty="0">
                <a:ln>
                  <a:noFill/>
                </a:ln>
                <a:solidFill>
                  <a:prstClr val="black"/>
                </a:solidFill>
                <a:effectLst/>
                <a:uLnTx/>
                <a:uFillTx/>
                <a:latin typeface="Arial"/>
                <a:ea typeface="+mn-ea"/>
                <a:cs typeface="Arial"/>
              </a:rPr>
              <a:t>or apply hand</a:t>
            </a:r>
            <a:r>
              <a:rPr kumimoji="0" sz="2400" b="0" i="0" u="none" strike="noStrike" kern="1200" cap="none" spc="-113" normalizeH="0" baseline="0" noProof="0" dirty="0">
                <a:ln>
                  <a:noFill/>
                </a:ln>
                <a:solidFill>
                  <a:prstClr val="black"/>
                </a:solidFill>
                <a:effectLst/>
                <a:uLnTx/>
                <a:uFillTx/>
                <a:latin typeface="Arial"/>
                <a:ea typeface="+mn-ea"/>
                <a:cs typeface="Arial"/>
              </a:rPr>
              <a:t> </a:t>
            </a:r>
            <a:r>
              <a:rPr kumimoji="0" sz="2400" b="0" i="0" u="none" strike="noStrike" kern="1200" cap="none" spc="-7" normalizeH="0" baseline="0" noProof="0" dirty="0">
                <a:ln>
                  <a:noFill/>
                </a:ln>
                <a:solidFill>
                  <a:prstClr val="black"/>
                </a:solidFill>
                <a:effectLst/>
                <a:uLnTx/>
                <a:uFillTx/>
                <a:latin typeface="Arial"/>
                <a:ea typeface="+mn-ea"/>
                <a:cs typeface="Arial"/>
              </a:rPr>
              <a:t>sanitizer.</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626518" marR="0" lvl="0" indent="-609585" algn="l" defTabSz="1219170" rtl="0" eaLnBrk="1" fontAlgn="auto" latinLnBrk="0" hangingPunct="1">
              <a:lnSpc>
                <a:spcPct val="100000"/>
              </a:lnSpc>
              <a:spcBef>
                <a:spcPts val="2147"/>
              </a:spcBef>
              <a:spcAft>
                <a:spcPts val="0"/>
              </a:spcAft>
              <a:buClrTx/>
              <a:buSzTx/>
              <a:buFontTx/>
              <a:buAutoNum type="arabicPeriod"/>
              <a:tabLst>
                <a:tab pos="625671" algn="l"/>
                <a:tab pos="626518" algn="l"/>
              </a:tabLst>
              <a:defRPr/>
            </a:pPr>
            <a:r>
              <a:rPr kumimoji="0" sz="2400" b="0" i="0" u="none" strike="noStrike" kern="1200" cap="none" spc="0" normalizeH="0" baseline="0" noProof="0" dirty="0">
                <a:ln>
                  <a:noFill/>
                </a:ln>
                <a:solidFill>
                  <a:prstClr val="black"/>
                </a:solidFill>
                <a:effectLst/>
                <a:uLnTx/>
                <a:uFillTx/>
                <a:latin typeface="Arial"/>
                <a:ea typeface="+mn-ea"/>
                <a:cs typeface="Arial"/>
              </a:rPr>
              <a:t>Remove </a:t>
            </a:r>
            <a:r>
              <a:rPr kumimoji="0" sz="2400" b="0" i="0" u="none" strike="noStrike" kern="1200" cap="none" spc="-7" normalizeH="0" baseline="0" noProof="0" dirty="0">
                <a:ln>
                  <a:noFill/>
                </a:ln>
                <a:solidFill>
                  <a:prstClr val="black"/>
                </a:solidFill>
                <a:effectLst/>
                <a:uLnTx/>
                <a:uFillTx/>
                <a:latin typeface="Arial"/>
                <a:ea typeface="+mn-ea"/>
                <a:cs typeface="Arial"/>
              </a:rPr>
              <a:t>mask </a:t>
            </a:r>
            <a:r>
              <a:rPr kumimoji="0" sz="2400" b="0" i="0" u="none" strike="noStrike" kern="1200" cap="none" spc="0" normalizeH="0" baseline="0" noProof="0" dirty="0">
                <a:ln>
                  <a:noFill/>
                </a:ln>
                <a:solidFill>
                  <a:prstClr val="black"/>
                </a:solidFill>
                <a:effectLst/>
                <a:uLnTx/>
                <a:uFillTx/>
                <a:latin typeface="Arial"/>
                <a:ea typeface="+mn-ea"/>
                <a:cs typeface="Arial"/>
              </a:rPr>
              <a:t>by holding </a:t>
            </a:r>
            <a:r>
              <a:rPr kumimoji="0" sz="2400" b="0" i="0" u="none" strike="noStrike" kern="1200" cap="none" spc="-7" normalizeH="0" baseline="0" noProof="0" dirty="0">
                <a:ln>
                  <a:noFill/>
                </a:ln>
                <a:solidFill>
                  <a:prstClr val="black"/>
                </a:solidFill>
                <a:effectLst/>
                <a:uLnTx/>
                <a:uFillTx/>
                <a:latin typeface="Arial"/>
                <a:ea typeface="+mn-ea"/>
                <a:cs typeface="Arial"/>
              </a:rPr>
              <a:t>the </a:t>
            </a:r>
            <a:r>
              <a:rPr kumimoji="0" sz="2400" b="0" i="0" u="none" strike="noStrike" kern="1200" cap="none" spc="0" normalizeH="0" baseline="0" noProof="0" dirty="0">
                <a:ln>
                  <a:noFill/>
                </a:ln>
                <a:solidFill>
                  <a:prstClr val="black"/>
                </a:solidFill>
                <a:effectLst/>
                <a:uLnTx/>
                <a:uFillTx/>
                <a:latin typeface="Arial"/>
                <a:ea typeface="+mn-ea"/>
                <a:cs typeface="Arial"/>
              </a:rPr>
              <a:t>ear</a:t>
            </a:r>
            <a:r>
              <a:rPr kumimoji="0" sz="2400" b="0" i="0" u="none" strike="noStrike" kern="1200" cap="none" spc="-80" normalizeH="0" baseline="0" noProof="0" dirty="0">
                <a:ln>
                  <a:noFill/>
                </a:ln>
                <a:solidFill>
                  <a:prstClr val="black"/>
                </a:solidFill>
                <a:effectLst/>
                <a:uLnTx/>
                <a:uFillTx/>
                <a:latin typeface="Arial"/>
                <a:ea typeface="+mn-ea"/>
                <a:cs typeface="Arial"/>
              </a:rPr>
              <a:t> </a:t>
            </a:r>
            <a:r>
              <a:rPr kumimoji="0" sz="2400" b="0" i="0" u="none" strike="noStrike" kern="1200" cap="none" spc="0" normalizeH="0" baseline="0" noProof="0" dirty="0">
                <a:ln>
                  <a:noFill/>
                </a:ln>
                <a:solidFill>
                  <a:prstClr val="black"/>
                </a:solidFill>
                <a:effectLst/>
                <a:uLnTx/>
                <a:uFillTx/>
                <a:latin typeface="Arial"/>
                <a:ea typeface="+mn-ea"/>
                <a:cs typeface="Arial"/>
              </a:rPr>
              <a:t>loops.</a:t>
            </a:r>
          </a:p>
          <a:p>
            <a:pPr marL="626518" marR="6773" lvl="0" indent="-609585" algn="l" defTabSz="1219170" rtl="0" eaLnBrk="1" fontAlgn="auto" latinLnBrk="0" hangingPunct="1">
              <a:lnSpc>
                <a:spcPct val="112000"/>
              </a:lnSpc>
              <a:spcBef>
                <a:spcPts val="1633"/>
              </a:spcBef>
              <a:spcAft>
                <a:spcPts val="0"/>
              </a:spcAft>
              <a:buClrTx/>
              <a:buSzTx/>
              <a:buFontTx/>
              <a:buAutoNum type="arabicPeriod"/>
              <a:tabLst>
                <a:tab pos="625671" algn="l"/>
                <a:tab pos="626518" algn="l"/>
              </a:tabLst>
              <a:defRPr/>
            </a:pPr>
            <a:r>
              <a:rPr kumimoji="0" sz="2400" b="0" i="0" u="none" strike="noStrike" kern="1200" cap="none" spc="-7" normalizeH="0" baseline="0" noProof="0" dirty="0">
                <a:ln>
                  <a:noFill/>
                </a:ln>
                <a:solidFill>
                  <a:prstClr val="black"/>
                </a:solidFill>
                <a:effectLst/>
                <a:uLnTx/>
                <a:uFillTx/>
                <a:latin typeface="Arial"/>
                <a:ea typeface="+mn-ea"/>
                <a:cs typeface="Arial"/>
              </a:rPr>
              <a:t>After removing facemask, </a:t>
            </a:r>
            <a:r>
              <a:rPr kumimoji="0" sz="2400" b="0" i="0" u="none" strike="noStrike" kern="1200" cap="none" spc="0" normalizeH="0" baseline="0" noProof="0" dirty="0">
                <a:ln>
                  <a:noFill/>
                </a:ln>
                <a:solidFill>
                  <a:prstClr val="black"/>
                </a:solidFill>
                <a:effectLst/>
                <a:uLnTx/>
                <a:uFillTx/>
                <a:latin typeface="Arial"/>
                <a:ea typeface="+mn-ea"/>
                <a:cs typeface="Arial"/>
              </a:rPr>
              <a:t>visually inspect </a:t>
            </a:r>
            <a:r>
              <a:rPr kumimoji="0" sz="2400" b="0" i="0" u="none" strike="noStrike" kern="1200" cap="none" spc="-7" normalizeH="0" baseline="0" noProof="0" dirty="0">
                <a:ln>
                  <a:noFill/>
                </a:ln>
                <a:solidFill>
                  <a:prstClr val="black"/>
                </a:solidFill>
                <a:effectLst/>
                <a:uLnTx/>
                <a:uFillTx/>
                <a:latin typeface="Arial"/>
                <a:ea typeface="+mn-ea"/>
                <a:cs typeface="Arial"/>
              </a:rPr>
              <a:t>for contamination, distortion  </a:t>
            </a:r>
            <a:r>
              <a:rPr kumimoji="0" sz="2400" b="0" i="0" u="none" strike="noStrike" kern="1200" cap="none" spc="0" normalizeH="0" baseline="0" noProof="0" dirty="0">
                <a:ln>
                  <a:noFill/>
                </a:ln>
                <a:solidFill>
                  <a:prstClr val="black"/>
                </a:solidFill>
                <a:effectLst/>
                <a:uLnTx/>
                <a:uFillTx/>
                <a:latin typeface="Arial"/>
                <a:ea typeface="+mn-ea"/>
                <a:cs typeface="Arial"/>
              </a:rPr>
              <a:t>in shape or </a:t>
            </a:r>
            <a:r>
              <a:rPr kumimoji="0" sz="2400" b="0" i="0" u="none" strike="noStrike" kern="1200" cap="none" spc="-7" normalizeH="0" baseline="0" noProof="0" dirty="0">
                <a:ln>
                  <a:noFill/>
                </a:ln>
                <a:solidFill>
                  <a:prstClr val="black"/>
                </a:solidFill>
                <a:effectLst/>
                <a:uLnTx/>
                <a:uFillTx/>
                <a:latin typeface="Arial"/>
                <a:ea typeface="+mn-ea"/>
                <a:cs typeface="Arial"/>
              </a:rPr>
              <a:t>form. </a:t>
            </a:r>
            <a:r>
              <a:rPr kumimoji="0" sz="2400" b="0" i="0" u="none" strike="noStrike" kern="1200" cap="none" spc="0" normalizeH="0" baseline="0" noProof="0" dirty="0">
                <a:ln>
                  <a:noFill/>
                </a:ln>
                <a:solidFill>
                  <a:prstClr val="black"/>
                </a:solidFill>
                <a:effectLst/>
                <a:uLnTx/>
                <a:uFillTx/>
                <a:latin typeface="Arial"/>
                <a:ea typeface="+mn-ea"/>
                <a:cs typeface="Arial"/>
              </a:rPr>
              <a:t>Discard in </a:t>
            </a:r>
            <a:r>
              <a:rPr kumimoji="0" sz="2400" b="0" i="0" u="none" strike="noStrike" kern="1200" cap="none" spc="-7" normalizeH="0" baseline="0" noProof="0" dirty="0">
                <a:ln>
                  <a:noFill/>
                </a:ln>
                <a:solidFill>
                  <a:prstClr val="black"/>
                </a:solidFill>
                <a:effectLst/>
                <a:uLnTx/>
                <a:uFillTx/>
                <a:latin typeface="Arial"/>
                <a:ea typeface="+mn-ea"/>
                <a:cs typeface="Arial"/>
              </a:rPr>
              <a:t>trash </a:t>
            </a:r>
            <a:r>
              <a:rPr kumimoji="0" sz="2400" b="0" i="0" u="none" strike="noStrike" kern="1200" cap="none" spc="0" normalizeH="0" baseline="0" noProof="0" dirty="0">
                <a:ln>
                  <a:noFill/>
                </a:ln>
                <a:solidFill>
                  <a:prstClr val="black"/>
                </a:solidFill>
                <a:effectLst/>
                <a:uLnTx/>
                <a:uFillTx/>
                <a:latin typeface="Arial"/>
                <a:ea typeface="+mn-ea"/>
                <a:cs typeface="Arial"/>
              </a:rPr>
              <a:t>if soiled, </a:t>
            </a:r>
            <a:r>
              <a:rPr kumimoji="0" sz="2400" b="0" i="0" u="none" strike="noStrike" kern="1200" cap="none" spc="-7" normalizeH="0" baseline="0" noProof="0" dirty="0">
                <a:ln>
                  <a:noFill/>
                </a:ln>
                <a:solidFill>
                  <a:prstClr val="black"/>
                </a:solidFill>
                <a:effectLst/>
                <a:uLnTx/>
                <a:uFillTx/>
                <a:latin typeface="Arial"/>
                <a:ea typeface="+mn-ea"/>
                <a:cs typeface="Arial"/>
              </a:rPr>
              <a:t>torn, </a:t>
            </a:r>
            <a:r>
              <a:rPr kumimoji="0" sz="2400" b="0" i="0" u="none" strike="noStrike" kern="1200" cap="none" spc="0" normalizeH="0" baseline="0" noProof="0" dirty="0">
                <a:ln>
                  <a:noFill/>
                </a:ln>
                <a:solidFill>
                  <a:prstClr val="black"/>
                </a:solidFill>
                <a:effectLst/>
                <a:uLnTx/>
                <a:uFillTx/>
                <a:latin typeface="Arial"/>
                <a:ea typeface="+mn-ea"/>
                <a:cs typeface="Arial"/>
              </a:rPr>
              <a:t>or</a:t>
            </a:r>
            <a:r>
              <a:rPr kumimoji="0" sz="2400" b="0" i="0" u="none" strike="noStrike" kern="1200" cap="none" spc="-167" normalizeH="0" baseline="0" noProof="0" dirty="0">
                <a:ln>
                  <a:noFill/>
                </a:ln>
                <a:solidFill>
                  <a:prstClr val="black"/>
                </a:solidFill>
                <a:effectLst/>
                <a:uLnTx/>
                <a:uFillTx/>
                <a:latin typeface="Arial"/>
                <a:ea typeface="+mn-ea"/>
                <a:cs typeface="Arial"/>
              </a:rPr>
              <a:t> </a:t>
            </a:r>
            <a:r>
              <a:rPr kumimoji="0" sz="2400" b="0" i="0" u="none" strike="noStrike" kern="1200" cap="none" spc="-7" normalizeH="0" baseline="0" noProof="0" dirty="0">
                <a:ln>
                  <a:noFill/>
                </a:ln>
                <a:solidFill>
                  <a:prstClr val="black"/>
                </a:solidFill>
                <a:effectLst/>
                <a:uLnTx/>
                <a:uFillTx/>
                <a:latin typeface="Arial"/>
                <a:ea typeface="+mn-ea"/>
                <a:cs typeface="Arial"/>
              </a:rPr>
              <a:t>saturated.</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626518" marR="0" lvl="0" indent="-609585" algn="l" defTabSz="1219170" rtl="0" eaLnBrk="1" fontAlgn="auto" latinLnBrk="0" hangingPunct="1">
              <a:lnSpc>
                <a:spcPct val="100000"/>
              </a:lnSpc>
              <a:spcBef>
                <a:spcPts val="2140"/>
              </a:spcBef>
              <a:spcAft>
                <a:spcPts val="0"/>
              </a:spcAft>
              <a:buClrTx/>
              <a:buSzTx/>
              <a:buFontTx/>
              <a:buAutoNum type="arabicPeriod"/>
              <a:tabLst>
                <a:tab pos="625671" algn="l"/>
                <a:tab pos="626518" algn="l"/>
              </a:tabLst>
              <a:defRPr/>
            </a:pPr>
            <a:r>
              <a:rPr kumimoji="0" sz="2400" b="0" i="0" u="none" strike="noStrike" kern="1200" cap="none" spc="0" normalizeH="0" baseline="0" noProof="0" dirty="0">
                <a:ln>
                  <a:noFill/>
                </a:ln>
                <a:solidFill>
                  <a:prstClr val="black"/>
                </a:solidFill>
                <a:effectLst/>
                <a:uLnTx/>
                <a:uFillTx/>
                <a:latin typeface="Arial"/>
                <a:ea typeface="+mn-ea"/>
                <a:cs typeface="Arial"/>
              </a:rPr>
              <a:t>Carefully </a:t>
            </a:r>
            <a:r>
              <a:rPr kumimoji="0" sz="2400" b="0" i="0" u="none" strike="noStrike" kern="1200" cap="none" spc="-7" normalizeH="0" baseline="0" noProof="0" dirty="0">
                <a:ln>
                  <a:noFill/>
                </a:ln>
                <a:solidFill>
                  <a:prstClr val="black"/>
                </a:solidFill>
                <a:effectLst/>
                <a:uLnTx/>
                <a:uFillTx/>
                <a:latin typeface="Arial"/>
                <a:ea typeface="+mn-ea"/>
                <a:cs typeface="Arial"/>
              </a:rPr>
              <a:t>store </a:t>
            </a:r>
            <a:r>
              <a:rPr kumimoji="0" sz="2400" b="0" i="0" u="none" strike="noStrike" kern="1200" cap="none" spc="0" normalizeH="0" baseline="0" noProof="0" dirty="0">
                <a:ln>
                  <a:noFill/>
                </a:ln>
                <a:solidFill>
                  <a:prstClr val="black"/>
                </a:solidFill>
                <a:effectLst/>
                <a:uLnTx/>
                <a:uFillTx/>
                <a:latin typeface="Arial"/>
                <a:ea typeface="+mn-ea"/>
                <a:cs typeface="Arial"/>
              </a:rPr>
              <a:t>in an unsealed bag labeled with your </a:t>
            </a:r>
            <a:r>
              <a:rPr kumimoji="0" sz="2400" b="0" i="0" u="none" strike="noStrike" kern="1200" cap="none" spc="-7" normalizeH="0" baseline="0" noProof="0" dirty="0">
                <a:ln>
                  <a:noFill/>
                </a:ln>
                <a:solidFill>
                  <a:prstClr val="black"/>
                </a:solidFill>
                <a:effectLst/>
                <a:uLnTx/>
                <a:uFillTx/>
                <a:latin typeface="Arial"/>
                <a:ea typeface="+mn-ea"/>
                <a:cs typeface="Arial"/>
              </a:rPr>
              <a:t>name </a:t>
            </a:r>
            <a:r>
              <a:rPr kumimoji="0" sz="2400" b="0" i="0" u="none" strike="noStrike" kern="1200" cap="none" spc="0" normalizeH="0" baseline="0" noProof="0" dirty="0">
                <a:ln>
                  <a:noFill/>
                </a:ln>
                <a:solidFill>
                  <a:prstClr val="black"/>
                </a:solidFill>
                <a:effectLst/>
                <a:uLnTx/>
                <a:uFillTx/>
                <a:latin typeface="Arial"/>
                <a:ea typeface="+mn-ea"/>
                <a:cs typeface="Arial"/>
              </a:rPr>
              <a:t>on</a:t>
            </a:r>
            <a:r>
              <a:rPr kumimoji="0" sz="2400" b="0" i="0" u="none" strike="noStrike" kern="1200" cap="none" spc="-167" normalizeH="0" baseline="0" noProof="0" dirty="0">
                <a:ln>
                  <a:noFill/>
                </a:ln>
                <a:solidFill>
                  <a:prstClr val="black"/>
                </a:solidFill>
                <a:effectLst/>
                <a:uLnTx/>
                <a:uFillTx/>
                <a:latin typeface="Arial"/>
                <a:ea typeface="+mn-ea"/>
                <a:cs typeface="Arial"/>
              </a:rPr>
              <a:t> </a:t>
            </a:r>
            <a:r>
              <a:rPr kumimoji="0" sz="2400" b="0" i="0" u="none" strike="noStrike" kern="1200" cap="none" spc="-7" normalizeH="0" baseline="0" noProof="0" dirty="0">
                <a:ln>
                  <a:noFill/>
                </a:ln>
                <a:solidFill>
                  <a:prstClr val="black"/>
                </a:solidFill>
                <a:effectLst/>
                <a:uLnTx/>
                <a:uFillTx/>
                <a:latin typeface="Arial"/>
                <a:ea typeface="+mn-ea"/>
                <a:cs typeface="Arial"/>
              </a:rPr>
              <a:t>it.</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626518" marR="0" lvl="0" indent="-609585" algn="l" defTabSz="1219170" rtl="0" eaLnBrk="1" fontAlgn="auto" latinLnBrk="0" hangingPunct="1">
              <a:lnSpc>
                <a:spcPct val="100000"/>
              </a:lnSpc>
              <a:spcBef>
                <a:spcPts val="1987"/>
              </a:spcBef>
              <a:spcAft>
                <a:spcPts val="0"/>
              </a:spcAft>
              <a:buClrTx/>
              <a:buSzTx/>
              <a:buFontTx/>
              <a:buAutoNum type="arabicPeriod"/>
              <a:tabLst>
                <a:tab pos="625671" algn="l"/>
                <a:tab pos="626518" algn="l"/>
              </a:tabLst>
              <a:defRPr/>
            </a:pPr>
            <a:r>
              <a:rPr kumimoji="0" sz="2400" b="0" i="0" u="none" strike="noStrike" kern="1200" cap="none" spc="-7" normalizeH="0" baseline="0" noProof="0" dirty="0">
                <a:ln>
                  <a:noFill/>
                </a:ln>
                <a:solidFill>
                  <a:prstClr val="black"/>
                </a:solidFill>
                <a:effectLst/>
                <a:uLnTx/>
                <a:uFillTx/>
                <a:latin typeface="Arial"/>
                <a:ea typeface="+mn-ea"/>
                <a:cs typeface="Arial"/>
              </a:rPr>
              <a:t>Wash </a:t>
            </a:r>
            <a:r>
              <a:rPr kumimoji="0" sz="2400" b="0" i="0" u="none" strike="noStrike" kern="1200" cap="none" spc="0" normalizeH="0" baseline="0" noProof="0" dirty="0">
                <a:ln>
                  <a:noFill/>
                </a:ln>
                <a:solidFill>
                  <a:prstClr val="black"/>
                </a:solidFill>
                <a:effectLst/>
                <a:uLnTx/>
                <a:uFillTx/>
                <a:latin typeface="Arial"/>
                <a:ea typeface="+mn-ea"/>
                <a:cs typeface="Arial"/>
              </a:rPr>
              <a:t>hands with soap and </a:t>
            </a:r>
            <a:r>
              <a:rPr kumimoji="0" sz="2400" b="0" i="0" u="none" strike="noStrike" kern="1200" cap="none" spc="-7" normalizeH="0" baseline="0" noProof="0" dirty="0">
                <a:ln>
                  <a:noFill/>
                </a:ln>
                <a:solidFill>
                  <a:prstClr val="black"/>
                </a:solidFill>
                <a:effectLst/>
                <a:uLnTx/>
                <a:uFillTx/>
                <a:latin typeface="Arial"/>
                <a:ea typeface="+mn-ea"/>
                <a:cs typeface="Arial"/>
              </a:rPr>
              <a:t>water </a:t>
            </a:r>
            <a:r>
              <a:rPr kumimoji="0" sz="2400" b="0" i="0" u="none" strike="noStrike" kern="1200" cap="none" spc="0" normalizeH="0" baseline="0" noProof="0" dirty="0">
                <a:ln>
                  <a:noFill/>
                </a:ln>
                <a:solidFill>
                  <a:prstClr val="black"/>
                </a:solidFill>
                <a:effectLst/>
                <a:uLnTx/>
                <a:uFillTx/>
                <a:latin typeface="Arial"/>
                <a:ea typeface="+mn-ea"/>
                <a:cs typeface="Arial"/>
              </a:rPr>
              <a:t>or apply hand</a:t>
            </a:r>
            <a:r>
              <a:rPr kumimoji="0" sz="2400" b="0" i="0" u="none" strike="noStrike" kern="1200" cap="none" spc="-113" normalizeH="0" baseline="0" noProof="0" dirty="0">
                <a:ln>
                  <a:noFill/>
                </a:ln>
                <a:solidFill>
                  <a:prstClr val="black"/>
                </a:solidFill>
                <a:effectLst/>
                <a:uLnTx/>
                <a:uFillTx/>
                <a:latin typeface="Arial"/>
                <a:ea typeface="+mn-ea"/>
                <a:cs typeface="Arial"/>
              </a:rPr>
              <a:t> </a:t>
            </a:r>
            <a:r>
              <a:rPr kumimoji="0" sz="2400" b="0" i="0" u="none" strike="noStrike" kern="1200" cap="none" spc="-7" normalizeH="0" baseline="0" noProof="0" dirty="0">
                <a:ln>
                  <a:noFill/>
                </a:ln>
                <a:solidFill>
                  <a:prstClr val="black"/>
                </a:solidFill>
                <a:effectLst/>
                <a:uLnTx/>
                <a:uFillTx/>
                <a:latin typeface="Arial"/>
                <a:ea typeface="+mn-ea"/>
                <a:cs typeface="Arial"/>
              </a:rPr>
              <a:t>sanitizer.</a:t>
            </a:r>
            <a:endParaRPr kumimoji="0" lang="en-US" sz="2400" b="0" i="0" u="none" strike="noStrike" kern="1200" cap="none" spc="-7" normalizeH="0" baseline="0" noProof="0" dirty="0">
              <a:ln>
                <a:noFill/>
              </a:ln>
              <a:solidFill>
                <a:prstClr val="black"/>
              </a:solidFill>
              <a:effectLst/>
              <a:uLnTx/>
              <a:uFillTx/>
              <a:latin typeface="Arial"/>
              <a:ea typeface="+mn-ea"/>
              <a:cs typeface="Arial"/>
            </a:endParaRPr>
          </a:p>
          <a:p>
            <a:pPr marL="626518" marR="0" lvl="0" indent="-609585" algn="l" defTabSz="1219170" rtl="0" eaLnBrk="1" fontAlgn="auto" latinLnBrk="0" hangingPunct="1">
              <a:lnSpc>
                <a:spcPct val="100000"/>
              </a:lnSpc>
              <a:spcBef>
                <a:spcPts val="1987"/>
              </a:spcBef>
              <a:spcAft>
                <a:spcPts val="0"/>
              </a:spcAft>
              <a:buClrTx/>
              <a:buSzTx/>
              <a:buFontTx/>
              <a:buAutoNum type="arabicPeriod"/>
              <a:tabLst>
                <a:tab pos="625671" algn="l"/>
                <a:tab pos="626518" algn="l"/>
              </a:tabLst>
              <a:defRPr/>
            </a:pPr>
            <a:r>
              <a:rPr lang="en-US" sz="2400" spc="-7" dirty="0">
                <a:solidFill>
                  <a:prstClr val="black"/>
                </a:solidFill>
                <a:latin typeface="Arial"/>
                <a:cs typeface="Arial"/>
              </a:rPr>
              <a:t>Launder cloth face masks.</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628227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5978" y="2147824"/>
            <a:ext cx="11177693" cy="1300976"/>
          </a:xfrm>
          <a:prstGeom prst="rect">
            <a:avLst/>
          </a:prstGeom>
        </p:spPr>
        <p:txBody>
          <a:bodyPr vert="horz" wrap="square" lIns="0" tIns="4233" rIns="0" bIns="0" rtlCol="0">
            <a:spAutoFit/>
          </a:bodyPr>
          <a:lstStyle/>
          <a:p>
            <a:pPr marL="16933" marR="6773">
              <a:lnSpc>
                <a:spcPct val="101899"/>
              </a:lnSpc>
              <a:spcBef>
                <a:spcPts val="33"/>
              </a:spcBef>
            </a:pPr>
            <a:r>
              <a:rPr sz="4267" spc="-7" dirty="0"/>
              <a:t>Demonstration of cloth face cover </a:t>
            </a:r>
            <a:r>
              <a:rPr sz="4267" spc="-13" dirty="0"/>
              <a:t>donning </a:t>
            </a:r>
            <a:r>
              <a:rPr sz="4267" spc="-7" dirty="0"/>
              <a:t>and </a:t>
            </a:r>
            <a:r>
              <a:rPr sz="4267" spc="-13" dirty="0"/>
              <a:t>doffing</a:t>
            </a:r>
            <a:r>
              <a:rPr sz="4267" spc="-93" dirty="0"/>
              <a:t> </a:t>
            </a:r>
            <a:r>
              <a:rPr sz="4267" spc="-7" dirty="0"/>
              <a:t>procedures</a:t>
            </a:r>
            <a:endParaRPr sz="4267" dirty="0"/>
          </a:p>
        </p:txBody>
      </p:sp>
    </p:spTree>
    <p:extLst>
      <p:ext uri="{BB962C8B-B14F-4D97-AF65-F5344CB8AC3E}">
        <p14:creationId xmlns:p14="http://schemas.microsoft.com/office/powerpoint/2010/main" val="3650519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0567" y="69765"/>
            <a:ext cx="11671433" cy="1330407"/>
          </a:xfrm>
          <a:prstGeom prst="rect">
            <a:avLst/>
          </a:prstGeom>
        </p:spPr>
        <p:txBody>
          <a:bodyPr vert="horz" wrap="square" lIns="0" tIns="16933" rIns="0" bIns="0" rtlCol="0">
            <a:spAutoFit/>
          </a:bodyPr>
          <a:lstStyle/>
          <a:p>
            <a:pPr marL="16933">
              <a:spcBef>
                <a:spcPts val="133"/>
              </a:spcBef>
            </a:pPr>
            <a:r>
              <a:rPr lang="en-US" sz="4267" spc="-7" dirty="0"/>
              <a:t>Wearing </a:t>
            </a:r>
            <a:r>
              <a:rPr sz="4267" spc="-7" dirty="0"/>
              <a:t>glasses</a:t>
            </a:r>
            <a:r>
              <a:rPr lang="en-US" sz="4267" spc="-7" dirty="0"/>
              <a:t> including sunglasses or reading glasses is recommended</a:t>
            </a:r>
            <a:endParaRPr sz="4267" dirty="0"/>
          </a:p>
        </p:txBody>
      </p:sp>
      <p:sp>
        <p:nvSpPr>
          <p:cNvPr id="3" name="object 3"/>
          <p:cNvSpPr/>
          <p:nvPr/>
        </p:nvSpPr>
        <p:spPr>
          <a:xfrm>
            <a:off x="7831107" y="1834897"/>
            <a:ext cx="3945289" cy="1760367"/>
          </a:xfrm>
          <a:prstGeom prst="rect">
            <a:avLst/>
          </a:prstGeom>
          <a:blipFill>
            <a:blip r:embed="rId3"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9330004" y="3765886"/>
            <a:ext cx="1363133" cy="304421"/>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lang="en-US" sz="1867" b="1" i="0" u="none" strike="noStrike" kern="1200" cap="none" spc="-7" normalizeH="0" baseline="0" noProof="0" dirty="0">
                <a:ln>
                  <a:noFill/>
                </a:ln>
                <a:solidFill>
                  <a:prstClr val="black"/>
                </a:solidFill>
                <a:effectLst/>
                <a:uLnTx/>
                <a:uFillTx/>
                <a:latin typeface="Arial"/>
                <a:ea typeface="+mn-ea"/>
                <a:cs typeface="Arial"/>
              </a:rPr>
              <a:t>Photo</a:t>
            </a:r>
            <a:r>
              <a:rPr kumimoji="0" sz="1867" b="1" i="0" u="none" strike="noStrike" kern="1200" cap="none" spc="-7" normalizeH="0" baseline="0" noProof="0" dirty="0">
                <a:ln>
                  <a:noFill/>
                </a:ln>
                <a:solidFill>
                  <a:prstClr val="black"/>
                </a:solidFill>
                <a:effectLst/>
                <a:uLnTx/>
                <a:uFillTx/>
                <a:latin typeface="Arial"/>
                <a:ea typeface="+mn-ea"/>
                <a:cs typeface="Arial"/>
              </a:rPr>
              <a:t>:</a:t>
            </a:r>
            <a:r>
              <a:rPr kumimoji="0" sz="1867" b="1" i="0" u="none" strike="noStrike" kern="1200" cap="none" spc="-100" normalizeH="0" baseline="0" noProof="0" dirty="0">
                <a:ln>
                  <a:noFill/>
                </a:ln>
                <a:solidFill>
                  <a:prstClr val="black"/>
                </a:solidFill>
                <a:effectLst/>
                <a:uLnTx/>
                <a:uFillTx/>
                <a:latin typeface="Arial"/>
                <a:ea typeface="+mn-ea"/>
                <a:cs typeface="Arial"/>
              </a:rPr>
              <a:t> </a:t>
            </a:r>
            <a:r>
              <a:rPr kumimoji="0" sz="1867" b="1" i="0" u="none" strike="noStrike" kern="1200" cap="none" spc="0" normalizeH="0" baseline="0" noProof="0" dirty="0">
                <a:ln>
                  <a:noFill/>
                </a:ln>
                <a:solidFill>
                  <a:prstClr val="black"/>
                </a:solidFill>
                <a:effectLst/>
                <a:uLnTx/>
                <a:uFillTx/>
                <a:latin typeface="Arial"/>
                <a:ea typeface="+mn-ea"/>
                <a:cs typeface="Arial"/>
              </a:rPr>
              <a:t>ASU</a:t>
            </a:r>
            <a:endParaRPr kumimoji="0" sz="1867" b="0" i="0" u="none" strike="noStrike" kern="1200" cap="none" spc="0" normalizeH="0" baseline="0" noProof="0" dirty="0">
              <a:ln>
                <a:noFill/>
              </a:ln>
              <a:solidFill>
                <a:prstClr val="black"/>
              </a:solidFill>
              <a:effectLst/>
              <a:uLnTx/>
              <a:uFillTx/>
              <a:latin typeface="Arial"/>
              <a:ea typeface="+mn-ea"/>
              <a:cs typeface="Arial"/>
            </a:endParaRPr>
          </a:p>
        </p:txBody>
      </p:sp>
      <p:sp>
        <p:nvSpPr>
          <p:cNvPr id="5" name="object 5"/>
          <p:cNvSpPr txBox="1"/>
          <p:nvPr/>
        </p:nvSpPr>
        <p:spPr>
          <a:xfrm>
            <a:off x="470748" y="1834897"/>
            <a:ext cx="6023187" cy="2740836"/>
          </a:xfrm>
          <a:prstGeom prst="rect">
            <a:avLst/>
          </a:prstGeom>
        </p:spPr>
        <p:txBody>
          <a:bodyPr vert="horz" wrap="square" lIns="0" tIns="18627" rIns="0" bIns="0" rtlCol="0">
            <a:spAutoFit/>
          </a:bodyPr>
          <a:lstStyle/>
          <a:p>
            <a:pPr marL="625671" marR="6773" lvl="0" indent="-609585" algn="just" defTabSz="1219170" rtl="0" eaLnBrk="1" fontAlgn="auto" latinLnBrk="0" hangingPunct="1">
              <a:lnSpc>
                <a:spcPct val="112500"/>
              </a:lnSpc>
              <a:spcBef>
                <a:spcPts val="147"/>
              </a:spcBef>
              <a:spcAft>
                <a:spcPts val="0"/>
              </a:spcAft>
              <a:buClrTx/>
              <a:buSzTx/>
              <a:buFontTx/>
              <a:buAutoNum type="arabicPeriod"/>
              <a:tabLst>
                <a:tab pos="626518" algn="l"/>
              </a:tabLst>
              <a:defRPr/>
            </a:pPr>
            <a:r>
              <a:rPr kumimoji="0" sz="2667" b="0" i="0" u="none" strike="noStrike" kern="1200" cap="none" spc="-7" normalizeH="0" baseline="0" noProof="0" dirty="0">
                <a:ln>
                  <a:noFill/>
                </a:ln>
                <a:solidFill>
                  <a:prstClr val="black"/>
                </a:solidFill>
                <a:effectLst/>
                <a:uLnTx/>
                <a:uFillTx/>
                <a:latin typeface="Arial"/>
                <a:ea typeface="+mn-ea"/>
                <a:cs typeface="Arial"/>
              </a:rPr>
              <a:t>Wash </a:t>
            </a:r>
            <a:r>
              <a:rPr kumimoji="0" sz="2667" b="0" i="0" u="none" strike="noStrike" kern="1200" cap="none" spc="0" normalizeH="0" baseline="0" noProof="0" dirty="0">
                <a:ln>
                  <a:noFill/>
                </a:ln>
                <a:solidFill>
                  <a:prstClr val="black"/>
                </a:solidFill>
                <a:effectLst/>
                <a:uLnTx/>
                <a:uFillTx/>
                <a:latin typeface="Arial"/>
                <a:ea typeface="+mn-ea"/>
                <a:cs typeface="Arial"/>
              </a:rPr>
              <a:t>hands with soap and </a:t>
            </a:r>
            <a:r>
              <a:rPr kumimoji="0" sz="2667" b="0" i="0" u="none" strike="noStrike" kern="1200" cap="none" spc="-7" normalizeH="0" baseline="0" noProof="0" dirty="0">
                <a:ln>
                  <a:noFill/>
                </a:ln>
                <a:solidFill>
                  <a:prstClr val="black"/>
                </a:solidFill>
                <a:effectLst/>
                <a:uLnTx/>
                <a:uFillTx/>
                <a:latin typeface="Arial"/>
                <a:ea typeface="+mn-ea"/>
                <a:cs typeface="Arial"/>
              </a:rPr>
              <a:t>water</a:t>
            </a:r>
            <a:r>
              <a:rPr kumimoji="0" sz="2667" b="0" i="0" u="none" strike="noStrike" kern="1200" cap="none" spc="-160" normalizeH="0" baseline="0" noProof="0" dirty="0">
                <a:ln>
                  <a:noFill/>
                </a:ln>
                <a:solidFill>
                  <a:prstClr val="black"/>
                </a:solidFill>
                <a:effectLst/>
                <a:uLnTx/>
                <a:uFillTx/>
                <a:latin typeface="Arial"/>
                <a:ea typeface="+mn-ea"/>
                <a:cs typeface="Arial"/>
              </a:rPr>
              <a:t> </a:t>
            </a:r>
            <a:r>
              <a:rPr kumimoji="0" sz="2667" b="0" i="0" u="none" strike="noStrike" kern="1200" cap="none" spc="0" normalizeH="0" baseline="0" noProof="0" dirty="0">
                <a:ln>
                  <a:noFill/>
                </a:ln>
                <a:solidFill>
                  <a:prstClr val="black"/>
                </a:solidFill>
                <a:effectLst/>
                <a:uLnTx/>
                <a:uFillTx/>
                <a:latin typeface="Arial"/>
                <a:ea typeface="+mn-ea"/>
                <a:cs typeface="Arial"/>
              </a:rPr>
              <a:t>or  apply hand sanitizer </a:t>
            </a:r>
            <a:r>
              <a:rPr kumimoji="0" sz="2667" b="0" i="0" u="none" strike="noStrike" kern="1200" cap="none" spc="-7" normalizeH="0" baseline="0" noProof="0" dirty="0">
                <a:ln>
                  <a:noFill/>
                </a:ln>
                <a:solidFill>
                  <a:prstClr val="black"/>
                </a:solidFill>
                <a:effectLst/>
                <a:uLnTx/>
                <a:uFillTx/>
                <a:latin typeface="Arial"/>
                <a:ea typeface="+mn-ea"/>
                <a:cs typeface="Arial"/>
              </a:rPr>
              <a:t>before </a:t>
            </a:r>
            <a:r>
              <a:rPr kumimoji="0" sz="2667" b="0" i="0" u="none" strike="noStrike" kern="1200" cap="none" spc="0" normalizeH="0" baseline="0" noProof="0" dirty="0">
                <a:ln>
                  <a:noFill/>
                </a:ln>
                <a:solidFill>
                  <a:prstClr val="black"/>
                </a:solidFill>
                <a:effectLst/>
                <a:uLnTx/>
                <a:uFillTx/>
                <a:latin typeface="Arial"/>
                <a:ea typeface="+mn-ea"/>
                <a:cs typeface="Arial"/>
              </a:rPr>
              <a:t>donning  </a:t>
            </a:r>
            <a:r>
              <a:rPr kumimoji="0" sz="2667" b="0" i="0" u="none" strike="noStrike" kern="1200" cap="none" spc="-20" normalizeH="0" baseline="0" noProof="0" dirty="0">
                <a:ln>
                  <a:noFill/>
                </a:ln>
                <a:solidFill>
                  <a:prstClr val="black"/>
                </a:solidFill>
                <a:effectLst/>
                <a:uLnTx/>
                <a:uFillTx/>
                <a:latin typeface="Arial"/>
                <a:ea typeface="+mn-ea"/>
                <a:cs typeface="Arial"/>
              </a:rPr>
              <a:t> </a:t>
            </a:r>
            <a:r>
              <a:rPr kumimoji="0" sz="2667" b="0" i="0" u="none" strike="noStrike" kern="1200" cap="none" spc="0" normalizeH="0" baseline="0" noProof="0" dirty="0">
                <a:ln>
                  <a:noFill/>
                </a:ln>
                <a:solidFill>
                  <a:prstClr val="black"/>
                </a:solidFill>
                <a:effectLst/>
                <a:uLnTx/>
                <a:uFillTx/>
                <a:latin typeface="Arial"/>
                <a:ea typeface="+mn-ea"/>
                <a:cs typeface="Arial"/>
              </a:rPr>
              <a:t>glasses.</a:t>
            </a:r>
          </a:p>
          <a:p>
            <a:pPr marL="0" marR="0" lvl="0" indent="0" algn="l" defTabSz="1219170" rtl="0" eaLnBrk="1" fontAlgn="auto" latinLnBrk="0" hangingPunct="1">
              <a:lnSpc>
                <a:spcPct val="100000"/>
              </a:lnSpc>
              <a:spcBef>
                <a:spcPts val="33"/>
              </a:spcBef>
              <a:spcAft>
                <a:spcPts val="0"/>
              </a:spcAft>
              <a:buClrTx/>
              <a:buSzTx/>
              <a:buFont typeface="Arial"/>
              <a:buAutoNum type="arabicPeriod"/>
              <a:tabLst/>
              <a:defRPr/>
            </a:pPr>
            <a:endParaRPr kumimoji="0" sz="2867" b="0" i="0" u="none" strike="noStrike" kern="1200" cap="none" spc="0" normalizeH="0" baseline="0" noProof="0" dirty="0">
              <a:ln>
                <a:noFill/>
              </a:ln>
              <a:solidFill>
                <a:prstClr val="black"/>
              </a:solidFill>
              <a:effectLst/>
              <a:uLnTx/>
              <a:uFillTx/>
              <a:latin typeface="Arial"/>
              <a:ea typeface="+mn-ea"/>
              <a:cs typeface="Arial"/>
            </a:endParaRPr>
          </a:p>
          <a:p>
            <a:pPr marL="625671" marR="554553" lvl="0" indent="-609585" algn="l" defTabSz="1219170" rtl="0" eaLnBrk="1" fontAlgn="auto" latinLnBrk="0" hangingPunct="1">
              <a:lnSpc>
                <a:spcPct val="112999"/>
              </a:lnSpc>
              <a:spcBef>
                <a:spcPts val="0"/>
              </a:spcBef>
              <a:spcAft>
                <a:spcPts val="0"/>
              </a:spcAft>
              <a:buClrTx/>
              <a:buSzTx/>
              <a:buFontTx/>
              <a:buAutoNum type="arabicPeriod"/>
              <a:tabLst>
                <a:tab pos="625671" algn="l"/>
                <a:tab pos="626518" algn="l"/>
              </a:tabLst>
              <a:defRPr/>
            </a:pPr>
            <a:r>
              <a:rPr kumimoji="0" sz="2667" b="0" i="0" u="none" strike="noStrike" kern="1200" cap="none" spc="0" normalizeH="0" baseline="0" noProof="0" dirty="0">
                <a:ln>
                  <a:noFill/>
                </a:ln>
                <a:solidFill>
                  <a:prstClr val="black"/>
                </a:solidFill>
                <a:effectLst/>
                <a:uLnTx/>
                <a:uFillTx/>
                <a:latin typeface="Arial"/>
                <a:ea typeface="+mn-ea"/>
                <a:cs typeface="Arial"/>
              </a:rPr>
              <a:t>Remove </a:t>
            </a:r>
            <a:r>
              <a:rPr kumimoji="0" sz="2667" b="0" i="0" u="none" strike="noStrike" kern="1200" cap="none" spc="-7" normalizeH="0" baseline="0" noProof="0" dirty="0">
                <a:ln>
                  <a:noFill/>
                </a:ln>
                <a:solidFill>
                  <a:prstClr val="black"/>
                </a:solidFill>
                <a:effectLst/>
                <a:uLnTx/>
                <a:uFillTx/>
                <a:latin typeface="Arial"/>
                <a:ea typeface="+mn-ea"/>
                <a:cs typeface="Arial"/>
              </a:rPr>
              <a:t>the </a:t>
            </a:r>
            <a:r>
              <a:rPr kumimoji="0" sz="2667" b="0" i="0" u="none" strike="noStrike" kern="1200" cap="none" spc="0" normalizeH="0" baseline="0" noProof="0" dirty="0">
                <a:ln>
                  <a:noFill/>
                </a:ln>
                <a:solidFill>
                  <a:prstClr val="black"/>
                </a:solidFill>
                <a:effectLst/>
                <a:uLnTx/>
                <a:uFillTx/>
                <a:latin typeface="Arial"/>
                <a:ea typeface="+mn-ea"/>
                <a:cs typeface="Arial"/>
              </a:rPr>
              <a:t>glasses</a:t>
            </a:r>
            <a:r>
              <a:rPr kumimoji="0" sz="2667" b="0" i="0" u="none" strike="noStrike" kern="1200" cap="none" spc="-140" normalizeH="0" baseline="0" noProof="0" dirty="0">
                <a:ln>
                  <a:noFill/>
                </a:ln>
                <a:solidFill>
                  <a:prstClr val="black"/>
                </a:solidFill>
                <a:effectLst/>
                <a:uLnTx/>
                <a:uFillTx/>
                <a:latin typeface="Arial"/>
                <a:ea typeface="+mn-ea"/>
                <a:cs typeface="Arial"/>
              </a:rPr>
              <a:t> </a:t>
            </a:r>
            <a:r>
              <a:rPr kumimoji="0" sz="2667" b="0" i="0" u="none" strike="noStrike" kern="1200" cap="none" spc="-7" normalizeH="0" baseline="0" noProof="0" dirty="0">
                <a:ln>
                  <a:noFill/>
                </a:ln>
                <a:solidFill>
                  <a:prstClr val="black"/>
                </a:solidFill>
                <a:effectLst/>
                <a:uLnTx/>
                <a:uFillTx/>
                <a:latin typeface="Arial"/>
                <a:ea typeface="+mn-ea"/>
                <a:cs typeface="Arial"/>
              </a:rPr>
              <a:t>from  </a:t>
            </a:r>
            <a:r>
              <a:rPr kumimoji="0" sz="2667" b="0" i="0" u="none" strike="noStrike" kern="1200" cap="none" spc="0" normalizeH="0" baseline="0" noProof="0" dirty="0">
                <a:ln>
                  <a:noFill/>
                </a:ln>
                <a:solidFill>
                  <a:prstClr val="black"/>
                </a:solidFill>
                <a:effectLst/>
                <a:uLnTx/>
                <a:uFillTx/>
                <a:latin typeface="Arial"/>
                <a:ea typeface="+mn-ea"/>
                <a:cs typeface="Arial"/>
              </a:rPr>
              <a:t>package or </a:t>
            </a:r>
            <a:r>
              <a:rPr kumimoji="0" sz="2667" b="0" i="0" u="none" strike="noStrike" kern="1200" cap="none" spc="-7" normalizeH="0" baseline="0" noProof="0" dirty="0">
                <a:ln>
                  <a:noFill/>
                </a:ln>
                <a:solidFill>
                  <a:prstClr val="black"/>
                </a:solidFill>
                <a:effectLst/>
                <a:uLnTx/>
                <a:uFillTx/>
                <a:latin typeface="Arial"/>
                <a:ea typeface="+mn-ea"/>
                <a:cs typeface="Arial"/>
              </a:rPr>
              <a:t>storage</a:t>
            </a:r>
            <a:r>
              <a:rPr kumimoji="0" sz="2667" b="0" i="0" u="none" strike="noStrike" kern="1200" cap="none" spc="-67" normalizeH="0" baseline="0" noProof="0" dirty="0">
                <a:ln>
                  <a:noFill/>
                </a:ln>
                <a:solidFill>
                  <a:prstClr val="black"/>
                </a:solidFill>
                <a:effectLst/>
                <a:uLnTx/>
                <a:uFillTx/>
                <a:latin typeface="Arial"/>
                <a:ea typeface="+mn-ea"/>
                <a:cs typeface="Arial"/>
              </a:rPr>
              <a:t> </a:t>
            </a:r>
            <a:r>
              <a:rPr kumimoji="0" sz="2667" b="0" i="0" u="none" strike="noStrike" kern="1200" cap="none" spc="-7" normalizeH="0" baseline="0" noProof="0" dirty="0">
                <a:ln>
                  <a:noFill/>
                </a:ln>
                <a:solidFill>
                  <a:prstClr val="black"/>
                </a:solidFill>
                <a:effectLst/>
                <a:uLnTx/>
                <a:uFillTx/>
                <a:latin typeface="Arial"/>
                <a:ea typeface="+mn-ea"/>
                <a:cs typeface="Arial"/>
              </a:rPr>
              <a:t>container.</a:t>
            </a:r>
            <a:endParaRPr kumimoji="0" sz="2667" b="0" i="0" u="none" strike="noStrike" kern="1200" cap="none" spc="0" normalizeH="0" baseline="0" noProof="0" dirty="0">
              <a:ln>
                <a:noFill/>
              </a:ln>
              <a:solidFill>
                <a:prstClr val="black"/>
              </a:solidFill>
              <a:effectLst/>
              <a:uLnTx/>
              <a:uFillTx/>
              <a:latin typeface="Arial"/>
              <a:ea typeface="+mn-ea"/>
              <a:cs typeface="Arial"/>
            </a:endParaRPr>
          </a:p>
        </p:txBody>
      </p:sp>
      <p:sp>
        <p:nvSpPr>
          <p:cNvPr id="6" name="object 6"/>
          <p:cNvSpPr txBox="1"/>
          <p:nvPr/>
        </p:nvSpPr>
        <p:spPr>
          <a:xfrm>
            <a:off x="470748" y="4935727"/>
            <a:ext cx="6280573" cy="931195"/>
          </a:xfrm>
          <a:prstGeom prst="rect">
            <a:avLst/>
          </a:prstGeom>
        </p:spPr>
        <p:txBody>
          <a:bodyPr vert="horz" wrap="square" lIns="0" tIns="27093" rIns="0" bIns="0" rtlCol="0">
            <a:spAutoFit/>
          </a:bodyPr>
          <a:lstStyle/>
          <a:p>
            <a:pPr marL="625671" marR="6773" lvl="0" indent="-609585" algn="l" defTabSz="1219170" rtl="0" eaLnBrk="1" fontAlgn="auto" latinLnBrk="0" hangingPunct="1">
              <a:lnSpc>
                <a:spcPct val="114500"/>
              </a:lnSpc>
              <a:spcBef>
                <a:spcPts val="213"/>
              </a:spcBef>
              <a:spcAft>
                <a:spcPts val="0"/>
              </a:spcAft>
              <a:buClrTx/>
              <a:buSzTx/>
              <a:buFontTx/>
              <a:buNone/>
              <a:tabLst>
                <a:tab pos="625671" algn="l"/>
              </a:tabLst>
              <a:defRPr/>
            </a:pPr>
            <a:r>
              <a:rPr kumimoji="0" sz="2667" b="0" i="0" u="none" strike="noStrike" kern="1200" cap="none" spc="0" normalizeH="0" baseline="0" noProof="0" dirty="0">
                <a:ln>
                  <a:noFill/>
                </a:ln>
                <a:solidFill>
                  <a:prstClr val="black"/>
                </a:solidFill>
                <a:effectLst/>
                <a:uLnTx/>
                <a:uFillTx/>
                <a:latin typeface="Arial"/>
                <a:ea typeface="+mn-ea"/>
                <a:cs typeface="Arial"/>
              </a:rPr>
              <a:t>3.	Place glasses </a:t>
            </a:r>
            <a:r>
              <a:rPr kumimoji="0" sz="2667" b="0" i="0" u="none" strike="noStrike" kern="1200" cap="none" spc="-7" normalizeH="0" baseline="0" noProof="0" dirty="0">
                <a:ln>
                  <a:noFill/>
                </a:ln>
                <a:solidFill>
                  <a:prstClr val="black"/>
                </a:solidFill>
                <a:effectLst/>
                <a:uLnTx/>
                <a:uFillTx/>
                <a:latin typeface="Arial"/>
                <a:ea typeface="+mn-ea"/>
                <a:cs typeface="Arial"/>
              </a:rPr>
              <a:t>directly </a:t>
            </a:r>
            <a:r>
              <a:rPr kumimoji="0" sz="2667" b="0" i="0" u="none" strike="noStrike" kern="1200" cap="none" spc="0" normalizeH="0" baseline="0" noProof="0" dirty="0">
                <a:ln>
                  <a:noFill/>
                </a:ln>
                <a:solidFill>
                  <a:prstClr val="black"/>
                </a:solidFill>
                <a:effectLst/>
                <a:uLnTx/>
                <a:uFillTx/>
                <a:latin typeface="Arial"/>
                <a:ea typeface="+mn-ea"/>
                <a:cs typeface="Arial"/>
              </a:rPr>
              <a:t>on your  </a:t>
            </a:r>
            <a:r>
              <a:rPr kumimoji="0" sz="2667" b="0" i="0" u="none" strike="noStrike" kern="1200" cap="none" spc="-7" normalizeH="0" baseline="0" noProof="0" dirty="0">
                <a:ln>
                  <a:noFill/>
                </a:ln>
                <a:solidFill>
                  <a:prstClr val="black"/>
                </a:solidFill>
                <a:effectLst/>
                <a:uLnTx/>
                <a:uFillTx/>
                <a:latin typeface="Arial"/>
                <a:ea typeface="+mn-ea"/>
                <a:cs typeface="Arial"/>
              </a:rPr>
              <a:t>face. </a:t>
            </a:r>
            <a:r>
              <a:rPr kumimoji="0" sz="2667" b="0" i="0" u="none" strike="noStrike" kern="1200" cap="none" spc="0" normalizeH="0" baseline="0" noProof="0" dirty="0">
                <a:ln>
                  <a:noFill/>
                </a:ln>
                <a:solidFill>
                  <a:prstClr val="black"/>
                </a:solidFill>
                <a:effectLst/>
                <a:uLnTx/>
                <a:uFillTx/>
                <a:latin typeface="Arial"/>
                <a:ea typeface="+mn-ea"/>
                <a:cs typeface="Arial"/>
              </a:rPr>
              <a:t>Do not set </a:t>
            </a:r>
            <a:r>
              <a:rPr kumimoji="0" sz="2667" b="0" i="0" u="none" strike="noStrike" kern="1200" cap="none" spc="-7" normalizeH="0" baseline="0" noProof="0" dirty="0">
                <a:ln>
                  <a:noFill/>
                </a:ln>
                <a:solidFill>
                  <a:prstClr val="black"/>
                </a:solidFill>
                <a:effectLst/>
                <a:uLnTx/>
                <a:uFillTx/>
                <a:latin typeface="Arial"/>
                <a:ea typeface="+mn-ea"/>
                <a:cs typeface="Arial"/>
              </a:rPr>
              <a:t>the </a:t>
            </a:r>
            <a:r>
              <a:rPr kumimoji="0" sz="2667" b="0" i="0" u="none" strike="noStrike" kern="1200" cap="none" spc="0" normalizeH="0" baseline="0" noProof="0" dirty="0">
                <a:ln>
                  <a:noFill/>
                </a:ln>
                <a:solidFill>
                  <a:prstClr val="black"/>
                </a:solidFill>
                <a:effectLst/>
                <a:uLnTx/>
                <a:uFillTx/>
                <a:latin typeface="Arial"/>
                <a:ea typeface="+mn-ea"/>
                <a:cs typeface="Arial"/>
              </a:rPr>
              <a:t>glasses</a:t>
            </a:r>
            <a:r>
              <a:rPr kumimoji="0" sz="2667" b="0" i="0" u="none" strike="noStrike" kern="1200" cap="none" spc="-173" normalizeH="0" baseline="0" noProof="0" dirty="0">
                <a:ln>
                  <a:noFill/>
                </a:ln>
                <a:solidFill>
                  <a:prstClr val="black"/>
                </a:solidFill>
                <a:effectLst/>
                <a:uLnTx/>
                <a:uFillTx/>
                <a:latin typeface="Arial"/>
                <a:ea typeface="+mn-ea"/>
                <a:cs typeface="Arial"/>
              </a:rPr>
              <a:t> </a:t>
            </a:r>
            <a:r>
              <a:rPr kumimoji="0" sz="2667" b="0" i="0" u="none" strike="noStrike" kern="1200" cap="none" spc="0" normalizeH="0" baseline="0" noProof="0" dirty="0">
                <a:ln>
                  <a:noFill/>
                </a:ln>
                <a:solidFill>
                  <a:prstClr val="black"/>
                </a:solidFill>
                <a:effectLst/>
                <a:uLnTx/>
                <a:uFillTx/>
                <a:latin typeface="Arial"/>
                <a:ea typeface="+mn-ea"/>
                <a:cs typeface="Arial"/>
              </a:rPr>
              <a:t>on  </a:t>
            </a:r>
            <a:r>
              <a:rPr kumimoji="0" sz="2667" b="0" i="0" u="none" strike="noStrike" kern="1200" cap="none" spc="-7" normalizeH="0" baseline="0" noProof="0" dirty="0">
                <a:ln>
                  <a:noFill/>
                </a:ln>
                <a:solidFill>
                  <a:prstClr val="black"/>
                </a:solidFill>
                <a:effectLst/>
                <a:uLnTx/>
                <a:uFillTx/>
                <a:latin typeface="Arial"/>
                <a:ea typeface="+mn-ea"/>
                <a:cs typeface="Arial"/>
              </a:rPr>
              <a:t>surfaces.</a:t>
            </a:r>
            <a:endParaRPr kumimoji="0" sz="2667" b="0" i="0" u="none" strike="noStrike" kern="1200" cap="none" spc="0" normalizeH="0" baseline="0" noProof="0" dirty="0">
              <a:ln>
                <a:noFill/>
              </a:ln>
              <a:solidFill>
                <a:prstClr val="black"/>
              </a:solidFill>
              <a:effectLst/>
              <a:uLnTx/>
              <a:uFillTx/>
              <a:latin typeface="Arial"/>
              <a:ea typeface="+mn-ea"/>
              <a:cs typeface="Arial"/>
            </a:endParaRPr>
          </a:p>
        </p:txBody>
      </p:sp>
      <p:pic>
        <p:nvPicPr>
          <p:cNvPr id="8" name="Picture 7" descr="A picture containing sunglasses&#10;&#10;Description automatically generated">
            <a:extLst>
              <a:ext uri="{FF2B5EF4-FFF2-40B4-BE49-F238E27FC236}">
                <a16:creationId xmlns:a16="http://schemas.microsoft.com/office/drawing/2014/main" id="{04F495A9-84DD-45C7-B1E9-D22E82B87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1107" y="4240930"/>
            <a:ext cx="1690914" cy="2227943"/>
          </a:xfrm>
          <a:prstGeom prst="rect">
            <a:avLst/>
          </a:prstGeom>
        </p:spPr>
      </p:pic>
      <p:sp>
        <p:nvSpPr>
          <p:cNvPr id="9" name="TextBox 8">
            <a:extLst>
              <a:ext uri="{FF2B5EF4-FFF2-40B4-BE49-F238E27FC236}">
                <a16:creationId xmlns:a16="http://schemas.microsoft.com/office/drawing/2014/main" id="{20BBB870-45E0-49A8-88C0-5006E3A2C249}"/>
              </a:ext>
            </a:extLst>
          </p:cNvPr>
          <p:cNvSpPr txBox="1"/>
          <p:nvPr/>
        </p:nvSpPr>
        <p:spPr>
          <a:xfrm>
            <a:off x="9970984" y="5170235"/>
            <a:ext cx="14443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Image: NIEHS</a:t>
            </a:r>
          </a:p>
        </p:txBody>
      </p:sp>
    </p:spTree>
    <p:extLst>
      <p:ext uri="{BB962C8B-B14F-4D97-AF65-F5344CB8AC3E}">
        <p14:creationId xmlns:p14="http://schemas.microsoft.com/office/powerpoint/2010/main" val="2308199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0567" y="465327"/>
            <a:ext cx="9712112" cy="673753"/>
          </a:xfrm>
          <a:prstGeom prst="rect">
            <a:avLst/>
          </a:prstGeom>
        </p:spPr>
        <p:txBody>
          <a:bodyPr vert="horz" wrap="square" lIns="0" tIns="16933" rIns="0" bIns="0" rtlCol="0">
            <a:spAutoFit/>
          </a:bodyPr>
          <a:lstStyle/>
          <a:p>
            <a:pPr marL="16933">
              <a:spcBef>
                <a:spcPts val="133"/>
              </a:spcBef>
            </a:pPr>
            <a:r>
              <a:rPr sz="4267" spc="-7" dirty="0"/>
              <a:t>Procedures for </a:t>
            </a:r>
            <a:r>
              <a:rPr sz="4267" spc="-13" dirty="0"/>
              <a:t>doffing </a:t>
            </a:r>
            <a:r>
              <a:rPr sz="4267" spc="-7" dirty="0"/>
              <a:t>glasses</a:t>
            </a:r>
            <a:endParaRPr sz="4267" dirty="0"/>
          </a:p>
        </p:txBody>
      </p:sp>
      <p:sp>
        <p:nvSpPr>
          <p:cNvPr id="3" name="object 3"/>
          <p:cNvSpPr txBox="1"/>
          <p:nvPr/>
        </p:nvSpPr>
        <p:spPr>
          <a:xfrm>
            <a:off x="470748" y="1834896"/>
            <a:ext cx="11103187" cy="4103923"/>
          </a:xfrm>
          <a:prstGeom prst="rect">
            <a:avLst/>
          </a:prstGeom>
        </p:spPr>
        <p:txBody>
          <a:bodyPr vert="horz" wrap="square" lIns="0" tIns="16933" rIns="0" bIns="0" rtlCol="0">
            <a:spAutoFit/>
          </a:bodyPr>
          <a:lstStyle/>
          <a:p>
            <a:pPr marL="625671" marR="329345" lvl="0" indent="-609585" algn="l" defTabSz="1219170" rtl="0" eaLnBrk="1" fontAlgn="auto" latinLnBrk="0" hangingPunct="1">
              <a:lnSpc>
                <a:spcPct val="112999"/>
              </a:lnSpc>
              <a:spcBef>
                <a:spcPts val="133"/>
              </a:spcBef>
              <a:spcAft>
                <a:spcPts val="0"/>
              </a:spcAft>
              <a:buClrTx/>
              <a:buSzTx/>
              <a:buFontTx/>
              <a:buAutoNum type="arabicPeriod"/>
              <a:tabLst>
                <a:tab pos="625671" algn="l"/>
                <a:tab pos="626518" algn="l"/>
              </a:tabLst>
              <a:defRPr/>
            </a:pPr>
            <a:r>
              <a:rPr kumimoji="0" sz="2667" b="0" i="0" u="none" strike="noStrike" kern="1200" cap="none" spc="-7" normalizeH="0" baseline="0" noProof="0" dirty="0">
                <a:ln>
                  <a:noFill/>
                </a:ln>
                <a:solidFill>
                  <a:prstClr val="black"/>
                </a:solidFill>
                <a:effectLst/>
                <a:uLnTx/>
                <a:uFillTx/>
                <a:latin typeface="Arial"/>
                <a:ea typeface="+mn-ea"/>
                <a:cs typeface="Arial"/>
              </a:rPr>
              <a:t>Wash </a:t>
            </a:r>
            <a:r>
              <a:rPr kumimoji="0" sz="2667" b="0" i="0" u="none" strike="noStrike" kern="1200" cap="none" spc="0" normalizeH="0" baseline="0" noProof="0" dirty="0">
                <a:ln>
                  <a:noFill/>
                </a:ln>
                <a:solidFill>
                  <a:prstClr val="black"/>
                </a:solidFill>
                <a:effectLst/>
                <a:uLnTx/>
                <a:uFillTx/>
                <a:latin typeface="Arial"/>
                <a:ea typeface="+mn-ea"/>
                <a:cs typeface="Arial"/>
              </a:rPr>
              <a:t>hands with soap and </a:t>
            </a:r>
            <a:r>
              <a:rPr kumimoji="0" sz="2667" b="0" i="0" u="none" strike="noStrike" kern="1200" cap="none" spc="-7" normalizeH="0" baseline="0" noProof="0" dirty="0">
                <a:ln>
                  <a:noFill/>
                </a:ln>
                <a:solidFill>
                  <a:prstClr val="black"/>
                </a:solidFill>
                <a:effectLst/>
                <a:uLnTx/>
                <a:uFillTx/>
                <a:latin typeface="Arial"/>
                <a:ea typeface="+mn-ea"/>
                <a:cs typeface="Arial"/>
              </a:rPr>
              <a:t>water </a:t>
            </a:r>
            <a:r>
              <a:rPr kumimoji="0" sz="2667" b="0" i="0" u="none" strike="noStrike" kern="1200" cap="none" spc="0" normalizeH="0" baseline="0" noProof="0" dirty="0">
                <a:ln>
                  <a:noFill/>
                </a:ln>
                <a:solidFill>
                  <a:prstClr val="black"/>
                </a:solidFill>
                <a:effectLst/>
                <a:uLnTx/>
                <a:uFillTx/>
                <a:latin typeface="Arial"/>
                <a:ea typeface="+mn-ea"/>
                <a:cs typeface="Arial"/>
              </a:rPr>
              <a:t>or apply hand </a:t>
            </a:r>
            <a:r>
              <a:rPr kumimoji="0" sz="2667" b="0" i="0" u="none" strike="noStrike" kern="1200" cap="none" spc="-7" normalizeH="0" baseline="0" noProof="0" dirty="0">
                <a:ln>
                  <a:noFill/>
                </a:ln>
                <a:solidFill>
                  <a:prstClr val="black"/>
                </a:solidFill>
                <a:effectLst/>
                <a:uLnTx/>
                <a:uFillTx/>
                <a:latin typeface="Arial"/>
                <a:ea typeface="+mn-ea"/>
                <a:cs typeface="Arial"/>
              </a:rPr>
              <a:t>sanitizer. If</a:t>
            </a:r>
            <a:r>
              <a:rPr kumimoji="0" sz="2667" b="0" i="0" u="none" strike="noStrike" kern="1200" cap="none" spc="-152" normalizeH="0" baseline="0" noProof="0" dirty="0">
                <a:ln>
                  <a:noFill/>
                </a:ln>
                <a:solidFill>
                  <a:prstClr val="black"/>
                </a:solidFill>
                <a:effectLst/>
                <a:uLnTx/>
                <a:uFillTx/>
                <a:latin typeface="Arial"/>
                <a:ea typeface="+mn-ea"/>
                <a:cs typeface="Arial"/>
              </a:rPr>
              <a:t> </a:t>
            </a:r>
            <a:r>
              <a:rPr kumimoji="0" sz="2667" b="0" i="0" u="none" strike="noStrike" kern="1200" cap="none" spc="0" normalizeH="0" baseline="0" noProof="0" dirty="0">
                <a:ln>
                  <a:noFill/>
                </a:ln>
                <a:solidFill>
                  <a:prstClr val="black"/>
                </a:solidFill>
                <a:effectLst/>
                <a:uLnTx/>
                <a:uFillTx/>
                <a:latin typeface="Arial"/>
                <a:ea typeface="+mn-ea"/>
                <a:cs typeface="Arial"/>
              </a:rPr>
              <a:t>wearing  gloves, </a:t>
            </a:r>
            <a:r>
              <a:rPr kumimoji="0" sz="2667" b="0" i="0" u="none" strike="noStrike" kern="1200" cap="none" spc="-7" normalizeH="0" baseline="0" noProof="0" dirty="0">
                <a:ln>
                  <a:noFill/>
                </a:ln>
                <a:solidFill>
                  <a:prstClr val="black"/>
                </a:solidFill>
                <a:effectLst/>
                <a:uLnTx/>
                <a:uFillTx/>
                <a:latin typeface="Arial"/>
                <a:ea typeface="+mn-ea"/>
                <a:cs typeface="Arial"/>
              </a:rPr>
              <a:t>remove </a:t>
            </a:r>
            <a:r>
              <a:rPr kumimoji="0" sz="2667" b="0" i="0" u="none" strike="noStrike" kern="1200" cap="none" spc="0" normalizeH="0" baseline="0" noProof="0" dirty="0">
                <a:ln>
                  <a:noFill/>
                </a:ln>
                <a:solidFill>
                  <a:prstClr val="black"/>
                </a:solidFill>
                <a:effectLst/>
                <a:uLnTx/>
                <a:uFillTx/>
                <a:latin typeface="Arial"/>
                <a:ea typeface="+mn-ea"/>
                <a:cs typeface="Arial"/>
              </a:rPr>
              <a:t>gloves </a:t>
            </a:r>
            <a:r>
              <a:rPr kumimoji="0" sz="2667" b="0" i="0" u="none" strike="noStrike" kern="1200" cap="none" spc="-7" normalizeH="0" baseline="0" noProof="0" dirty="0">
                <a:ln>
                  <a:noFill/>
                </a:ln>
                <a:solidFill>
                  <a:prstClr val="black"/>
                </a:solidFill>
                <a:effectLst/>
                <a:uLnTx/>
                <a:uFillTx/>
                <a:latin typeface="Arial"/>
                <a:ea typeface="+mn-ea"/>
                <a:cs typeface="Arial"/>
              </a:rPr>
              <a:t>before removing</a:t>
            </a:r>
            <a:r>
              <a:rPr kumimoji="0" sz="2667" b="0" i="0" u="none" strike="noStrike" kern="1200" cap="none" spc="-73" normalizeH="0" baseline="0" noProof="0" dirty="0">
                <a:ln>
                  <a:noFill/>
                </a:ln>
                <a:solidFill>
                  <a:prstClr val="black"/>
                </a:solidFill>
                <a:effectLst/>
                <a:uLnTx/>
                <a:uFillTx/>
                <a:latin typeface="Arial"/>
                <a:ea typeface="+mn-ea"/>
                <a:cs typeface="Arial"/>
              </a:rPr>
              <a:t> </a:t>
            </a:r>
            <a:r>
              <a:rPr kumimoji="0" sz="2667" b="0" i="0" u="none" strike="noStrike" kern="1200" cap="none" spc="0" normalizeH="0" baseline="0" noProof="0" dirty="0">
                <a:ln>
                  <a:noFill/>
                </a:ln>
                <a:solidFill>
                  <a:prstClr val="black"/>
                </a:solidFill>
                <a:effectLst/>
                <a:uLnTx/>
                <a:uFillTx/>
                <a:latin typeface="Arial"/>
                <a:ea typeface="+mn-ea"/>
                <a:cs typeface="Arial"/>
              </a:rPr>
              <a:t>glasses.</a:t>
            </a:r>
          </a:p>
          <a:p>
            <a:pPr marL="0" marR="0" lvl="0" indent="0" algn="l" defTabSz="1219170" rtl="0" eaLnBrk="1" fontAlgn="auto" latinLnBrk="0" hangingPunct="1">
              <a:lnSpc>
                <a:spcPct val="100000"/>
              </a:lnSpc>
              <a:spcBef>
                <a:spcPts val="53"/>
              </a:spcBef>
              <a:spcAft>
                <a:spcPts val="0"/>
              </a:spcAft>
              <a:buClrTx/>
              <a:buSzTx/>
              <a:buFont typeface="Arial"/>
              <a:buAutoNum type="arabicPeriod"/>
              <a:tabLst/>
              <a:defRPr/>
            </a:pPr>
            <a:endParaRPr kumimoji="0" sz="3067" b="0" i="0" u="none" strike="noStrike" kern="1200" cap="none" spc="0" normalizeH="0" baseline="0" noProof="0" dirty="0">
              <a:ln>
                <a:noFill/>
              </a:ln>
              <a:solidFill>
                <a:prstClr val="black"/>
              </a:solidFill>
              <a:effectLst/>
              <a:uLnTx/>
              <a:uFillTx/>
              <a:latin typeface="Arial"/>
              <a:ea typeface="+mn-ea"/>
              <a:cs typeface="Arial"/>
            </a:endParaRPr>
          </a:p>
          <a:p>
            <a:pPr marL="626518" marR="0" lvl="0" indent="-609585" algn="l" defTabSz="1219170" rtl="0" eaLnBrk="1" fontAlgn="auto" latinLnBrk="0" hangingPunct="1">
              <a:lnSpc>
                <a:spcPct val="100000"/>
              </a:lnSpc>
              <a:spcBef>
                <a:spcPts val="0"/>
              </a:spcBef>
              <a:spcAft>
                <a:spcPts val="0"/>
              </a:spcAft>
              <a:buClrTx/>
              <a:buSzTx/>
              <a:buFontTx/>
              <a:buAutoNum type="arabicPeriod"/>
              <a:tabLst>
                <a:tab pos="625671" algn="l"/>
                <a:tab pos="626518" algn="l"/>
              </a:tabLst>
              <a:defRPr/>
            </a:pPr>
            <a:r>
              <a:rPr kumimoji="0" sz="2667" b="0" i="0" u="none" strike="noStrike" kern="1200" cap="none" spc="0" normalizeH="0" baseline="0" noProof="0" dirty="0">
                <a:ln>
                  <a:noFill/>
                </a:ln>
                <a:solidFill>
                  <a:prstClr val="black"/>
                </a:solidFill>
                <a:effectLst/>
                <a:uLnTx/>
                <a:uFillTx/>
                <a:latin typeface="Arial"/>
                <a:ea typeface="+mn-ea"/>
                <a:cs typeface="Arial"/>
              </a:rPr>
              <a:t>Remove glasses. Avoid </a:t>
            </a:r>
            <a:r>
              <a:rPr kumimoji="0" sz="2667" b="0" i="0" u="none" strike="noStrike" kern="1200" cap="none" spc="-7" normalizeH="0" baseline="0" noProof="0" dirty="0">
                <a:ln>
                  <a:noFill/>
                </a:ln>
                <a:solidFill>
                  <a:prstClr val="black"/>
                </a:solidFill>
                <a:effectLst/>
                <a:uLnTx/>
                <a:uFillTx/>
                <a:latin typeface="Arial"/>
                <a:ea typeface="+mn-ea"/>
                <a:cs typeface="Arial"/>
              </a:rPr>
              <a:t>touching </a:t>
            </a:r>
            <a:r>
              <a:rPr kumimoji="0" sz="2667" b="0" i="0" u="none" strike="noStrike" kern="1200" cap="none" spc="0" normalizeH="0" baseline="0" noProof="0" dirty="0">
                <a:ln>
                  <a:noFill/>
                </a:ln>
                <a:solidFill>
                  <a:prstClr val="black"/>
                </a:solidFill>
                <a:effectLst/>
                <a:uLnTx/>
                <a:uFillTx/>
                <a:latin typeface="Arial"/>
                <a:ea typeface="+mn-ea"/>
                <a:cs typeface="Arial"/>
              </a:rPr>
              <a:t>your eyes and</a:t>
            </a:r>
            <a:r>
              <a:rPr kumimoji="0" sz="2667" b="0" i="0" u="none" strike="noStrike" kern="1200" cap="none" spc="-113" normalizeH="0" baseline="0" noProof="0" dirty="0">
                <a:ln>
                  <a:noFill/>
                </a:ln>
                <a:solidFill>
                  <a:prstClr val="black"/>
                </a:solidFill>
                <a:effectLst/>
                <a:uLnTx/>
                <a:uFillTx/>
                <a:latin typeface="Arial"/>
                <a:ea typeface="+mn-ea"/>
                <a:cs typeface="Arial"/>
              </a:rPr>
              <a:t> </a:t>
            </a:r>
            <a:r>
              <a:rPr kumimoji="0" sz="2667" b="0" i="0" u="none" strike="noStrike" kern="1200" cap="none" spc="-7" normalizeH="0" baseline="0" noProof="0" dirty="0">
                <a:ln>
                  <a:noFill/>
                </a:ln>
                <a:solidFill>
                  <a:prstClr val="black"/>
                </a:solidFill>
                <a:effectLst/>
                <a:uLnTx/>
                <a:uFillTx/>
                <a:latin typeface="Arial"/>
                <a:ea typeface="+mn-ea"/>
                <a:cs typeface="Arial"/>
              </a:rPr>
              <a:t>face.</a:t>
            </a:r>
            <a:endParaRPr kumimoji="0" sz="2667"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1219170" rtl="0" eaLnBrk="1" fontAlgn="auto" latinLnBrk="0" hangingPunct="1">
              <a:lnSpc>
                <a:spcPct val="100000"/>
              </a:lnSpc>
              <a:spcBef>
                <a:spcPts val="33"/>
              </a:spcBef>
              <a:spcAft>
                <a:spcPts val="0"/>
              </a:spcAft>
              <a:buClrTx/>
              <a:buSzTx/>
              <a:buFont typeface="Arial"/>
              <a:buAutoNum type="arabicPeriod"/>
              <a:tabLst/>
              <a:defRPr/>
            </a:pPr>
            <a:endParaRPr kumimoji="0" sz="2867" b="0" i="0" u="none" strike="noStrike" kern="1200" cap="none" spc="0" normalizeH="0" baseline="0" noProof="0" dirty="0">
              <a:ln>
                <a:noFill/>
              </a:ln>
              <a:solidFill>
                <a:prstClr val="black"/>
              </a:solidFill>
              <a:effectLst/>
              <a:uLnTx/>
              <a:uFillTx/>
              <a:latin typeface="Arial"/>
              <a:ea typeface="+mn-ea"/>
              <a:cs typeface="Arial"/>
            </a:endParaRPr>
          </a:p>
          <a:p>
            <a:pPr marL="625671" marR="706102" lvl="0" indent="-609585" algn="l" defTabSz="1219170" rtl="0" eaLnBrk="1" fontAlgn="auto" latinLnBrk="0" hangingPunct="1">
              <a:lnSpc>
                <a:spcPct val="112999"/>
              </a:lnSpc>
              <a:spcBef>
                <a:spcPts val="0"/>
              </a:spcBef>
              <a:spcAft>
                <a:spcPts val="0"/>
              </a:spcAft>
              <a:buClrTx/>
              <a:buSzTx/>
              <a:buFontTx/>
              <a:buAutoNum type="arabicPeriod"/>
              <a:tabLst>
                <a:tab pos="625671" algn="l"/>
                <a:tab pos="626518" algn="l"/>
              </a:tabLst>
              <a:defRPr/>
            </a:pPr>
            <a:r>
              <a:rPr kumimoji="0" sz="2667" b="0" i="0" u="none" strike="noStrike" kern="1200" cap="none" spc="0" normalizeH="0" baseline="0" noProof="0" dirty="0">
                <a:ln>
                  <a:noFill/>
                </a:ln>
                <a:solidFill>
                  <a:prstClr val="black"/>
                </a:solidFill>
                <a:effectLst/>
                <a:uLnTx/>
                <a:uFillTx/>
                <a:latin typeface="Arial"/>
                <a:ea typeface="+mn-ea"/>
                <a:cs typeface="Arial"/>
              </a:rPr>
              <a:t>Clean glasses with soap and </a:t>
            </a:r>
            <a:r>
              <a:rPr kumimoji="0" sz="2667" b="0" i="0" u="none" strike="noStrike" kern="1200" cap="none" spc="-7" normalizeH="0" baseline="0" noProof="0" dirty="0">
                <a:ln>
                  <a:noFill/>
                </a:ln>
                <a:solidFill>
                  <a:prstClr val="black"/>
                </a:solidFill>
                <a:effectLst/>
                <a:uLnTx/>
                <a:uFillTx/>
                <a:latin typeface="Arial"/>
                <a:ea typeface="+mn-ea"/>
                <a:cs typeface="Arial"/>
              </a:rPr>
              <a:t>water </a:t>
            </a:r>
            <a:r>
              <a:rPr kumimoji="0" sz="2667" b="0" i="0" u="none" strike="noStrike" kern="1200" cap="none" spc="0" normalizeH="0" baseline="0" noProof="0" dirty="0">
                <a:ln>
                  <a:noFill/>
                </a:ln>
                <a:solidFill>
                  <a:prstClr val="black"/>
                </a:solidFill>
                <a:effectLst/>
                <a:uLnTx/>
                <a:uFillTx/>
                <a:latin typeface="Arial"/>
                <a:ea typeface="+mn-ea"/>
                <a:cs typeface="Arial"/>
              </a:rPr>
              <a:t>solution. Let </a:t>
            </a:r>
            <a:r>
              <a:rPr kumimoji="0" sz="2667" b="0" i="0" u="none" strike="noStrike" kern="1200" cap="none" spc="-7" normalizeH="0" baseline="0" noProof="0" dirty="0">
                <a:ln>
                  <a:noFill/>
                </a:ln>
                <a:solidFill>
                  <a:prstClr val="black"/>
                </a:solidFill>
                <a:effectLst/>
                <a:uLnTx/>
                <a:uFillTx/>
                <a:latin typeface="Arial"/>
                <a:ea typeface="+mn-ea"/>
                <a:cs typeface="Arial"/>
              </a:rPr>
              <a:t>dry</a:t>
            </a:r>
            <a:r>
              <a:rPr kumimoji="0" sz="2667" b="0" i="0" u="none" strike="noStrike" kern="1200" cap="none" spc="-173" normalizeH="0" baseline="0" noProof="0" dirty="0">
                <a:ln>
                  <a:noFill/>
                </a:ln>
                <a:solidFill>
                  <a:prstClr val="black"/>
                </a:solidFill>
                <a:effectLst/>
                <a:uLnTx/>
                <a:uFillTx/>
                <a:latin typeface="Arial"/>
                <a:ea typeface="+mn-ea"/>
                <a:cs typeface="Arial"/>
              </a:rPr>
              <a:t> </a:t>
            </a:r>
            <a:r>
              <a:rPr kumimoji="0" sz="2667" b="0" i="0" u="none" strike="noStrike" kern="1200" cap="none" spc="-7" normalizeH="0" baseline="0" noProof="0" dirty="0">
                <a:ln>
                  <a:noFill/>
                </a:ln>
                <a:solidFill>
                  <a:prstClr val="black"/>
                </a:solidFill>
                <a:effectLst/>
                <a:uLnTx/>
                <a:uFillTx/>
                <a:latin typeface="Arial"/>
                <a:ea typeface="+mn-ea"/>
                <a:cs typeface="Arial"/>
              </a:rPr>
              <a:t>before  storing</a:t>
            </a:r>
            <a:r>
              <a:rPr kumimoji="0" sz="2667" b="0" i="0" u="none" strike="noStrike" kern="1200" cap="none" spc="-20" normalizeH="0" baseline="0" noProof="0" dirty="0">
                <a:ln>
                  <a:noFill/>
                </a:ln>
                <a:solidFill>
                  <a:prstClr val="black"/>
                </a:solidFill>
                <a:effectLst/>
                <a:uLnTx/>
                <a:uFillTx/>
                <a:latin typeface="Arial"/>
                <a:ea typeface="+mn-ea"/>
                <a:cs typeface="Arial"/>
              </a:rPr>
              <a:t> </a:t>
            </a:r>
            <a:r>
              <a:rPr kumimoji="0" sz="2667" b="0" i="0" u="none" strike="noStrike" kern="1200" cap="none" spc="-7" normalizeH="0" baseline="0" noProof="0" dirty="0">
                <a:ln>
                  <a:noFill/>
                </a:ln>
                <a:solidFill>
                  <a:prstClr val="black"/>
                </a:solidFill>
                <a:effectLst/>
                <a:uLnTx/>
                <a:uFillTx/>
                <a:latin typeface="Arial"/>
                <a:ea typeface="+mn-ea"/>
                <a:cs typeface="Arial"/>
              </a:rPr>
              <a:t>them.</a:t>
            </a:r>
            <a:endParaRPr kumimoji="0" sz="2667"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1219170" rtl="0" eaLnBrk="1" fontAlgn="auto" latinLnBrk="0" hangingPunct="1">
              <a:lnSpc>
                <a:spcPct val="100000"/>
              </a:lnSpc>
              <a:spcBef>
                <a:spcPts val="60"/>
              </a:spcBef>
              <a:spcAft>
                <a:spcPts val="0"/>
              </a:spcAft>
              <a:buClrTx/>
              <a:buSzTx/>
              <a:buFont typeface="Arial"/>
              <a:buAutoNum type="arabicPeriod"/>
              <a:tabLst/>
              <a:defRPr/>
            </a:pPr>
            <a:endParaRPr kumimoji="0" sz="3067" b="0" i="0" u="none" strike="noStrike" kern="1200" cap="none" spc="0" normalizeH="0" baseline="0" noProof="0" dirty="0">
              <a:ln>
                <a:noFill/>
              </a:ln>
              <a:solidFill>
                <a:prstClr val="black"/>
              </a:solidFill>
              <a:effectLst/>
              <a:uLnTx/>
              <a:uFillTx/>
              <a:latin typeface="Arial"/>
              <a:ea typeface="+mn-ea"/>
              <a:cs typeface="Arial"/>
            </a:endParaRPr>
          </a:p>
          <a:p>
            <a:pPr marL="626518" marR="0" lvl="0" indent="-609585" algn="l" defTabSz="1219170" rtl="0" eaLnBrk="1" fontAlgn="auto" latinLnBrk="0" hangingPunct="1">
              <a:lnSpc>
                <a:spcPct val="100000"/>
              </a:lnSpc>
              <a:spcBef>
                <a:spcPts val="0"/>
              </a:spcBef>
              <a:spcAft>
                <a:spcPts val="0"/>
              </a:spcAft>
              <a:buClrTx/>
              <a:buSzTx/>
              <a:buFontTx/>
              <a:buAutoNum type="arabicPeriod"/>
              <a:tabLst>
                <a:tab pos="625671" algn="l"/>
                <a:tab pos="626518" algn="l"/>
              </a:tabLst>
              <a:defRPr/>
            </a:pPr>
            <a:r>
              <a:rPr kumimoji="0" sz="2667" b="0" i="0" u="none" strike="noStrike" kern="1200" cap="none" spc="0" normalizeH="0" baseline="0" noProof="0" dirty="0">
                <a:ln>
                  <a:noFill/>
                </a:ln>
                <a:solidFill>
                  <a:prstClr val="black"/>
                </a:solidFill>
                <a:effectLst/>
                <a:uLnTx/>
                <a:uFillTx/>
                <a:latin typeface="Arial"/>
                <a:ea typeface="+mn-ea"/>
                <a:cs typeface="Arial"/>
              </a:rPr>
              <a:t>Place glasses in clean plastic </a:t>
            </a:r>
            <a:r>
              <a:rPr kumimoji="0" sz="2667" b="0" i="0" u="none" strike="noStrike" kern="1200" cap="none" spc="-7" normalizeH="0" baseline="0" noProof="0" dirty="0">
                <a:ln>
                  <a:noFill/>
                </a:ln>
                <a:solidFill>
                  <a:prstClr val="black"/>
                </a:solidFill>
                <a:effectLst/>
                <a:uLnTx/>
                <a:uFillTx/>
                <a:latin typeface="Arial"/>
                <a:ea typeface="+mn-ea"/>
                <a:cs typeface="Arial"/>
              </a:rPr>
              <a:t>container </a:t>
            </a:r>
            <a:r>
              <a:rPr kumimoji="0" sz="2667" b="0" i="0" u="none" strike="noStrike" kern="1200" cap="none" spc="0" normalizeH="0" baseline="0" noProof="0" dirty="0">
                <a:ln>
                  <a:noFill/>
                </a:ln>
                <a:solidFill>
                  <a:prstClr val="black"/>
                </a:solidFill>
                <a:effectLst/>
                <a:uLnTx/>
                <a:uFillTx/>
                <a:latin typeface="Arial"/>
                <a:ea typeface="+mn-ea"/>
                <a:cs typeface="Arial"/>
              </a:rPr>
              <a:t>or Ziploc bag </a:t>
            </a:r>
            <a:r>
              <a:rPr kumimoji="0" sz="2667" b="0" i="0" u="none" strike="noStrike" kern="1200" cap="none" spc="-7" normalizeH="0" baseline="0" noProof="0" dirty="0">
                <a:ln>
                  <a:noFill/>
                </a:ln>
                <a:solidFill>
                  <a:prstClr val="black"/>
                </a:solidFill>
                <a:effectLst/>
                <a:uLnTx/>
                <a:uFillTx/>
                <a:latin typeface="Arial"/>
                <a:ea typeface="+mn-ea"/>
                <a:cs typeface="Arial"/>
              </a:rPr>
              <a:t>for</a:t>
            </a:r>
            <a:r>
              <a:rPr kumimoji="0" sz="2667" b="0" i="0" u="none" strike="noStrike" kern="1200" cap="none" spc="-127" normalizeH="0" baseline="0" noProof="0" dirty="0">
                <a:ln>
                  <a:noFill/>
                </a:ln>
                <a:solidFill>
                  <a:prstClr val="black"/>
                </a:solidFill>
                <a:effectLst/>
                <a:uLnTx/>
                <a:uFillTx/>
                <a:latin typeface="Arial"/>
                <a:ea typeface="+mn-ea"/>
                <a:cs typeface="Arial"/>
              </a:rPr>
              <a:t> </a:t>
            </a:r>
            <a:r>
              <a:rPr kumimoji="0" sz="2667" b="0" i="0" u="none" strike="noStrike" kern="1200" cap="none" spc="-7" normalizeH="0" baseline="0" noProof="0" dirty="0">
                <a:ln>
                  <a:noFill/>
                </a:ln>
                <a:solidFill>
                  <a:prstClr val="black"/>
                </a:solidFill>
                <a:effectLst/>
                <a:uLnTx/>
                <a:uFillTx/>
                <a:latin typeface="Arial"/>
                <a:ea typeface="+mn-ea"/>
                <a:cs typeface="Arial"/>
              </a:rPr>
              <a:t>reuse.</a:t>
            </a:r>
            <a:endParaRPr kumimoji="0" sz="2667"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156401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01020" y="2017482"/>
            <a:ext cx="10589960" cy="1575132"/>
          </a:xfrm>
          <a:prstGeom prst="rect">
            <a:avLst/>
          </a:prstGeom>
        </p:spPr>
        <p:txBody>
          <a:bodyPr vert="horz" wrap="square" lIns="0" tIns="96859" rIns="0" bIns="0" rtlCol="0">
            <a:spAutoFit/>
          </a:bodyPr>
          <a:lstStyle/>
          <a:p>
            <a:pPr marL="16933" marR="6773">
              <a:spcBef>
                <a:spcPts val="133"/>
              </a:spcBef>
            </a:pPr>
            <a:r>
              <a:rPr spc="-7" dirty="0"/>
              <a:t>Demonstration </a:t>
            </a:r>
            <a:r>
              <a:rPr dirty="0"/>
              <a:t>of </a:t>
            </a:r>
            <a:r>
              <a:rPr spc="-7" dirty="0"/>
              <a:t>glasses </a:t>
            </a:r>
            <a:r>
              <a:rPr dirty="0"/>
              <a:t>donning </a:t>
            </a:r>
            <a:r>
              <a:rPr spc="-7" dirty="0"/>
              <a:t>and </a:t>
            </a:r>
            <a:r>
              <a:rPr dirty="0"/>
              <a:t>doffing</a:t>
            </a:r>
            <a:r>
              <a:rPr spc="-67" dirty="0"/>
              <a:t> </a:t>
            </a:r>
            <a:r>
              <a:rPr spc="-7" dirty="0"/>
              <a:t>procedures</a:t>
            </a:r>
          </a:p>
        </p:txBody>
      </p:sp>
    </p:spTree>
    <p:extLst>
      <p:ext uri="{BB962C8B-B14F-4D97-AF65-F5344CB8AC3E}">
        <p14:creationId xmlns:p14="http://schemas.microsoft.com/office/powerpoint/2010/main" val="33392579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0567" y="465327"/>
            <a:ext cx="8028093" cy="673753"/>
          </a:xfrm>
          <a:prstGeom prst="rect">
            <a:avLst/>
          </a:prstGeom>
        </p:spPr>
        <p:txBody>
          <a:bodyPr vert="horz" wrap="square" lIns="0" tIns="16933" rIns="0" bIns="0" rtlCol="0">
            <a:spAutoFit/>
          </a:bodyPr>
          <a:lstStyle/>
          <a:p>
            <a:pPr marL="16933">
              <a:spcBef>
                <a:spcPts val="133"/>
              </a:spcBef>
            </a:pPr>
            <a:r>
              <a:rPr sz="4267" spc="-7" dirty="0"/>
              <a:t>Procedures for </a:t>
            </a:r>
            <a:r>
              <a:rPr sz="4267" spc="-13" dirty="0"/>
              <a:t>donning</a:t>
            </a:r>
            <a:r>
              <a:rPr sz="4267" spc="-73" dirty="0"/>
              <a:t> </a:t>
            </a:r>
            <a:r>
              <a:rPr sz="4267" spc="-13" dirty="0"/>
              <a:t>gloves</a:t>
            </a:r>
            <a:endParaRPr sz="4267"/>
          </a:p>
        </p:txBody>
      </p:sp>
      <p:sp>
        <p:nvSpPr>
          <p:cNvPr id="3" name="object 3"/>
          <p:cNvSpPr/>
          <p:nvPr/>
        </p:nvSpPr>
        <p:spPr>
          <a:xfrm>
            <a:off x="7933269" y="2059605"/>
            <a:ext cx="3799435" cy="3570963"/>
          </a:xfrm>
          <a:prstGeom prst="rect">
            <a:avLst/>
          </a:prstGeom>
          <a:blipFill>
            <a:blip r:embed="rId3"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9173266" y="5736337"/>
            <a:ext cx="1363133" cy="304421"/>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867" b="1" i="0" u="none" strike="noStrike" kern="1200" cap="none" spc="-7" normalizeH="0" baseline="0" noProof="0" dirty="0">
                <a:ln>
                  <a:noFill/>
                </a:ln>
                <a:solidFill>
                  <a:prstClr val="black"/>
                </a:solidFill>
                <a:effectLst/>
                <a:uLnTx/>
                <a:uFillTx/>
                <a:latin typeface="Arial"/>
                <a:ea typeface="+mn-ea"/>
                <a:cs typeface="Arial"/>
              </a:rPr>
              <a:t>Image:</a:t>
            </a:r>
            <a:r>
              <a:rPr kumimoji="0" sz="1867" b="1" i="0" u="none" strike="noStrike" kern="1200" cap="none" spc="-100" normalizeH="0" baseline="0" noProof="0" dirty="0">
                <a:ln>
                  <a:noFill/>
                </a:ln>
                <a:solidFill>
                  <a:prstClr val="black"/>
                </a:solidFill>
                <a:effectLst/>
                <a:uLnTx/>
                <a:uFillTx/>
                <a:latin typeface="Arial"/>
                <a:ea typeface="+mn-ea"/>
                <a:cs typeface="Arial"/>
              </a:rPr>
              <a:t> </a:t>
            </a:r>
            <a:r>
              <a:rPr kumimoji="0" sz="1867" b="1" i="0" u="none" strike="noStrike" kern="1200" cap="none" spc="0" normalizeH="0" baseline="0" noProof="0" dirty="0">
                <a:ln>
                  <a:noFill/>
                </a:ln>
                <a:solidFill>
                  <a:prstClr val="black"/>
                </a:solidFill>
                <a:effectLst/>
                <a:uLnTx/>
                <a:uFillTx/>
                <a:latin typeface="Arial"/>
                <a:ea typeface="+mn-ea"/>
                <a:cs typeface="Arial"/>
              </a:rPr>
              <a:t>ASU</a:t>
            </a:r>
            <a:endParaRPr kumimoji="0" sz="1867"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txBox="1"/>
          <p:nvPr/>
        </p:nvSpPr>
        <p:spPr>
          <a:xfrm>
            <a:off x="470748" y="1834897"/>
            <a:ext cx="6979920" cy="4068785"/>
          </a:xfrm>
          <a:prstGeom prst="rect">
            <a:avLst/>
          </a:prstGeom>
        </p:spPr>
        <p:txBody>
          <a:bodyPr vert="horz" wrap="square" lIns="0" tIns="16933" rIns="0" bIns="0" rtlCol="0">
            <a:spAutoFit/>
          </a:bodyPr>
          <a:lstStyle/>
          <a:p>
            <a:pPr marL="625671" marR="60112" lvl="0" indent="-609585" algn="l" defTabSz="1219170" rtl="0" eaLnBrk="1" fontAlgn="auto" latinLnBrk="0" hangingPunct="1">
              <a:lnSpc>
                <a:spcPct val="112999"/>
              </a:lnSpc>
              <a:spcBef>
                <a:spcPts val="133"/>
              </a:spcBef>
              <a:spcAft>
                <a:spcPts val="0"/>
              </a:spcAft>
              <a:buClrTx/>
              <a:buSzTx/>
              <a:buFontTx/>
              <a:buAutoNum type="arabicPeriod"/>
              <a:tabLst>
                <a:tab pos="625671" algn="l"/>
                <a:tab pos="626518" algn="l"/>
              </a:tabLst>
              <a:defRPr/>
            </a:pPr>
            <a:r>
              <a:rPr kumimoji="0" sz="2667" b="0" i="0" u="none" strike="noStrike" kern="1200" cap="none" spc="-7" normalizeH="0" baseline="0" noProof="0" dirty="0">
                <a:ln>
                  <a:noFill/>
                </a:ln>
                <a:solidFill>
                  <a:prstClr val="black"/>
                </a:solidFill>
                <a:effectLst/>
                <a:uLnTx/>
                <a:uFillTx/>
                <a:latin typeface="Arial"/>
                <a:ea typeface="+mn-ea"/>
                <a:cs typeface="Arial"/>
              </a:rPr>
              <a:t>Wash </a:t>
            </a:r>
            <a:r>
              <a:rPr kumimoji="0" sz="2667" b="0" i="0" u="none" strike="noStrike" kern="1200" cap="none" spc="0" normalizeH="0" baseline="0" noProof="0" dirty="0">
                <a:ln>
                  <a:noFill/>
                </a:ln>
                <a:solidFill>
                  <a:prstClr val="black"/>
                </a:solidFill>
                <a:effectLst/>
                <a:uLnTx/>
                <a:uFillTx/>
                <a:latin typeface="Arial"/>
                <a:ea typeface="+mn-ea"/>
                <a:cs typeface="Arial"/>
              </a:rPr>
              <a:t>hands with soap and </a:t>
            </a:r>
            <a:r>
              <a:rPr kumimoji="0" sz="2667" b="0" i="0" u="none" strike="noStrike" kern="1200" cap="none" spc="-7" normalizeH="0" baseline="0" noProof="0" dirty="0">
                <a:ln>
                  <a:noFill/>
                </a:ln>
                <a:solidFill>
                  <a:prstClr val="black"/>
                </a:solidFill>
                <a:effectLst/>
                <a:uLnTx/>
                <a:uFillTx/>
                <a:latin typeface="Arial"/>
                <a:ea typeface="+mn-ea"/>
                <a:cs typeface="Arial"/>
              </a:rPr>
              <a:t>water </a:t>
            </a:r>
            <a:r>
              <a:rPr kumimoji="0" sz="2667" b="0" i="0" u="none" strike="noStrike" kern="1200" cap="none" spc="0" normalizeH="0" baseline="0" noProof="0" dirty="0">
                <a:ln>
                  <a:noFill/>
                </a:ln>
                <a:solidFill>
                  <a:prstClr val="black"/>
                </a:solidFill>
                <a:effectLst/>
                <a:uLnTx/>
                <a:uFillTx/>
                <a:latin typeface="Arial"/>
                <a:ea typeface="+mn-ea"/>
                <a:cs typeface="Arial"/>
              </a:rPr>
              <a:t>or</a:t>
            </a:r>
            <a:r>
              <a:rPr kumimoji="0" sz="2667" b="0" i="0" u="none" strike="noStrike" kern="1200" cap="none" spc="-160" normalizeH="0" baseline="0" noProof="0" dirty="0">
                <a:ln>
                  <a:noFill/>
                </a:ln>
                <a:solidFill>
                  <a:prstClr val="black"/>
                </a:solidFill>
                <a:effectLst/>
                <a:uLnTx/>
                <a:uFillTx/>
                <a:latin typeface="Arial"/>
                <a:ea typeface="+mn-ea"/>
                <a:cs typeface="Arial"/>
              </a:rPr>
              <a:t> </a:t>
            </a:r>
            <a:r>
              <a:rPr kumimoji="0" sz="2667" b="0" i="0" u="none" strike="noStrike" kern="1200" cap="none" spc="0" normalizeH="0" baseline="0" noProof="0" dirty="0">
                <a:ln>
                  <a:noFill/>
                </a:ln>
                <a:solidFill>
                  <a:prstClr val="black"/>
                </a:solidFill>
                <a:effectLst/>
                <a:uLnTx/>
                <a:uFillTx/>
                <a:latin typeface="Arial"/>
                <a:ea typeface="+mn-ea"/>
                <a:cs typeface="Arial"/>
              </a:rPr>
              <a:t>apply  hand sanitizer </a:t>
            </a:r>
            <a:r>
              <a:rPr kumimoji="0" sz="2667" b="0" i="0" u="none" strike="noStrike" kern="1200" cap="none" spc="-7" normalizeH="0" baseline="0" noProof="0" dirty="0">
                <a:ln>
                  <a:noFill/>
                </a:ln>
                <a:solidFill>
                  <a:prstClr val="black"/>
                </a:solidFill>
                <a:effectLst/>
                <a:uLnTx/>
                <a:uFillTx/>
                <a:latin typeface="Arial"/>
                <a:ea typeface="+mn-ea"/>
                <a:cs typeface="Arial"/>
              </a:rPr>
              <a:t>before </a:t>
            </a:r>
            <a:r>
              <a:rPr kumimoji="0" sz="2667" b="0" i="0" u="none" strike="noStrike" kern="1200" cap="none" spc="0" normalizeH="0" baseline="0" noProof="0" dirty="0">
                <a:ln>
                  <a:noFill/>
                </a:ln>
                <a:solidFill>
                  <a:prstClr val="black"/>
                </a:solidFill>
                <a:effectLst/>
                <a:uLnTx/>
                <a:uFillTx/>
                <a:latin typeface="Arial"/>
                <a:ea typeface="+mn-ea"/>
                <a:cs typeface="Arial"/>
              </a:rPr>
              <a:t>donning</a:t>
            </a:r>
            <a:r>
              <a:rPr kumimoji="0" sz="2667" b="0" i="0" u="none" strike="noStrike" kern="1200" cap="none" spc="-87" normalizeH="0" baseline="0" noProof="0" dirty="0">
                <a:ln>
                  <a:noFill/>
                </a:ln>
                <a:solidFill>
                  <a:prstClr val="black"/>
                </a:solidFill>
                <a:effectLst/>
                <a:uLnTx/>
                <a:uFillTx/>
                <a:latin typeface="Arial"/>
                <a:ea typeface="+mn-ea"/>
                <a:cs typeface="Arial"/>
              </a:rPr>
              <a:t> </a:t>
            </a:r>
            <a:r>
              <a:rPr kumimoji="0" sz="2667" b="0" i="0" u="none" strike="noStrike" kern="1200" cap="none" spc="0" normalizeH="0" baseline="0" noProof="0" dirty="0">
                <a:ln>
                  <a:noFill/>
                </a:ln>
                <a:solidFill>
                  <a:prstClr val="black"/>
                </a:solidFill>
                <a:effectLst/>
                <a:uLnTx/>
                <a:uFillTx/>
                <a:latin typeface="Arial"/>
                <a:ea typeface="+mn-ea"/>
                <a:cs typeface="Arial"/>
              </a:rPr>
              <a:t>gloves.</a:t>
            </a:r>
          </a:p>
          <a:p>
            <a:pPr marL="0" marR="0" lvl="0" indent="0" algn="l" defTabSz="1219170" rtl="0" eaLnBrk="1" fontAlgn="auto" latinLnBrk="0" hangingPunct="1">
              <a:lnSpc>
                <a:spcPct val="100000"/>
              </a:lnSpc>
              <a:spcBef>
                <a:spcPts val="53"/>
              </a:spcBef>
              <a:spcAft>
                <a:spcPts val="0"/>
              </a:spcAft>
              <a:buClrTx/>
              <a:buSzTx/>
              <a:buFont typeface="Arial"/>
              <a:buAutoNum type="arabicPeriod"/>
              <a:tabLst/>
              <a:defRPr/>
            </a:pPr>
            <a:endParaRPr kumimoji="0" sz="3067" b="0" i="0" u="none" strike="noStrike" kern="1200" cap="none" spc="0" normalizeH="0" baseline="0" noProof="0" dirty="0">
              <a:ln>
                <a:noFill/>
              </a:ln>
              <a:solidFill>
                <a:prstClr val="black"/>
              </a:solidFill>
              <a:effectLst/>
              <a:uLnTx/>
              <a:uFillTx/>
              <a:latin typeface="Arial"/>
              <a:ea typeface="+mn-ea"/>
              <a:cs typeface="Arial"/>
            </a:endParaRPr>
          </a:p>
          <a:p>
            <a:pPr marL="626518" marR="0" lvl="0" indent="-609585" algn="l" defTabSz="1219170" rtl="0" eaLnBrk="1" fontAlgn="auto" latinLnBrk="0" hangingPunct="1">
              <a:lnSpc>
                <a:spcPct val="100000"/>
              </a:lnSpc>
              <a:spcBef>
                <a:spcPts val="0"/>
              </a:spcBef>
              <a:spcAft>
                <a:spcPts val="0"/>
              </a:spcAft>
              <a:buClrTx/>
              <a:buSzTx/>
              <a:buFontTx/>
              <a:buAutoNum type="arabicPeriod"/>
              <a:tabLst>
                <a:tab pos="625671" algn="l"/>
                <a:tab pos="626518" algn="l"/>
              </a:tabLst>
              <a:defRPr/>
            </a:pPr>
            <a:r>
              <a:rPr kumimoji="0" sz="2667" b="0" i="0" u="none" strike="noStrike" kern="1200" cap="none" spc="0" normalizeH="0" baseline="0" noProof="0" dirty="0">
                <a:ln>
                  <a:noFill/>
                </a:ln>
                <a:solidFill>
                  <a:prstClr val="black"/>
                </a:solidFill>
                <a:effectLst/>
                <a:uLnTx/>
                <a:uFillTx/>
                <a:latin typeface="Arial"/>
                <a:ea typeface="+mn-ea"/>
                <a:cs typeface="Arial"/>
              </a:rPr>
              <a:t>Select </a:t>
            </a:r>
            <a:r>
              <a:rPr kumimoji="0" sz="2667" b="0" i="0" u="none" strike="noStrike" kern="1200" cap="none" spc="-7" normalizeH="0" baseline="0" noProof="0" dirty="0">
                <a:ln>
                  <a:noFill/>
                </a:ln>
                <a:solidFill>
                  <a:prstClr val="black"/>
                </a:solidFill>
                <a:effectLst/>
                <a:uLnTx/>
                <a:uFillTx/>
                <a:latin typeface="Arial"/>
                <a:ea typeface="+mn-ea"/>
                <a:cs typeface="Arial"/>
              </a:rPr>
              <a:t>properly </a:t>
            </a:r>
            <a:r>
              <a:rPr kumimoji="0" sz="2667" b="0" i="0" u="none" strike="noStrike" kern="1200" cap="none" spc="0" normalizeH="0" baseline="0" noProof="0" dirty="0">
                <a:ln>
                  <a:noFill/>
                </a:ln>
                <a:solidFill>
                  <a:prstClr val="black"/>
                </a:solidFill>
                <a:effectLst/>
                <a:uLnTx/>
                <a:uFillTx/>
                <a:latin typeface="Arial"/>
                <a:ea typeface="+mn-ea"/>
                <a:cs typeface="Arial"/>
              </a:rPr>
              <a:t>sized</a:t>
            </a:r>
            <a:r>
              <a:rPr kumimoji="0" sz="2667" b="0" i="0" u="none" strike="noStrike" kern="1200" cap="none" spc="-53" normalizeH="0" baseline="0" noProof="0" dirty="0">
                <a:ln>
                  <a:noFill/>
                </a:ln>
                <a:solidFill>
                  <a:prstClr val="black"/>
                </a:solidFill>
                <a:effectLst/>
                <a:uLnTx/>
                <a:uFillTx/>
                <a:latin typeface="Arial"/>
                <a:ea typeface="+mn-ea"/>
                <a:cs typeface="Arial"/>
              </a:rPr>
              <a:t> </a:t>
            </a:r>
            <a:r>
              <a:rPr kumimoji="0" sz="2667" b="0" i="0" u="none" strike="noStrike" kern="1200" cap="none" spc="0" normalizeH="0" baseline="0" noProof="0" dirty="0">
                <a:ln>
                  <a:noFill/>
                </a:ln>
                <a:solidFill>
                  <a:prstClr val="black"/>
                </a:solidFill>
                <a:effectLst/>
                <a:uLnTx/>
                <a:uFillTx/>
                <a:latin typeface="Arial"/>
                <a:ea typeface="+mn-ea"/>
                <a:cs typeface="Arial"/>
              </a:rPr>
              <a:t>gloves.</a:t>
            </a:r>
          </a:p>
          <a:p>
            <a:pPr marL="0" marR="0" lvl="0" indent="0" algn="l" defTabSz="1219170" rtl="0" eaLnBrk="1" fontAlgn="auto" latinLnBrk="0" hangingPunct="1">
              <a:lnSpc>
                <a:spcPct val="100000"/>
              </a:lnSpc>
              <a:spcBef>
                <a:spcPts val="67"/>
              </a:spcBef>
              <a:spcAft>
                <a:spcPts val="0"/>
              </a:spcAft>
              <a:buClrTx/>
              <a:buSzTx/>
              <a:buFont typeface="Arial"/>
              <a:buAutoNum type="arabicPeriod"/>
              <a:tabLst/>
              <a:defRPr/>
            </a:pPr>
            <a:endParaRPr kumimoji="0" sz="3200" b="0" i="0" u="none" strike="noStrike" kern="1200" cap="none" spc="0" normalizeH="0" baseline="0" noProof="0" dirty="0">
              <a:ln>
                <a:noFill/>
              </a:ln>
              <a:solidFill>
                <a:prstClr val="black"/>
              </a:solidFill>
              <a:effectLst/>
              <a:uLnTx/>
              <a:uFillTx/>
              <a:latin typeface="Arial"/>
              <a:ea typeface="+mn-ea"/>
              <a:cs typeface="Arial"/>
            </a:endParaRPr>
          </a:p>
          <a:p>
            <a:pPr marL="626518" marR="0" lvl="0" indent="-609585" algn="l" defTabSz="1219170" rtl="0" eaLnBrk="1" fontAlgn="auto" latinLnBrk="0" hangingPunct="1">
              <a:lnSpc>
                <a:spcPct val="100000"/>
              </a:lnSpc>
              <a:spcBef>
                <a:spcPts val="0"/>
              </a:spcBef>
              <a:spcAft>
                <a:spcPts val="0"/>
              </a:spcAft>
              <a:buClrTx/>
              <a:buSzTx/>
              <a:buFontTx/>
              <a:buAutoNum type="arabicPeriod"/>
              <a:tabLst>
                <a:tab pos="625671" algn="l"/>
                <a:tab pos="626518" algn="l"/>
              </a:tabLst>
              <a:defRPr/>
            </a:pPr>
            <a:r>
              <a:rPr kumimoji="0" sz="2667" b="0" i="0" u="none" strike="noStrike" kern="1200" cap="none" spc="0" normalizeH="0" baseline="0" noProof="0" dirty="0">
                <a:ln>
                  <a:noFill/>
                </a:ln>
                <a:solidFill>
                  <a:prstClr val="black"/>
                </a:solidFill>
                <a:effectLst/>
                <a:uLnTx/>
                <a:uFillTx/>
                <a:latin typeface="Arial"/>
                <a:ea typeface="+mn-ea"/>
                <a:cs typeface="Arial"/>
              </a:rPr>
              <a:t>Don one glove per</a:t>
            </a:r>
            <a:r>
              <a:rPr kumimoji="0" sz="2667" b="0" i="0" u="none" strike="noStrike" kern="1200" cap="none" spc="-73" normalizeH="0" baseline="0" noProof="0" dirty="0">
                <a:ln>
                  <a:noFill/>
                </a:ln>
                <a:solidFill>
                  <a:prstClr val="black"/>
                </a:solidFill>
                <a:effectLst/>
                <a:uLnTx/>
                <a:uFillTx/>
                <a:latin typeface="Arial"/>
                <a:ea typeface="+mn-ea"/>
                <a:cs typeface="Arial"/>
              </a:rPr>
              <a:t> </a:t>
            </a:r>
            <a:r>
              <a:rPr kumimoji="0" sz="2667" b="0" i="0" u="none" strike="noStrike" kern="1200" cap="none" spc="0" normalizeH="0" baseline="0" noProof="0" dirty="0">
                <a:ln>
                  <a:noFill/>
                </a:ln>
                <a:solidFill>
                  <a:prstClr val="black"/>
                </a:solidFill>
                <a:effectLst/>
                <a:uLnTx/>
                <a:uFillTx/>
                <a:latin typeface="Arial"/>
                <a:ea typeface="+mn-ea"/>
                <a:cs typeface="Arial"/>
              </a:rPr>
              <a:t>hand.</a:t>
            </a:r>
          </a:p>
          <a:p>
            <a:pPr marL="0" marR="0" lvl="0" indent="0" algn="l" defTabSz="1219170" rtl="0" eaLnBrk="1" fontAlgn="auto" latinLnBrk="0" hangingPunct="1">
              <a:lnSpc>
                <a:spcPct val="100000"/>
              </a:lnSpc>
              <a:spcBef>
                <a:spcPts val="13"/>
              </a:spcBef>
              <a:spcAft>
                <a:spcPts val="0"/>
              </a:spcAft>
              <a:buClrTx/>
              <a:buSzTx/>
              <a:buFont typeface="Arial"/>
              <a:buAutoNum type="arabicPeriod"/>
              <a:tabLst/>
              <a:defRPr/>
            </a:pPr>
            <a:endParaRPr kumimoji="0" sz="2800" b="0" i="0" u="none" strike="noStrike" kern="1200" cap="none" spc="0" normalizeH="0" baseline="0" noProof="0" dirty="0">
              <a:ln>
                <a:noFill/>
              </a:ln>
              <a:solidFill>
                <a:prstClr val="black"/>
              </a:solidFill>
              <a:effectLst/>
              <a:uLnTx/>
              <a:uFillTx/>
              <a:latin typeface="Arial"/>
              <a:ea typeface="+mn-ea"/>
              <a:cs typeface="Arial"/>
            </a:endParaRPr>
          </a:p>
          <a:p>
            <a:pPr marL="625671" marR="6773" lvl="0" indent="-609585" algn="l" defTabSz="1219170" rtl="0" eaLnBrk="1" fontAlgn="auto" latinLnBrk="0" hangingPunct="1">
              <a:lnSpc>
                <a:spcPct val="112000"/>
              </a:lnSpc>
              <a:spcBef>
                <a:spcPts val="0"/>
              </a:spcBef>
              <a:spcAft>
                <a:spcPts val="0"/>
              </a:spcAft>
              <a:buClrTx/>
              <a:buSzTx/>
              <a:buFontTx/>
              <a:buAutoNum type="arabicPeriod"/>
              <a:tabLst>
                <a:tab pos="625671" algn="l"/>
                <a:tab pos="626518" algn="l"/>
              </a:tabLst>
              <a:defRPr/>
            </a:pPr>
            <a:r>
              <a:rPr kumimoji="0" sz="2667" b="0" i="0" u="none" strike="noStrike" kern="1200" cap="none" spc="-7" normalizeH="0" baseline="0" noProof="0" dirty="0">
                <a:ln>
                  <a:noFill/>
                </a:ln>
                <a:solidFill>
                  <a:prstClr val="black"/>
                </a:solidFill>
                <a:effectLst/>
                <a:uLnTx/>
                <a:uFillTx/>
                <a:latin typeface="Arial"/>
                <a:ea typeface="+mn-ea"/>
                <a:cs typeface="Arial"/>
              </a:rPr>
              <a:t>Inspect </a:t>
            </a:r>
            <a:r>
              <a:rPr kumimoji="0" sz="2667" b="0" i="0" u="none" strike="noStrike" kern="1200" cap="none" spc="0" normalizeH="0" baseline="0" noProof="0" dirty="0">
                <a:ln>
                  <a:noFill/>
                </a:ln>
                <a:solidFill>
                  <a:prstClr val="black"/>
                </a:solidFill>
                <a:effectLst/>
                <a:uLnTx/>
                <a:uFillTx/>
                <a:latin typeface="Arial"/>
                <a:ea typeface="+mn-ea"/>
                <a:cs typeface="Arial"/>
              </a:rPr>
              <a:t>gloves </a:t>
            </a:r>
            <a:r>
              <a:rPr kumimoji="0" sz="2667" b="0" i="0" u="none" strike="noStrike" kern="1200" cap="none" spc="-7" normalizeH="0" baseline="0" noProof="0" dirty="0">
                <a:ln>
                  <a:noFill/>
                </a:ln>
                <a:solidFill>
                  <a:prstClr val="black"/>
                </a:solidFill>
                <a:effectLst/>
                <a:uLnTx/>
                <a:uFillTx/>
                <a:latin typeface="Arial"/>
                <a:ea typeface="+mn-ea"/>
                <a:cs typeface="Arial"/>
              </a:rPr>
              <a:t>for </a:t>
            </a:r>
            <a:r>
              <a:rPr kumimoji="0" sz="2667" b="0" i="0" u="none" strike="noStrike" kern="1200" cap="none" spc="0" normalizeH="0" baseline="0" noProof="0" dirty="0">
                <a:ln>
                  <a:noFill/>
                </a:ln>
                <a:solidFill>
                  <a:prstClr val="black"/>
                </a:solidFill>
                <a:effectLst/>
                <a:uLnTx/>
                <a:uFillTx/>
                <a:latin typeface="Arial"/>
                <a:ea typeface="+mn-ea"/>
                <a:cs typeface="Arial"/>
              </a:rPr>
              <a:t>any </a:t>
            </a:r>
            <a:r>
              <a:rPr kumimoji="0" sz="2667" b="0" i="0" u="none" strike="noStrike" kern="1200" cap="none" spc="-7" normalizeH="0" baseline="0" noProof="0" dirty="0">
                <a:ln>
                  <a:noFill/>
                </a:ln>
                <a:solidFill>
                  <a:prstClr val="black"/>
                </a:solidFill>
                <a:effectLst/>
                <a:uLnTx/>
                <a:uFillTx/>
                <a:latin typeface="Arial"/>
                <a:ea typeface="+mn-ea"/>
                <a:cs typeface="Arial"/>
              </a:rPr>
              <a:t>tears </a:t>
            </a:r>
            <a:r>
              <a:rPr kumimoji="0" sz="2667" b="0" i="0" u="none" strike="noStrike" kern="1200" cap="none" spc="0" normalizeH="0" baseline="0" noProof="0" dirty="0">
                <a:ln>
                  <a:noFill/>
                </a:ln>
                <a:solidFill>
                  <a:prstClr val="black"/>
                </a:solidFill>
                <a:effectLst/>
                <a:uLnTx/>
                <a:uFillTx/>
                <a:latin typeface="Arial"/>
                <a:ea typeface="+mn-ea"/>
                <a:cs typeface="Arial"/>
              </a:rPr>
              <a:t>or holes and  replace gloves if any </a:t>
            </a:r>
            <a:r>
              <a:rPr kumimoji="0" sz="2667" b="0" i="0" u="none" strike="noStrike" kern="1200" cap="none" spc="-7" normalizeH="0" baseline="0" noProof="0" dirty="0">
                <a:ln>
                  <a:noFill/>
                </a:ln>
                <a:solidFill>
                  <a:prstClr val="black"/>
                </a:solidFill>
                <a:effectLst/>
                <a:uLnTx/>
                <a:uFillTx/>
                <a:latin typeface="Arial"/>
                <a:ea typeface="+mn-ea"/>
                <a:cs typeface="Arial"/>
              </a:rPr>
              <a:t>defects are</a:t>
            </a:r>
            <a:r>
              <a:rPr kumimoji="0" sz="2667" b="0" i="0" u="none" strike="noStrike" kern="1200" cap="none" spc="-133" normalizeH="0" baseline="0" noProof="0" dirty="0">
                <a:ln>
                  <a:noFill/>
                </a:ln>
                <a:solidFill>
                  <a:prstClr val="black"/>
                </a:solidFill>
                <a:effectLst/>
                <a:uLnTx/>
                <a:uFillTx/>
                <a:latin typeface="Arial"/>
                <a:ea typeface="+mn-ea"/>
                <a:cs typeface="Arial"/>
              </a:rPr>
              <a:t> </a:t>
            </a:r>
            <a:r>
              <a:rPr kumimoji="0" sz="2667" b="0" i="0" u="none" strike="noStrike" kern="1200" cap="none" spc="-7" normalizeH="0" baseline="0" noProof="0" dirty="0">
                <a:ln>
                  <a:noFill/>
                </a:ln>
                <a:solidFill>
                  <a:prstClr val="black"/>
                </a:solidFill>
                <a:effectLst/>
                <a:uLnTx/>
                <a:uFillTx/>
                <a:latin typeface="Arial"/>
                <a:ea typeface="+mn-ea"/>
                <a:cs typeface="Arial"/>
              </a:rPr>
              <a:t>detected.</a:t>
            </a:r>
            <a:endParaRPr kumimoji="0" sz="2667"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145504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0567" y="465327"/>
            <a:ext cx="7727527" cy="673753"/>
          </a:xfrm>
          <a:prstGeom prst="rect">
            <a:avLst/>
          </a:prstGeom>
        </p:spPr>
        <p:txBody>
          <a:bodyPr vert="horz" wrap="square" lIns="0" tIns="16933" rIns="0" bIns="0" rtlCol="0">
            <a:spAutoFit/>
          </a:bodyPr>
          <a:lstStyle/>
          <a:p>
            <a:pPr marL="16933">
              <a:spcBef>
                <a:spcPts val="133"/>
              </a:spcBef>
            </a:pPr>
            <a:r>
              <a:rPr sz="4267" spc="-7" dirty="0"/>
              <a:t>Procedures for </a:t>
            </a:r>
            <a:r>
              <a:rPr sz="4267" spc="-13" dirty="0"/>
              <a:t>doffing</a:t>
            </a:r>
            <a:r>
              <a:rPr sz="4267" spc="-60" dirty="0"/>
              <a:t> </a:t>
            </a:r>
            <a:r>
              <a:rPr sz="4267" spc="-13" dirty="0"/>
              <a:t>gloves</a:t>
            </a:r>
            <a:endParaRPr sz="4267"/>
          </a:p>
        </p:txBody>
      </p:sp>
      <p:sp>
        <p:nvSpPr>
          <p:cNvPr id="3" name="object 3"/>
          <p:cNvSpPr/>
          <p:nvPr/>
        </p:nvSpPr>
        <p:spPr>
          <a:xfrm>
            <a:off x="9493768" y="1683000"/>
            <a:ext cx="1312289" cy="1658793"/>
          </a:xfrm>
          <a:prstGeom prst="rect">
            <a:avLst/>
          </a:prstGeom>
          <a:blipFill>
            <a:blip r:embed="rId3"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0544888" y="3021079"/>
            <a:ext cx="1471307" cy="1988200"/>
          </a:xfrm>
          <a:prstGeom prst="rect">
            <a:avLst/>
          </a:prstGeom>
          <a:blipFill>
            <a:blip r:embed="rId4"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9404844" y="4436839"/>
            <a:ext cx="1140045" cy="1641667"/>
          </a:xfrm>
          <a:prstGeom prst="rect">
            <a:avLst/>
          </a:prstGeom>
          <a:blipFill>
            <a:blip r:embed="rId5" cstate="print"/>
            <a:stretch>
              <a:fillRect/>
            </a:stretch>
          </a:blip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520567" y="1606364"/>
            <a:ext cx="8638540" cy="4566614"/>
          </a:xfrm>
          <a:prstGeom prst="rect">
            <a:avLst/>
          </a:prstGeom>
        </p:spPr>
        <p:txBody>
          <a:bodyPr vert="horz" wrap="square" lIns="0" tIns="16933" rIns="0" bIns="0" rtlCol="0">
            <a:spAutoFit/>
          </a:bodyPr>
          <a:lstStyle/>
          <a:p>
            <a:pPr marL="626518" marR="0" lvl="0" indent="-609585" algn="l" defTabSz="1219170" rtl="0" eaLnBrk="1" fontAlgn="auto" latinLnBrk="0" hangingPunct="1">
              <a:lnSpc>
                <a:spcPct val="100000"/>
              </a:lnSpc>
              <a:spcBef>
                <a:spcPts val="133"/>
              </a:spcBef>
              <a:spcAft>
                <a:spcPts val="0"/>
              </a:spcAft>
              <a:buClrTx/>
              <a:buSzTx/>
              <a:buFontTx/>
              <a:buAutoNum type="arabicPeriod"/>
              <a:tabLst>
                <a:tab pos="625671" algn="l"/>
                <a:tab pos="626518" algn="l"/>
              </a:tabLst>
              <a:defRPr/>
            </a:pPr>
            <a:r>
              <a:rPr kumimoji="0" sz="2400" b="0" i="0" u="none" strike="noStrike" kern="1200" cap="none" spc="-7" normalizeH="0" baseline="0" noProof="0" dirty="0">
                <a:ln>
                  <a:noFill/>
                </a:ln>
                <a:solidFill>
                  <a:prstClr val="black"/>
                </a:solidFill>
                <a:effectLst/>
                <a:uLnTx/>
                <a:uFillTx/>
                <a:latin typeface="Arial"/>
                <a:ea typeface="+mn-ea"/>
                <a:cs typeface="Arial"/>
              </a:rPr>
              <a:t>Grasp the outside </a:t>
            </a:r>
            <a:r>
              <a:rPr kumimoji="0" sz="2400" b="0" i="0" u="none" strike="noStrike" kern="1200" cap="none" spc="0" normalizeH="0" baseline="0" noProof="0" dirty="0">
                <a:ln>
                  <a:noFill/>
                </a:ln>
                <a:solidFill>
                  <a:prstClr val="black"/>
                </a:solidFill>
                <a:effectLst/>
                <a:uLnTx/>
                <a:uFillTx/>
                <a:latin typeface="Arial"/>
                <a:ea typeface="+mn-ea"/>
                <a:cs typeface="Arial"/>
              </a:rPr>
              <a:t>edge near your</a:t>
            </a:r>
            <a:r>
              <a:rPr kumimoji="0" sz="2400" b="0" i="0" u="none" strike="noStrike" kern="1200" cap="none" spc="-73" normalizeH="0" baseline="0" noProof="0" dirty="0">
                <a:ln>
                  <a:noFill/>
                </a:ln>
                <a:solidFill>
                  <a:prstClr val="black"/>
                </a:solidFill>
                <a:effectLst/>
                <a:uLnTx/>
                <a:uFillTx/>
                <a:latin typeface="Arial"/>
                <a:ea typeface="+mn-ea"/>
                <a:cs typeface="Arial"/>
              </a:rPr>
              <a:t> </a:t>
            </a:r>
            <a:r>
              <a:rPr kumimoji="0" sz="2400" b="0" i="0" u="none" strike="noStrike" kern="1200" cap="none" spc="-7" normalizeH="0" baseline="0" noProof="0" dirty="0">
                <a:ln>
                  <a:noFill/>
                </a:ln>
                <a:solidFill>
                  <a:prstClr val="black"/>
                </a:solidFill>
                <a:effectLst/>
                <a:uLnTx/>
                <a:uFillTx/>
                <a:latin typeface="Arial"/>
                <a:ea typeface="+mn-ea"/>
                <a:cs typeface="Arial"/>
              </a:rPr>
              <a:t>wrist.</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626518" marR="289553" lvl="0" indent="-609585" algn="l" defTabSz="1219170" rtl="0" eaLnBrk="1" fontAlgn="auto" latinLnBrk="0" hangingPunct="1">
              <a:lnSpc>
                <a:spcPct val="112000"/>
              </a:lnSpc>
              <a:spcBef>
                <a:spcPts val="1627"/>
              </a:spcBef>
              <a:spcAft>
                <a:spcPts val="0"/>
              </a:spcAft>
              <a:buClrTx/>
              <a:buSzTx/>
              <a:buFontTx/>
              <a:buAutoNum type="arabicPeriod"/>
              <a:tabLst>
                <a:tab pos="625671" algn="l"/>
                <a:tab pos="626518" algn="l"/>
              </a:tabLst>
              <a:defRPr/>
            </a:pPr>
            <a:r>
              <a:rPr kumimoji="0" sz="2400" b="0" i="0" u="none" strike="noStrike" kern="1200" cap="none" spc="0" normalizeH="0" baseline="0" noProof="0" dirty="0">
                <a:ln>
                  <a:noFill/>
                </a:ln>
                <a:solidFill>
                  <a:prstClr val="black"/>
                </a:solidFill>
                <a:effectLst/>
                <a:uLnTx/>
                <a:uFillTx/>
                <a:latin typeface="Arial"/>
                <a:ea typeface="+mn-ea"/>
                <a:cs typeface="Arial"/>
              </a:rPr>
              <a:t>Peel away </a:t>
            </a:r>
            <a:r>
              <a:rPr kumimoji="0" sz="2400" b="0" i="0" u="none" strike="noStrike" kern="1200" cap="none" spc="-7" normalizeH="0" baseline="0" noProof="0" dirty="0">
                <a:ln>
                  <a:noFill/>
                </a:ln>
                <a:solidFill>
                  <a:prstClr val="black"/>
                </a:solidFill>
                <a:effectLst/>
                <a:uLnTx/>
                <a:uFillTx/>
                <a:latin typeface="Arial"/>
                <a:ea typeface="+mn-ea"/>
                <a:cs typeface="Arial"/>
              </a:rPr>
              <a:t>from </a:t>
            </a:r>
            <a:r>
              <a:rPr kumimoji="0" sz="2400" b="0" i="0" u="none" strike="noStrike" kern="1200" cap="none" spc="0" normalizeH="0" baseline="0" noProof="0" dirty="0">
                <a:ln>
                  <a:noFill/>
                </a:ln>
                <a:solidFill>
                  <a:prstClr val="black"/>
                </a:solidFill>
                <a:effectLst/>
                <a:uLnTx/>
                <a:uFillTx/>
                <a:latin typeface="Arial"/>
                <a:ea typeface="+mn-ea"/>
                <a:cs typeface="Arial"/>
              </a:rPr>
              <a:t>your hand, </a:t>
            </a:r>
            <a:r>
              <a:rPr kumimoji="0" sz="2400" b="0" i="0" u="none" strike="noStrike" kern="1200" cap="none" spc="-7" normalizeH="0" baseline="0" noProof="0" dirty="0">
                <a:ln>
                  <a:noFill/>
                </a:ln>
                <a:solidFill>
                  <a:prstClr val="black"/>
                </a:solidFill>
                <a:effectLst/>
                <a:uLnTx/>
                <a:uFillTx/>
                <a:latin typeface="Arial"/>
                <a:ea typeface="+mn-ea"/>
                <a:cs typeface="Arial"/>
              </a:rPr>
              <a:t>turning the </a:t>
            </a:r>
            <a:r>
              <a:rPr kumimoji="0" sz="2400" b="0" i="0" u="none" strike="noStrike" kern="1200" cap="none" spc="0" normalizeH="0" baseline="0" noProof="0" dirty="0">
                <a:ln>
                  <a:noFill/>
                </a:ln>
                <a:solidFill>
                  <a:prstClr val="black"/>
                </a:solidFill>
                <a:effectLst/>
                <a:uLnTx/>
                <a:uFillTx/>
                <a:latin typeface="Arial"/>
                <a:ea typeface="+mn-ea"/>
                <a:cs typeface="Arial"/>
              </a:rPr>
              <a:t>glove</a:t>
            </a:r>
            <a:r>
              <a:rPr kumimoji="0" sz="2400" b="0" i="0" u="none" strike="noStrike" kern="1200" cap="none" spc="-147" normalizeH="0" baseline="0" noProof="0" dirty="0">
                <a:ln>
                  <a:noFill/>
                </a:ln>
                <a:solidFill>
                  <a:prstClr val="black"/>
                </a:solidFill>
                <a:effectLst/>
                <a:uLnTx/>
                <a:uFillTx/>
                <a:latin typeface="Arial"/>
                <a:ea typeface="+mn-ea"/>
                <a:cs typeface="Arial"/>
              </a:rPr>
              <a:t> </a:t>
            </a:r>
            <a:r>
              <a:rPr kumimoji="0" sz="2400" b="0" i="0" u="none" strike="noStrike" kern="1200" cap="none" spc="0" normalizeH="0" baseline="0" noProof="0" dirty="0">
                <a:ln>
                  <a:noFill/>
                </a:ln>
                <a:solidFill>
                  <a:prstClr val="black"/>
                </a:solidFill>
                <a:effectLst/>
                <a:uLnTx/>
                <a:uFillTx/>
                <a:latin typeface="Arial"/>
                <a:ea typeface="+mn-ea"/>
                <a:cs typeface="Arial"/>
              </a:rPr>
              <a:t>inside-  </a:t>
            </a:r>
            <a:r>
              <a:rPr kumimoji="0" sz="2400" b="0" i="0" u="none" strike="noStrike" kern="1200" cap="none" spc="-7" normalizeH="0" baseline="0" noProof="0" dirty="0">
                <a:ln>
                  <a:noFill/>
                </a:ln>
                <a:solidFill>
                  <a:prstClr val="black"/>
                </a:solidFill>
                <a:effectLst/>
                <a:uLnTx/>
                <a:uFillTx/>
                <a:latin typeface="Arial"/>
                <a:ea typeface="+mn-ea"/>
                <a:cs typeface="Arial"/>
              </a:rPr>
              <a:t>out.</a:t>
            </a:r>
            <a:endParaRPr kumimoji="0" sz="2400" b="0" i="0" u="none" strike="noStrike" kern="1200" cap="none" spc="0" normalizeH="0" baseline="0" noProof="0" dirty="0">
              <a:ln>
                <a:noFill/>
              </a:ln>
              <a:solidFill>
                <a:prstClr val="black"/>
              </a:solidFill>
              <a:effectLst/>
              <a:uLnTx/>
              <a:uFillTx/>
              <a:latin typeface="Arial"/>
              <a:ea typeface="+mn-ea"/>
              <a:cs typeface="Arial"/>
            </a:endParaRPr>
          </a:p>
          <a:p>
            <a:pPr marL="626518" marR="0" lvl="0" indent="-609585" algn="l" defTabSz="1219170" rtl="0" eaLnBrk="1" fontAlgn="auto" latinLnBrk="0" hangingPunct="1">
              <a:lnSpc>
                <a:spcPct val="100000"/>
              </a:lnSpc>
              <a:spcBef>
                <a:spcPts val="2147"/>
              </a:spcBef>
              <a:spcAft>
                <a:spcPts val="0"/>
              </a:spcAft>
              <a:buClrTx/>
              <a:buSzTx/>
              <a:buFontTx/>
              <a:buAutoNum type="arabicPeriod"/>
              <a:tabLst>
                <a:tab pos="625671" algn="l"/>
                <a:tab pos="626518" algn="l"/>
              </a:tabLst>
              <a:defRPr/>
            </a:pPr>
            <a:r>
              <a:rPr kumimoji="0" sz="2400" b="0" i="0" u="none" strike="noStrike" kern="1200" cap="none" spc="0" normalizeH="0" baseline="0" noProof="0" dirty="0">
                <a:ln>
                  <a:noFill/>
                </a:ln>
                <a:solidFill>
                  <a:prstClr val="black"/>
                </a:solidFill>
                <a:effectLst/>
                <a:uLnTx/>
                <a:uFillTx/>
                <a:latin typeface="Arial"/>
                <a:ea typeface="+mn-ea"/>
                <a:cs typeface="Arial"/>
              </a:rPr>
              <a:t>Hold in </a:t>
            </a:r>
            <a:r>
              <a:rPr kumimoji="0" sz="2400" b="0" i="0" u="none" strike="noStrike" kern="1200" cap="none" spc="-7" normalizeH="0" baseline="0" noProof="0" dirty="0">
                <a:ln>
                  <a:noFill/>
                </a:ln>
                <a:solidFill>
                  <a:prstClr val="black"/>
                </a:solidFill>
                <a:effectLst/>
                <a:uLnTx/>
                <a:uFillTx/>
                <a:latin typeface="Arial"/>
                <a:ea typeface="+mn-ea"/>
                <a:cs typeface="Arial"/>
              </a:rPr>
              <a:t>opposite </a:t>
            </a:r>
            <a:r>
              <a:rPr kumimoji="0" sz="2400" b="0" i="0" u="none" strike="noStrike" kern="1200" cap="none" spc="0" normalizeH="0" baseline="0" noProof="0" dirty="0">
                <a:ln>
                  <a:noFill/>
                </a:ln>
                <a:solidFill>
                  <a:prstClr val="black"/>
                </a:solidFill>
                <a:effectLst/>
                <a:uLnTx/>
                <a:uFillTx/>
                <a:latin typeface="Arial"/>
                <a:ea typeface="+mn-ea"/>
                <a:cs typeface="Arial"/>
              </a:rPr>
              <a:t>gloved</a:t>
            </a:r>
            <a:r>
              <a:rPr kumimoji="0" sz="2400" b="0" i="0" u="none" strike="noStrike" kern="1200" cap="none" spc="-53" normalizeH="0" baseline="0" noProof="0" dirty="0">
                <a:ln>
                  <a:noFill/>
                </a:ln>
                <a:solidFill>
                  <a:prstClr val="black"/>
                </a:solidFill>
                <a:effectLst/>
                <a:uLnTx/>
                <a:uFillTx/>
                <a:latin typeface="Arial"/>
                <a:ea typeface="+mn-ea"/>
                <a:cs typeface="Arial"/>
              </a:rPr>
              <a:t> </a:t>
            </a:r>
            <a:r>
              <a:rPr kumimoji="0" sz="2400" b="0" i="0" u="none" strike="noStrike" kern="1200" cap="none" spc="0" normalizeH="0" baseline="0" noProof="0" dirty="0">
                <a:ln>
                  <a:noFill/>
                </a:ln>
                <a:solidFill>
                  <a:prstClr val="black"/>
                </a:solidFill>
                <a:effectLst/>
                <a:uLnTx/>
                <a:uFillTx/>
                <a:latin typeface="Arial"/>
                <a:ea typeface="+mn-ea"/>
                <a:cs typeface="Arial"/>
              </a:rPr>
              <a:t>hand.</a:t>
            </a:r>
          </a:p>
          <a:p>
            <a:pPr marL="626518" marR="6773" lvl="0" indent="-609585" algn="l" defTabSz="1219170" rtl="0" eaLnBrk="1" fontAlgn="auto" latinLnBrk="0" hangingPunct="1">
              <a:lnSpc>
                <a:spcPct val="112000"/>
              </a:lnSpc>
              <a:spcBef>
                <a:spcPts val="1633"/>
              </a:spcBef>
              <a:spcAft>
                <a:spcPts val="0"/>
              </a:spcAft>
              <a:buClrTx/>
              <a:buSzTx/>
              <a:buFontTx/>
              <a:buAutoNum type="arabicPeriod"/>
              <a:tabLst>
                <a:tab pos="625671" algn="l"/>
                <a:tab pos="626518" algn="l"/>
              </a:tabLst>
              <a:defRPr/>
            </a:pPr>
            <a:r>
              <a:rPr kumimoji="0" sz="2400" b="0" i="0" u="none" strike="noStrike" kern="1200" cap="none" spc="0" normalizeH="0" baseline="0" noProof="0" dirty="0">
                <a:ln>
                  <a:noFill/>
                </a:ln>
                <a:solidFill>
                  <a:prstClr val="black"/>
                </a:solidFill>
                <a:effectLst/>
                <a:uLnTx/>
                <a:uFillTx/>
                <a:latin typeface="Arial"/>
                <a:ea typeface="+mn-ea"/>
                <a:cs typeface="Arial"/>
              </a:rPr>
              <a:t>Slide ungloved </a:t>
            </a:r>
            <a:r>
              <a:rPr kumimoji="0" sz="2400" b="0" i="0" u="none" strike="noStrike" kern="1200" cap="none" spc="-7" normalizeH="0" baseline="0" noProof="0" dirty="0">
                <a:ln>
                  <a:noFill/>
                </a:ln>
                <a:solidFill>
                  <a:prstClr val="black"/>
                </a:solidFill>
                <a:effectLst/>
                <a:uLnTx/>
                <a:uFillTx/>
                <a:latin typeface="Arial"/>
                <a:ea typeface="+mn-ea"/>
                <a:cs typeface="Arial"/>
              </a:rPr>
              <a:t>finger </a:t>
            </a:r>
            <a:r>
              <a:rPr kumimoji="0" sz="2400" b="0" i="0" u="none" strike="noStrike" kern="1200" cap="none" spc="0" normalizeH="0" baseline="0" noProof="0" dirty="0">
                <a:ln>
                  <a:noFill/>
                </a:ln>
                <a:solidFill>
                  <a:prstClr val="black"/>
                </a:solidFill>
                <a:effectLst/>
                <a:uLnTx/>
                <a:uFillTx/>
                <a:latin typeface="Arial"/>
                <a:ea typeface="+mn-ea"/>
                <a:cs typeface="Arial"/>
              </a:rPr>
              <a:t>under </a:t>
            </a:r>
            <a:r>
              <a:rPr kumimoji="0" sz="2400" b="0" i="0" u="none" strike="noStrike" kern="1200" cap="none" spc="-7" normalizeH="0" baseline="0" noProof="0" dirty="0">
                <a:ln>
                  <a:noFill/>
                </a:ln>
                <a:solidFill>
                  <a:prstClr val="black"/>
                </a:solidFill>
                <a:effectLst/>
                <a:uLnTx/>
                <a:uFillTx/>
                <a:latin typeface="Arial"/>
                <a:ea typeface="+mn-ea"/>
                <a:cs typeface="Arial"/>
              </a:rPr>
              <a:t>the </a:t>
            </a:r>
            <a:r>
              <a:rPr kumimoji="0" sz="2400" b="0" i="0" u="none" strike="noStrike" kern="1200" cap="none" spc="0" normalizeH="0" baseline="0" noProof="0" dirty="0">
                <a:ln>
                  <a:noFill/>
                </a:ln>
                <a:solidFill>
                  <a:prstClr val="black"/>
                </a:solidFill>
                <a:effectLst/>
                <a:uLnTx/>
                <a:uFillTx/>
                <a:latin typeface="Arial"/>
                <a:ea typeface="+mn-ea"/>
                <a:cs typeface="Arial"/>
              </a:rPr>
              <a:t>wrist of </a:t>
            </a:r>
            <a:r>
              <a:rPr kumimoji="0" sz="2400" b="0" i="0" u="none" strike="noStrike" kern="1200" cap="none" spc="-7" normalizeH="0" baseline="0" noProof="0" dirty="0">
                <a:ln>
                  <a:noFill/>
                </a:ln>
                <a:solidFill>
                  <a:prstClr val="black"/>
                </a:solidFill>
                <a:effectLst/>
                <a:uLnTx/>
                <a:uFillTx/>
                <a:latin typeface="Arial"/>
                <a:ea typeface="+mn-ea"/>
                <a:cs typeface="Arial"/>
              </a:rPr>
              <a:t>the</a:t>
            </a:r>
            <a:r>
              <a:rPr kumimoji="0" sz="2400" b="0" i="0" u="none" strike="noStrike" kern="1200" cap="none" spc="-167" normalizeH="0" baseline="0" noProof="0" dirty="0">
                <a:ln>
                  <a:noFill/>
                </a:ln>
                <a:solidFill>
                  <a:prstClr val="black"/>
                </a:solidFill>
                <a:effectLst/>
                <a:uLnTx/>
                <a:uFillTx/>
                <a:latin typeface="Arial"/>
                <a:ea typeface="+mn-ea"/>
                <a:cs typeface="Arial"/>
              </a:rPr>
              <a:t> </a:t>
            </a:r>
            <a:r>
              <a:rPr kumimoji="0" sz="2400" b="0" i="0" u="none" strike="noStrike" kern="1200" cap="none" spc="0" normalizeH="0" baseline="0" noProof="0" dirty="0">
                <a:ln>
                  <a:noFill/>
                </a:ln>
                <a:solidFill>
                  <a:prstClr val="black"/>
                </a:solidFill>
                <a:effectLst/>
                <a:uLnTx/>
                <a:uFillTx/>
                <a:latin typeface="Arial"/>
                <a:ea typeface="+mn-ea"/>
                <a:cs typeface="Arial"/>
              </a:rPr>
              <a:t>remaining  glove.</a:t>
            </a:r>
          </a:p>
          <a:p>
            <a:pPr marL="626518" marR="0" lvl="0" indent="-609585" algn="l" defTabSz="1219170" rtl="0" eaLnBrk="1" fontAlgn="auto" latinLnBrk="0" hangingPunct="1">
              <a:lnSpc>
                <a:spcPct val="100000"/>
              </a:lnSpc>
              <a:spcBef>
                <a:spcPts val="2147"/>
              </a:spcBef>
              <a:spcAft>
                <a:spcPts val="0"/>
              </a:spcAft>
              <a:buClrTx/>
              <a:buSzTx/>
              <a:buFontTx/>
              <a:buAutoNum type="arabicPeriod"/>
              <a:tabLst>
                <a:tab pos="625671" algn="l"/>
                <a:tab pos="626518" algn="l"/>
              </a:tabLst>
              <a:defRPr/>
            </a:pPr>
            <a:r>
              <a:rPr kumimoji="0" sz="2400" b="0" i="0" u="none" strike="noStrike" kern="1200" cap="none" spc="0" normalizeH="0" baseline="0" noProof="0" dirty="0">
                <a:ln>
                  <a:noFill/>
                </a:ln>
                <a:solidFill>
                  <a:prstClr val="black"/>
                </a:solidFill>
                <a:effectLst/>
                <a:uLnTx/>
                <a:uFillTx/>
                <a:latin typeface="Arial"/>
                <a:ea typeface="+mn-ea"/>
                <a:cs typeface="Arial"/>
              </a:rPr>
              <a:t>Peel </a:t>
            </a:r>
            <a:r>
              <a:rPr kumimoji="0" sz="2400" b="0" i="0" u="none" strike="noStrike" kern="1200" cap="none" spc="-7" normalizeH="0" baseline="0" noProof="0" dirty="0">
                <a:ln>
                  <a:noFill/>
                </a:ln>
                <a:solidFill>
                  <a:prstClr val="black"/>
                </a:solidFill>
                <a:effectLst/>
                <a:uLnTx/>
                <a:uFillTx/>
                <a:latin typeface="Arial"/>
                <a:ea typeface="+mn-ea"/>
                <a:cs typeface="Arial"/>
              </a:rPr>
              <a:t>off from </a:t>
            </a:r>
            <a:r>
              <a:rPr kumimoji="0" sz="2400" b="0" i="0" u="none" strike="noStrike" kern="1200" cap="none" spc="0" normalizeH="0" baseline="0" noProof="0" dirty="0">
                <a:ln>
                  <a:noFill/>
                </a:ln>
                <a:solidFill>
                  <a:prstClr val="black"/>
                </a:solidFill>
                <a:effectLst/>
                <a:uLnTx/>
                <a:uFillTx/>
                <a:latin typeface="Arial"/>
                <a:ea typeface="+mn-ea"/>
                <a:cs typeface="Arial"/>
              </a:rPr>
              <a:t>inside, </a:t>
            </a:r>
            <a:r>
              <a:rPr kumimoji="0" sz="2400" b="0" i="0" u="none" strike="noStrike" kern="1200" cap="none" spc="-7" normalizeH="0" baseline="0" noProof="0" dirty="0">
                <a:ln>
                  <a:noFill/>
                </a:ln>
                <a:solidFill>
                  <a:prstClr val="black"/>
                </a:solidFill>
                <a:effectLst/>
                <a:uLnTx/>
                <a:uFillTx/>
                <a:latin typeface="Arial"/>
                <a:ea typeface="+mn-ea"/>
                <a:cs typeface="Arial"/>
              </a:rPr>
              <a:t>creating </a:t>
            </a:r>
            <a:r>
              <a:rPr kumimoji="0" sz="2400" b="0" i="0" u="none" strike="noStrike" kern="1200" cap="none" spc="0" normalizeH="0" baseline="0" noProof="0" dirty="0">
                <a:ln>
                  <a:noFill/>
                </a:ln>
                <a:solidFill>
                  <a:prstClr val="black"/>
                </a:solidFill>
                <a:effectLst/>
                <a:uLnTx/>
                <a:uFillTx/>
                <a:latin typeface="Arial"/>
                <a:ea typeface="+mn-ea"/>
                <a:cs typeface="Arial"/>
              </a:rPr>
              <a:t>a bag </a:t>
            </a:r>
            <a:r>
              <a:rPr kumimoji="0" sz="2400" b="0" i="0" u="none" strike="noStrike" kern="1200" cap="none" spc="-7" normalizeH="0" baseline="0" noProof="0" dirty="0">
                <a:ln>
                  <a:noFill/>
                </a:ln>
                <a:solidFill>
                  <a:prstClr val="black"/>
                </a:solidFill>
                <a:effectLst/>
                <a:uLnTx/>
                <a:uFillTx/>
                <a:latin typeface="Arial"/>
                <a:ea typeface="+mn-ea"/>
                <a:cs typeface="Arial"/>
              </a:rPr>
              <a:t>for both</a:t>
            </a:r>
            <a:r>
              <a:rPr kumimoji="0" sz="2400" b="0" i="0" u="none" strike="noStrike" kern="1200" cap="none" spc="-127" normalizeH="0" baseline="0" noProof="0" dirty="0">
                <a:ln>
                  <a:noFill/>
                </a:ln>
                <a:solidFill>
                  <a:prstClr val="black"/>
                </a:solidFill>
                <a:effectLst/>
                <a:uLnTx/>
                <a:uFillTx/>
                <a:latin typeface="Arial"/>
                <a:ea typeface="+mn-ea"/>
                <a:cs typeface="Arial"/>
              </a:rPr>
              <a:t> </a:t>
            </a:r>
            <a:r>
              <a:rPr kumimoji="0" sz="2400" b="0" i="0" u="none" strike="noStrike" kern="1200" cap="none" spc="0" normalizeH="0" baseline="0" noProof="0" dirty="0">
                <a:ln>
                  <a:noFill/>
                </a:ln>
                <a:solidFill>
                  <a:prstClr val="black"/>
                </a:solidFill>
                <a:effectLst/>
                <a:uLnTx/>
                <a:uFillTx/>
                <a:latin typeface="Arial"/>
                <a:ea typeface="+mn-ea"/>
                <a:cs typeface="Arial"/>
              </a:rPr>
              <a:t>gloves.</a:t>
            </a:r>
          </a:p>
          <a:p>
            <a:pPr marL="626518" marR="0" lvl="0" indent="-609585" algn="l" defTabSz="1219170" rtl="0" eaLnBrk="1" fontAlgn="auto" latinLnBrk="0" hangingPunct="1">
              <a:lnSpc>
                <a:spcPct val="100000"/>
              </a:lnSpc>
              <a:spcBef>
                <a:spcPts val="1980"/>
              </a:spcBef>
              <a:spcAft>
                <a:spcPts val="0"/>
              </a:spcAft>
              <a:buClrTx/>
              <a:buSzTx/>
              <a:buFontTx/>
              <a:buAutoNum type="arabicPeriod"/>
              <a:tabLst>
                <a:tab pos="625671" algn="l"/>
                <a:tab pos="626518" algn="l"/>
              </a:tabLst>
              <a:defRPr/>
            </a:pPr>
            <a:r>
              <a:rPr kumimoji="0" sz="2400" b="0" i="0" u="none" strike="noStrike" kern="1200" cap="none" spc="0" normalizeH="0" baseline="0" noProof="0" dirty="0">
                <a:ln>
                  <a:noFill/>
                </a:ln>
                <a:solidFill>
                  <a:prstClr val="black"/>
                </a:solidFill>
                <a:effectLst/>
                <a:uLnTx/>
                <a:uFillTx/>
                <a:latin typeface="Arial"/>
                <a:ea typeface="+mn-ea"/>
                <a:cs typeface="Arial"/>
              </a:rPr>
              <a:t>Discard gloves in </a:t>
            </a:r>
            <a:r>
              <a:rPr kumimoji="0" sz="2400" b="0" i="0" u="none" strike="noStrike" kern="1200" cap="none" spc="-7" normalizeH="0" baseline="0" noProof="0" dirty="0">
                <a:ln>
                  <a:noFill/>
                </a:ln>
                <a:solidFill>
                  <a:prstClr val="black"/>
                </a:solidFill>
                <a:effectLst/>
                <a:uLnTx/>
                <a:uFillTx/>
                <a:latin typeface="Arial"/>
                <a:ea typeface="+mn-ea"/>
                <a:cs typeface="Arial"/>
              </a:rPr>
              <a:t>the</a:t>
            </a:r>
            <a:r>
              <a:rPr kumimoji="0" sz="2400" b="0" i="0" u="none" strike="noStrike" kern="1200" cap="none" spc="-60" normalizeH="0" baseline="0" noProof="0" dirty="0">
                <a:ln>
                  <a:noFill/>
                </a:ln>
                <a:solidFill>
                  <a:prstClr val="black"/>
                </a:solidFill>
                <a:effectLst/>
                <a:uLnTx/>
                <a:uFillTx/>
                <a:latin typeface="Arial"/>
                <a:ea typeface="+mn-ea"/>
                <a:cs typeface="Arial"/>
              </a:rPr>
              <a:t> </a:t>
            </a:r>
            <a:r>
              <a:rPr kumimoji="0" sz="2400" b="0" i="0" u="none" strike="noStrike" kern="1200" cap="none" spc="-7" normalizeH="0" baseline="0" noProof="0" dirty="0">
                <a:ln>
                  <a:noFill/>
                </a:ln>
                <a:solidFill>
                  <a:prstClr val="black"/>
                </a:solidFill>
                <a:effectLst/>
                <a:uLnTx/>
                <a:uFillTx/>
                <a:latin typeface="Arial"/>
                <a:ea typeface="+mn-ea"/>
                <a:cs typeface="Arial"/>
              </a:rPr>
              <a:t>garbage.</a:t>
            </a:r>
            <a:endParaRPr kumimoji="0" lang="en-US" sz="2400" b="0" i="0" u="none" strike="noStrike" kern="1200" cap="none" spc="-7" normalizeH="0" baseline="0" noProof="0" dirty="0">
              <a:ln>
                <a:noFill/>
              </a:ln>
              <a:solidFill>
                <a:prstClr val="black"/>
              </a:solidFill>
              <a:effectLst/>
              <a:uLnTx/>
              <a:uFillTx/>
              <a:latin typeface="Arial"/>
              <a:ea typeface="+mn-ea"/>
              <a:cs typeface="Arial"/>
            </a:endParaRPr>
          </a:p>
          <a:p>
            <a:pPr marL="626518" marR="0" lvl="0" indent="-609585" algn="l" defTabSz="1219170" rtl="0" eaLnBrk="1" fontAlgn="auto" latinLnBrk="0" hangingPunct="1">
              <a:lnSpc>
                <a:spcPct val="100000"/>
              </a:lnSpc>
              <a:spcBef>
                <a:spcPts val="1980"/>
              </a:spcBef>
              <a:spcAft>
                <a:spcPts val="0"/>
              </a:spcAft>
              <a:buClrTx/>
              <a:buSzTx/>
              <a:buFontTx/>
              <a:buAutoNum type="arabicPeriod"/>
              <a:tabLst>
                <a:tab pos="625671" algn="l"/>
                <a:tab pos="626518" algn="l"/>
              </a:tabLst>
              <a:defRPr/>
            </a:pPr>
            <a:r>
              <a:rPr lang="en-US" sz="2400" spc="-7" dirty="0">
                <a:solidFill>
                  <a:prstClr val="black"/>
                </a:solidFill>
                <a:latin typeface="Arial"/>
                <a:cs typeface="Arial"/>
              </a:rPr>
              <a:t>Avoid touching your face until you wash your hands.</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7" name="object 7"/>
          <p:cNvSpPr txBox="1"/>
          <p:nvPr/>
        </p:nvSpPr>
        <p:spPr>
          <a:xfrm>
            <a:off x="9947745" y="6309361"/>
            <a:ext cx="1375833" cy="304421"/>
          </a:xfrm>
          <a:prstGeom prst="rect">
            <a:avLst/>
          </a:prstGeom>
        </p:spPr>
        <p:txBody>
          <a:bodyPr vert="horz" wrap="square" lIns="0" tIns="16933" rIns="0" bIns="0" rtlCol="0">
            <a:spAutoFit/>
          </a:bodyPr>
          <a:lstStyle/>
          <a:p>
            <a:pPr marL="16933" marR="0" lvl="0" indent="0" algn="l" defTabSz="1219170" rtl="0" eaLnBrk="1" fontAlgn="auto" latinLnBrk="0" hangingPunct="1">
              <a:lnSpc>
                <a:spcPct val="100000"/>
              </a:lnSpc>
              <a:spcBef>
                <a:spcPts val="133"/>
              </a:spcBef>
              <a:spcAft>
                <a:spcPts val="0"/>
              </a:spcAft>
              <a:buClrTx/>
              <a:buSzTx/>
              <a:buFontTx/>
              <a:buNone/>
              <a:tabLst/>
              <a:defRPr/>
            </a:pPr>
            <a:r>
              <a:rPr kumimoji="0" sz="1867" b="1" i="0" u="none" strike="noStrike" kern="1200" cap="none" spc="-7" normalizeH="0" baseline="0" noProof="0" dirty="0">
                <a:ln>
                  <a:noFill/>
                </a:ln>
                <a:solidFill>
                  <a:prstClr val="black"/>
                </a:solidFill>
                <a:effectLst/>
                <a:uLnTx/>
                <a:uFillTx/>
                <a:latin typeface="Arial"/>
                <a:ea typeface="+mn-ea"/>
                <a:cs typeface="Arial"/>
              </a:rPr>
              <a:t>Image:</a:t>
            </a:r>
            <a:r>
              <a:rPr kumimoji="0" sz="1867" b="1" i="0" u="none" strike="noStrike" kern="1200" cap="none" spc="-100" normalizeH="0" baseline="0" noProof="0" dirty="0">
                <a:ln>
                  <a:noFill/>
                </a:ln>
                <a:solidFill>
                  <a:prstClr val="black"/>
                </a:solidFill>
                <a:effectLst/>
                <a:uLnTx/>
                <a:uFillTx/>
                <a:latin typeface="Arial"/>
                <a:ea typeface="+mn-ea"/>
                <a:cs typeface="Arial"/>
              </a:rPr>
              <a:t> </a:t>
            </a:r>
            <a:r>
              <a:rPr kumimoji="0" sz="1867" b="1" i="0" u="none" strike="noStrike" kern="1200" cap="none" spc="0" normalizeH="0" baseline="0" noProof="0" dirty="0">
                <a:ln>
                  <a:noFill/>
                </a:ln>
                <a:solidFill>
                  <a:prstClr val="black"/>
                </a:solidFill>
                <a:effectLst/>
                <a:uLnTx/>
                <a:uFillTx/>
                <a:latin typeface="Arial"/>
                <a:ea typeface="+mn-ea"/>
                <a:cs typeface="Arial"/>
              </a:rPr>
              <a:t>CDC</a:t>
            </a:r>
            <a:endParaRPr kumimoji="0" sz="1867"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4567736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4082" y="2047578"/>
            <a:ext cx="9755293" cy="1494426"/>
          </a:xfrm>
          <a:prstGeom prst="rect">
            <a:avLst/>
          </a:prstGeom>
        </p:spPr>
        <p:txBody>
          <a:bodyPr vert="horz" wrap="square" lIns="0" tIns="16933" rIns="0" bIns="0" rtlCol="0">
            <a:spAutoFit/>
          </a:bodyPr>
          <a:lstStyle/>
          <a:p>
            <a:pPr marL="16933" marR="6773">
              <a:spcBef>
                <a:spcPts val="133"/>
              </a:spcBef>
            </a:pPr>
            <a:r>
              <a:rPr spc="-7" dirty="0"/>
              <a:t>Demonstration </a:t>
            </a:r>
            <a:r>
              <a:rPr dirty="0"/>
              <a:t>of </a:t>
            </a:r>
            <a:r>
              <a:rPr spc="-7" dirty="0"/>
              <a:t>gloves </a:t>
            </a:r>
            <a:r>
              <a:rPr dirty="0"/>
              <a:t>donning  </a:t>
            </a:r>
            <a:r>
              <a:rPr spc="-7" dirty="0"/>
              <a:t>and doffing</a:t>
            </a:r>
            <a:r>
              <a:rPr dirty="0"/>
              <a:t> </a:t>
            </a:r>
            <a:r>
              <a:rPr spc="-7" dirty="0"/>
              <a:t>procedures</a:t>
            </a:r>
          </a:p>
        </p:txBody>
      </p:sp>
    </p:spTree>
    <p:extLst>
      <p:ext uri="{BB962C8B-B14F-4D97-AF65-F5344CB8AC3E}">
        <p14:creationId xmlns:p14="http://schemas.microsoft.com/office/powerpoint/2010/main" val="2672311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a:highlight>
                  <a:srgbClr val="FFC000"/>
                </a:highlight>
              </a:rPr>
              <a:t>Contents</a:t>
            </a:r>
            <a:endParaRPr dirty="0"/>
          </a:p>
        </p:txBody>
      </p:sp>
      <p:sp>
        <p:nvSpPr>
          <p:cNvPr id="185" name="Google Shape;185;p46"/>
          <p:cNvSpPr txBox="1">
            <a:spLocks noGrp="1"/>
          </p:cNvSpPr>
          <p:nvPr>
            <p:ph type="body" idx="1"/>
          </p:nvPr>
        </p:nvSpPr>
        <p:spPr>
          <a:xfrm>
            <a:off x="341172" y="1068801"/>
            <a:ext cx="11360799" cy="4720398"/>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n-US" sz="3200" dirty="0">
                <a:solidFill>
                  <a:schemeClr val="dk1"/>
                </a:solidFill>
              </a:rPr>
              <a:t>Module 1 COVID-19 Basics</a:t>
            </a:r>
            <a:r>
              <a:rPr lang="en" sz="3200" dirty="0">
                <a:solidFill>
                  <a:schemeClr val="dk1"/>
                </a:solidFill>
              </a:rPr>
              <a:t> </a:t>
            </a:r>
            <a:endParaRPr sz="3200" dirty="0"/>
          </a:p>
          <a:p>
            <a:pPr indent="-457189">
              <a:spcBef>
                <a:spcPts val="2133"/>
              </a:spcBef>
              <a:buClr>
                <a:schemeClr val="dk1"/>
              </a:buClr>
              <a:buSzPts val="1800"/>
              <a:buFont typeface="Arial"/>
              <a:buChar char="●"/>
            </a:pPr>
            <a:r>
              <a:rPr lang="en-US" sz="3200" dirty="0">
                <a:solidFill>
                  <a:schemeClr val="dk1"/>
                </a:solidFill>
              </a:rPr>
              <a:t>Module 2</a:t>
            </a:r>
            <a:r>
              <a:rPr lang="en" sz="3200" dirty="0">
                <a:solidFill>
                  <a:schemeClr val="dk1"/>
                </a:solidFill>
              </a:rPr>
              <a:t> </a:t>
            </a:r>
            <a:r>
              <a:rPr lang="en-US" sz="3200" dirty="0">
                <a:solidFill>
                  <a:schemeClr val="dk1"/>
                </a:solidFill>
              </a:rPr>
              <a:t>Assessing the Potential for Exposure to COVID-19 in daily life activities </a:t>
            </a:r>
            <a:r>
              <a:rPr lang="en" sz="3200" dirty="0">
                <a:solidFill>
                  <a:schemeClr val="dk1"/>
                </a:solidFill>
              </a:rPr>
              <a:t> </a:t>
            </a:r>
            <a:endParaRPr sz="3200" dirty="0"/>
          </a:p>
          <a:p>
            <a:pPr indent="-457189">
              <a:spcBef>
                <a:spcPts val="2133"/>
              </a:spcBef>
              <a:buClr>
                <a:schemeClr val="dk1"/>
              </a:buClr>
              <a:buSzPts val="1800"/>
              <a:buFont typeface="Arial"/>
              <a:buChar char="●"/>
            </a:pPr>
            <a:r>
              <a:rPr lang="en-US" altLang="en-US" sz="3200" dirty="0">
                <a:ea typeface="ＭＳ Ｐゴシック" panose="020B0600070205080204" pitchFamily="34" charset="-128"/>
              </a:rPr>
              <a:t>Module 3 Methods to Prevent COVID-19 in the household</a:t>
            </a:r>
          </a:p>
          <a:p>
            <a:pPr indent="-457189">
              <a:spcBef>
                <a:spcPts val="2133"/>
              </a:spcBef>
              <a:buClr>
                <a:schemeClr val="dk1"/>
              </a:buClr>
              <a:buSzPts val="1800"/>
              <a:buFont typeface="Arial"/>
              <a:buChar char="●"/>
            </a:pPr>
            <a:r>
              <a:rPr lang="en-US" sz="3200" dirty="0">
                <a:ea typeface="ＭＳ Ｐゴシック" panose="020B0600070205080204" pitchFamily="34" charset="-128"/>
              </a:rPr>
              <a:t>Responding to COVID-19 infection in the household</a:t>
            </a:r>
            <a:endParaRPr sz="3200" dirty="0"/>
          </a:p>
        </p:txBody>
      </p:sp>
    </p:spTree>
    <p:extLst>
      <p:ext uri="{BB962C8B-B14F-4D97-AF65-F5344CB8AC3E}">
        <p14:creationId xmlns:p14="http://schemas.microsoft.com/office/powerpoint/2010/main" val="42720225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CC43F9-F448-485D-AD9B-F904C03663AA}"/>
              </a:ext>
            </a:extLst>
          </p:cNvPr>
          <p:cNvSpPr>
            <a:spLocks noGrp="1"/>
          </p:cNvSpPr>
          <p:nvPr>
            <p:ph type="sldNum" sz="quarter" idx="10"/>
          </p:nvPr>
        </p:nvSpPr>
        <p:spPr/>
        <p:txBody>
          <a:bodyPr/>
          <a:lstStyle/>
          <a:p>
            <a:fld id="{644431DD-724F-4159-B395-C12D4FF15CA8}" type="slidenum">
              <a:rPr lang="en-US" altLang="en-US" smtClean="0"/>
              <a:pPr/>
              <a:t>50</a:t>
            </a:fld>
            <a:endParaRPr lang="en-US" altLang="en-US" dirty="0"/>
          </a:p>
        </p:txBody>
      </p:sp>
      <p:pic>
        <p:nvPicPr>
          <p:cNvPr id="97284" name="Content Placeholder 5" descr="lady wearing surgical mask">
            <a:extLst>
              <a:ext uri="{FF2B5EF4-FFF2-40B4-BE49-F238E27FC236}">
                <a16:creationId xmlns:a16="http://schemas.microsoft.com/office/drawing/2014/main" id="{E384F45F-4A23-48B3-B029-B865DBDE881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p:pic>
      <p:sp>
        <p:nvSpPr>
          <p:cNvPr id="97283" name="Content Placeholder 2">
            <a:extLst>
              <a:ext uri="{FF2B5EF4-FFF2-40B4-BE49-F238E27FC236}">
                <a16:creationId xmlns:a16="http://schemas.microsoft.com/office/drawing/2014/main" id="{8D8172D5-A50C-4776-AB51-E579767F8D87}"/>
              </a:ext>
            </a:extLst>
          </p:cNvPr>
          <p:cNvSpPr>
            <a:spLocks noGrp="1"/>
          </p:cNvSpPr>
          <p:nvPr>
            <p:ph sz="half" idx="1"/>
          </p:nvPr>
        </p:nvSpPr>
        <p:spPr>
          <a:xfrm>
            <a:off x="1422079" y="2963924"/>
            <a:ext cx="3810000" cy="2215991"/>
          </a:xfrm>
        </p:spPr>
        <p:txBody>
          <a:bodyPr/>
          <a:lstStyle/>
          <a:p>
            <a:pPr>
              <a:buFontTx/>
              <a:buNone/>
            </a:pPr>
            <a:r>
              <a:rPr lang="en-US" altLang="en-US" sz="2400" dirty="0">
                <a:ea typeface="ＭＳ Ｐゴシック" panose="020B0600070205080204" pitchFamily="34" charset="-128"/>
              </a:rPr>
              <a:t>Surgical masks </a:t>
            </a:r>
            <a:r>
              <a:rPr lang="en-US" altLang="en-US" sz="2400" b="1" u="sng" dirty="0">
                <a:ea typeface="ＭＳ Ｐゴシック" panose="020B0600070205080204" pitchFamily="34" charset="-128"/>
              </a:rPr>
              <a:t>do not</a:t>
            </a:r>
            <a:r>
              <a:rPr lang="en-US" altLang="en-US" sz="2400" dirty="0">
                <a:ea typeface="ＭＳ Ｐゴシック" panose="020B0600070205080204" pitchFamily="34" charset="-128"/>
              </a:rPr>
              <a:t>:</a:t>
            </a:r>
          </a:p>
          <a:p>
            <a:pPr marL="342900" indent="-342900">
              <a:buFont typeface="Arial" panose="020B0604020202020204" pitchFamily="34" charset="0"/>
              <a:buChar char="•"/>
            </a:pPr>
            <a:r>
              <a:rPr lang="en-US" altLang="en-US" sz="2400" dirty="0">
                <a:ea typeface="ＭＳ Ｐゴシック" panose="020B0600070205080204" pitchFamily="34" charset="-128"/>
              </a:rPr>
              <a:t>Fit tightly against the skin to form a seal</a:t>
            </a:r>
          </a:p>
          <a:p>
            <a:pPr marL="342900" indent="-342900">
              <a:buFont typeface="Arial" panose="020B0604020202020204" pitchFamily="34" charset="0"/>
              <a:buChar char="•"/>
            </a:pPr>
            <a:r>
              <a:rPr lang="en-US" altLang="en-US" sz="2400" dirty="0">
                <a:ea typeface="ＭＳ Ｐゴシック" panose="020B0600070205080204" pitchFamily="34" charset="-128"/>
              </a:rPr>
              <a:t>Filter tiny particles, such as viruses or bacteria that are in the air</a:t>
            </a:r>
          </a:p>
        </p:txBody>
      </p:sp>
      <p:sp>
        <p:nvSpPr>
          <p:cNvPr id="2" name="TextBox 1">
            <a:extLst>
              <a:ext uri="{FF2B5EF4-FFF2-40B4-BE49-F238E27FC236}">
                <a16:creationId xmlns:a16="http://schemas.microsoft.com/office/drawing/2014/main" id="{864FC69A-11BC-4203-B129-7E98E2CD0CA4}"/>
              </a:ext>
            </a:extLst>
          </p:cNvPr>
          <p:cNvSpPr txBox="1"/>
          <p:nvPr/>
        </p:nvSpPr>
        <p:spPr>
          <a:xfrm>
            <a:off x="2286001" y="1993613"/>
            <a:ext cx="7467600" cy="584775"/>
          </a:xfrm>
          <a:prstGeom prst="rect">
            <a:avLst/>
          </a:prstGeom>
          <a:noFill/>
        </p:spPr>
        <p:txBody>
          <a:bodyPr wrap="square" rtlCol="0">
            <a:spAutoFit/>
          </a:bodyPr>
          <a:lstStyle/>
          <a:p>
            <a:pPr algn="ctr">
              <a:buNone/>
            </a:pPr>
            <a:r>
              <a:rPr lang="en-US" altLang="en-US" sz="3200" b="1" dirty="0"/>
              <a:t>Surgical masks are not respirators!</a:t>
            </a:r>
            <a:endParaRPr lang="en-US" sz="3200" b="1" dirty="0"/>
          </a:p>
        </p:txBody>
      </p:sp>
      <p:sp>
        <p:nvSpPr>
          <p:cNvPr id="97282" name="Title 1">
            <a:extLst>
              <a:ext uri="{FF2B5EF4-FFF2-40B4-BE49-F238E27FC236}">
                <a16:creationId xmlns:a16="http://schemas.microsoft.com/office/drawing/2014/main" id="{DC535233-B1F0-499B-B824-BA11C9265996}"/>
              </a:ext>
            </a:extLst>
          </p:cNvPr>
          <p:cNvSpPr>
            <a:spLocks noGrp="1"/>
          </p:cNvSpPr>
          <p:nvPr>
            <p:ph type="title"/>
          </p:nvPr>
        </p:nvSpPr>
        <p:spPr>
          <a:xfrm>
            <a:off x="2110154" y="342900"/>
            <a:ext cx="7772400" cy="838200"/>
          </a:xfrm>
        </p:spPr>
        <p:txBody>
          <a:bodyPr/>
          <a:lstStyle/>
          <a:p>
            <a:r>
              <a:rPr lang="en-US" altLang="en-US" dirty="0">
                <a:ea typeface="ＭＳ Ｐゴシック" panose="020B0600070205080204" pitchFamily="34" charset="-128"/>
              </a:rPr>
              <a:t>Respirators vs. Surgical Masks</a:t>
            </a:r>
          </a:p>
        </p:txBody>
      </p:sp>
      <p:sp>
        <p:nvSpPr>
          <p:cNvPr id="4" name="Rectangle 3">
            <a:extLst>
              <a:ext uri="{FF2B5EF4-FFF2-40B4-BE49-F238E27FC236}">
                <a16:creationId xmlns:a16="http://schemas.microsoft.com/office/drawing/2014/main" id="{EF794F2C-EB3B-4C02-B349-293C6A2683D7}"/>
              </a:ext>
            </a:extLst>
          </p:cNvPr>
          <p:cNvSpPr/>
          <p:nvPr/>
        </p:nvSpPr>
        <p:spPr>
          <a:xfrm>
            <a:off x="1083620" y="6193275"/>
            <a:ext cx="1655646" cy="400110"/>
          </a:xfrm>
          <a:prstGeom prst="rect">
            <a:avLst/>
          </a:prstGeom>
        </p:spPr>
        <p:txBody>
          <a:bodyPr wrap="none">
            <a:spAutoFit/>
          </a:bodyPr>
          <a:lstStyle/>
          <a:p>
            <a:pPr lvl="0">
              <a:defRPr/>
            </a:pPr>
            <a:r>
              <a:rPr lang="en-US" sz="2000" dirty="0">
                <a:solidFill>
                  <a:prstClr val="black"/>
                </a:solidFill>
              </a:rPr>
              <a:t>Source: NIEHS</a:t>
            </a:r>
          </a:p>
        </p:txBody>
      </p:sp>
    </p:spTree>
    <p:extLst>
      <p:ext uri="{BB962C8B-B14F-4D97-AF65-F5344CB8AC3E}">
        <p14:creationId xmlns:p14="http://schemas.microsoft.com/office/powerpoint/2010/main" val="5403468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9" name="Content Placeholder 7" descr="N95 respirator">
            <a:extLst>
              <a:ext uri="{FF2B5EF4-FFF2-40B4-BE49-F238E27FC236}">
                <a16:creationId xmlns:a16="http://schemas.microsoft.com/office/drawing/2014/main" id="{F5953902-8BFD-436E-B3EC-1AA7464A11D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2958" b="16268"/>
          <a:stretch/>
        </p:blipFill>
        <p:spPr>
          <a:xfrm>
            <a:off x="1905000" y="3602171"/>
            <a:ext cx="3810000" cy="2696488"/>
          </a:xfrm>
        </p:spPr>
      </p:pic>
      <p:pic>
        <p:nvPicPr>
          <p:cNvPr id="93188" name="Content Placeholder 8" descr="Person wearing surgical mask">
            <a:extLst>
              <a:ext uri="{FF2B5EF4-FFF2-40B4-BE49-F238E27FC236}">
                <a16:creationId xmlns:a16="http://schemas.microsoft.com/office/drawing/2014/main" id="{1E90B167-1438-4682-B959-71EB676F4BC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248400" y="3174422"/>
            <a:ext cx="3048000" cy="3048000"/>
          </a:xfrm>
        </p:spPr>
      </p:pic>
      <p:sp>
        <p:nvSpPr>
          <p:cNvPr id="3" name="Slide Number Placeholder 2">
            <a:extLst>
              <a:ext uri="{FF2B5EF4-FFF2-40B4-BE49-F238E27FC236}">
                <a16:creationId xmlns:a16="http://schemas.microsoft.com/office/drawing/2014/main" id="{73377E10-5A4F-4CE8-98AE-DAAFCEE9A0CF}"/>
              </a:ext>
            </a:extLst>
          </p:cNvPr>
          <p:cNvSpPr>
            <a:spLocks noGrp="1"/>
          </p:cNvSpPr>
          <p:nvPr>
            <p:ph type="sldNum" sz="quarter" idx="10"/>
          </p:nvPr>
        </p:nvSpPr>
        <p:spPr/>
        <p:txBody>
          <a:bodyPr/>
          <a:lstStyle/>
          <a:p>
            <a:fld id="{644431DD-724F-4159-B395-C12D4FF15CA8}" type="slidenum">
              <a:rPr lang="en-US" altLang="en-US" smtClean="0"/>
              <a:pPr/>
              <a:t>51</a:t>
            </a:fld>
            <a:endParaRPr lang="en-US" altLang="en-US" dirty="0"/>
          </a:p>
        </p:txBody>
      </p:sp>
      <p:sp>
        <p:nvSpPr>
          <p:cNvPr id="93187" name="TextBox 17">
            <a:extLst>
              <a:ext uri="{FF2B5EF4-FFF2-40B4-BE49-F238E27FC236}">
                <a16:creationId xmlns:a16="http://schemas.microsoft.com/office/drawing/2014/main" id="{9AAE5A0C-FFA7-47CA-9472-D2AE74402C1F}"/>
              </a:ext>
            </a:extLst>
          </p:cNvPr>
          <p:cNvSpPr txBox="1">
            <a:spLocks noChangeArrowheads="1"/>
          </p:cNvSpPr>
          <p:nvPr/>
        </p:nvSpPr>
        <p:spPr bwMode="auto">
          <a:xfrm>
            <a:off x="2286000" y="3174423"/>
            <a:ext cx="3962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aseline="-250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aseline="-25000">
                <a:solidFill>
                  <a:schemeClr val="tx1"/>
                </a:solidFill>
                <a:latin typeface="Arial" panose="020B0604020202020204" pitchFamily="34" charset="0"/>
                <a:ea typeface="ＭＳ Ｐゴシック" panose="020B0600070205080204" pitchFamily="34" charset="-128"/>
              </a:defRPr>
            </a:lvl2pPr>
            <a:lvl3pPr eaLnBrk="0" hangingPunct="0">
              <a:defRPr sz="2400" baseline="-25000">
                <a:solidFill>
                  <a:schemeClr val="tx1"/>
                </a:solidFill>
                <a:latin typeface="Arial" panose="020B0604020202020204" pitchFamily="34" charset="0"/>
                <a:ea typeface="ＭＳ Ｐゴシック" panose="020B0600070205080204" pitchFamily="34" charset="-128"/>
              </a:defRPr>
            </a:lvl3pPr>
            <a:lvl4pPr eaLnBrk="0" hangingPunct="0">
              <a:defRPr sz="2400" baseline="-25000">
                <a:solidFill>
                  <a:schemeClr val="tx1"/>
                </a:solidFill>
                <a:latin typeface="Arial" panose="020B0604020202020204" pitchFamily="34" charset="0"/>
                <a:ea typeface="ＭＳ Ｐゴシック" panose="020B0600070205080204" pitchFamily="34" charset="-128"/>
              </a:defRPr>
            </a:lvl4pPr>
            <a:lvl5pPr eaLnBrk="0" hangingPunct="0">
              <a:defRPr sz="2400" baseline="-250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aseline="-25000">
                <a:solidFill>
                  <a:schemeClr val="tx1"/>
                </a:solidFill>
                <a:latin typeface="Arial" panose="020B0604020202020204" pitchFamily="34" charset="0"/>
                <a:ea typeface="ＭＳ Ｐゴシック" panose="020B0600070205080204" pitchFamily="34" charset="-128"/>
              </a:defRPr>
            </a:lvl9pPr>
          </a:lstStyle>
          <a:p>
            <a:pPr>
              <a:buNone/>
            </a:pPr>
            <a:r>
              <a:rPr lang="en-US" altLang="en-US" sz="2000" baseline="0" dirty="0"/>
              <a:t>An N95 respirator is the minimum level of protection to prevent inhaling coronavirus.</a:t>
            </a:r>
            <a:endParaRPr lang="en-US" altLang="en-US" sz="2000" dirty="0"/>
          </a:p>
        </p:txBody>
      </p:sp>
      <p:sp>
        <p:nvSpPr>
          <p:cNvPr id="2" name="TextBox 1">
            <a:extLst>
              <a:ext uri="{FF2B5EF4-FFF2-40B4-BE49-F238E27FC236}">
                <a16:creationId xmlns:a16="http://schemas.microsoft.com/office/drawing/2014/main" id="{CE2EB516-6BE0-4ED3-AE8A-BD8FE21305AC}"/>
              </a:ext>
            </a:extLst>
          </p:cNvPr>
          <p:cNvSpPr txBox="1"/>
          <p:nvPr/>
        </p:nvSpPr>
        <p:spPr>
          <a:xfrm>
            <a:off x="1905000" y="1667850"/>
            <a:ext cx="7696201" cy="1384995"/>
          </a:xfrm>
          <a:prstGeom prst="rect">
            <a:avLst/>
          </a:prstGeom>
          <a:noFill/>
        </p:spPr>
        <p:txBody>
          <a:bodyPr wrap="square" rtlCol="0">
            <a:spAutoFit/>
          </a:bodyPr>
          <a:lstStyle/>
          <a:p>
            <a:pPr algn="ctr">
              <a:buNone/>
            </a:pPr>
            <a:r>
              <a:rPr lang="en-US" altLang="en-US" sz="2800" dirty="0"/>
              <a:t>Respirators prevent most virus particles from being inhaled. Face coverings and surgical masks do not. </a:t>
            </a:r>
          </a:p>
        </p:txBody>
      </p:sp>
      <p:sp>
        <p:nvSpPr>
          <p:cNvPr id="93186" name="Title 6">
            <a:extLst>
              <a:ext uri="{FF2B5EF4-FFF2-40B4-BE49-F238E27FC236}">
                <a16:creationId xmlns:a16="http://schemas.microsoft.com/office/drawing/2014/main" id="{7DF97389-73E2-438C-8870-6F7E7CF67AB3}"/>
              </a:ext>
            </a:extLst>
          </p:cNvPr>
          <p:cNvSpPr>
            <a:spLocks noGrp="1"/>
          </p:cNvSpPr>
          <p:nvPr>
            <p:ph type="title"/>
          </p:nvPr>
        </p:nvSpPr>
        <p:spPr>
          <a:xfrm>
            <a:off x="1752600" y="392480"/>
            <a:ext cx="8686800" cy="486196"/>
          </a:xfrm>
        </p:spPr>
        <p:txBody>
          <a:bodyPr/>
          <a:lstStyle/>
          <a:p>
            <a:r>
              <a:rPr lang="en-US" altLang="en-US" dirty="0">
                <a:ea typeface="ＭＳ Ｐゴシック" panose="020B0600070205080204" pitchFamily="34" charset="-128"/>
              </a:rPr>
              <a:t>Respirators</a:t>
            </a:r>
          </a:p>
        </p:txBody>
      </p:sp>
      <p:sp>
        <p:nvSpPr>
          <p:cNvPr id="4" name="TextBox 3">
            <a:extLst>
              <a:ext uri="{FF2B5EF4-FFF2-40B4-BE49-F238E27FC236}">
                <a16:creationId xmlns:a16="http://schemas.microsoft.com/office/drawing/2014/main" id="{8596920F-6992-4B94-B73D-554A2B721AAB}"/>
              </a:ext>
            </a:extLst>
          </p:cNvPr>
          <p:cNvSpPr txBox="1"/>
          <p:nvPr/>
        </p:nvSpPr>
        <p:spPr>
          <a:xfrm>
            <a:off x="0" y="6129635"/>
            <a:ext cx="12220012" cy="461665"/>
          </a:xfrm>
          <a:prstGeom prst="rect">
            <a:avLst/>
          </a:prstGeom>
          <a:noFill/>
        </p:spPr>
        <p:txBody>
          <a:bodyPr wrap="none" rtlCol="0">
            <a:spAutoFit/>
          </a:bodyPr>
          <a:lstStyle/>
          <a:p>
            <a:r>
              <a:rPr lang="en-US" sz="2400" dirty="0"/>
              <a:t>Due to a respirator shortage respirators are not currently available for the general  public.</a:t>
            </a:r>
            <a:endParaRPr lang="en-US" dirty="0"/>
          </a:p>
        </p:txBody>
      </p:sp>
      <p:sp>
        <p:nvSpPr>
          <p:cNvPr id="5" name="Rectangle 4">
            <a:extLst>
              <a:ext uri="{FF2B5EF4-FFF2-40B4-BE49-F238E27FC236}">
                <a16:creationId xmlns:a16="http://schemas.microsoft.com/office/drawing/2014/main" id="{A11494EF-7CCC-4D0B-9B48-4F672619257E}"/>
              </a:ext>
            </a:extLst>
          </p:cNvPr>
          <p:cNvSpPr/>
          <p:nvPr/>
        </p:nvSpPr>
        <p:spPr>
          <a:xfrm>
            <a:off x="609600" y="6478653"/>
            <a:ext cx="1508555" cy="369332"/>
          </a:xfrm>
          <a:prstGeom prst="rect">
            <a:avLst/>
          </a:prstGeom>
        </p:spPr>
        <p:txBody>
          <a:bodyPr wrap="none">
            <a:spAutoFit/>
          </a:bodyPr>
          <a:lstStyle/>
          <a:p>
            <a:pPr lvl="0">
              <a:defRPr/>
            </a:pPr>
            <a:r>
              <a:rPr lang="en-US" dirty="0">
                <a:solidFill>
                  <a:prstClr val="black"/>
                </a:solidFill>
              </a:rPr>
              <a:t>Source: NIEHS</a:t>
            </a:r>
          </a:p>
        </p:txBody>
      </p:sp>
    </p:spTree>
    <p:extLst>
      <p:ext uri="{BB962C8B-B14F-4D97-AF65-F5344CB8AC3E}">
        <p14:creationId xmlns:p14="http://schemas.microsoft.com/office/powerpoint/2010/main" val="932238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5" name="Google Shape;345;p51" descr="cloth masks"/>
          <p:cNvPicPr preferRelativeResize="0"/>
          <p:nvPr/>
        </p:nvPicPr>
        <p:blipFill>
          <a:blip r:embed="rId3">
            <a:alphaModFix/>
          </a:blip>
          <a:stretch>
            <a:fillRect/>
          </a:stretch>
        </p:blipFill>
        <p:spPr>
          <a:xfrm>
            <a:off x="6910915" y="2931183"/>
            <a:ext cx="4224521" cy="2112275"/>
          </a:xfrm>
          <a:prstGeom prst="rect">
            <a:avLst/>
          </a:prstGeom>
          <a:noFill/>
          <a:ln w="38100" cap="flat" cmpd="sng">
            <a:noFill/>
            <a:prstDash val="solid"/>
            <a:round/>
            <a:headEnd type="none" w="sm" len="sm"/>
            <a:tailEnd type="none" w="sm" len="sm"/>
          </a:ln>
        </p:spPr>
      </p:pic>
      <p:sp>
        <p:nvSpPr>
          <p:cNvPr id="4" name="Title 3">
            <a:extLst>
              <a:ext uri="{FF2B5EF4-FFF2-40B4-BE49-F238E27FC236}">
                <a16:creationId xmlns:a16="http://schemas.microsoft.com/office/drawing/2014/main" id="{108C9EF1-A86C-A74B-8498-4059D3FF70FE}"/>
              </a:ext>
            </a:extLst>
          </p:cNvPr>
          <p:cNvSpPr>
            <a:spLocks noGrp="1"/>
          </p:cNvSpPr>
          <p:nvPr>
            <p:ph type="title"/>
          </p:nvPr>
        </p:nvSpPr>
        <p:spPr>
          <a:xfrm>
            <a:off x="614082" y="0"/>
            <a:ext cx="10963835" cy="1231106"/>
          </a:xfrm>
        </p:spPr>
        <p:txBody>
          <a:bodyPr/>
          <a:lstStyle/>
          <a:p>
            <a:r>
              <a:rPr lang="en-US" sz="4000" dirty="0">
                <a:sym typeface="Calibri"/>
              </a:rPr>
              <a:t>What about CDC’s recommendation to wear cloth face coverings in public settings?</a:t>
            </a:r>
            <a:endParaRPr lang="en-US" sz="4000" dirty="0"/>
          </a:p>
        </p:txBody>
      </p:sp>
      <p:sp>
        <p:nvSpPr>
          <p:cNvPr id="5" name="Text Placeholder 4">
            <a:extLst>
              <a:ext uri="{FF2B5EF4-FFF2-40B4-BE49-F238E27FC236}">
                <a16:creationId xmlns:a16="http://schemas.microsoft.com/office/drawing/2014/main" id="{D583D6CB-B599-6446-B03E-48B7AC9D2147}"/>
              </a:ext>
            </a:extLst>
          </p:cNvPr>
          <p:cNvSpPr>
            <a:spLocks noGrp="1"/>
          </p:cNvSpPr>
          <p:nvPr>
            <p:ph idx="1"/>
          </p:nvPr>
        </p:nvSpPr>
        <p:spPr>
          <a:xfrm>
            <a:off x="1056564" y="1786719"/>
            <a:ext cx="4800600" cy="4585871"/>
          </a:xfrm>
        </p:spPr>
        <p:txBody>
          <a:bodyPr/>
          <a:lstStyle/>
          <a:p>
            <a:pPr marL="342900" indent="-342900">
              <a:buFont typeface="Arial" panose="020B0604020202020204" pitchFamily="34" charset="0"/>
              <a:buChar char="•"/>
            </a:pPr>
            <a:r>
              <a:rPr lang="en-US" sz="2300" dirty="0"/>
              <a:t>They are not PPE</a:t>
            </a:r>
          </a:p>
          <a:p>
            <a:pPr marL="342900" indent="-342900">
              <a:buFont typeface="Arial" panose="020B0604020202020204" pitchFamily="34" charset="0"/>
              <a:buChar char="•"/>
            </a:pPr>
            <a:r>
              <a:rPr lang="en-US" sz="2300" dirty="0"/>
              <a:t>There is no seal to the face.</a:t>
            </a:r>
          </a:p>
          <a:p>
            <a:pPr marL="342900" indent="-342900">
              <a:buFont typeface="Arial" panose="020B0604020202020204" pitchFamily="34" charset="0"/>
              <a:buChar char="•"/>
            </a:pPr>
            <a:r>
              <a:rPr lang="en-US" sz="2300" dirty="0"/>
              <a:t>Factors like moisture on the cloth may concentrate droplets.</a:t>
            </a:r>
          </a:p>
          <a:p>
            <a:pPr marL="342900" indent="-342900">
              <a:buFont typeface="Arial" panose="020B0604020202020204" pitchFamily="34" charset="0"/>
              <a:buChar char="•"/>
            </a:pPr>
            <a:r>
              <a:rPr lang="en-US" sz="2300" dirty="0"/>
              <a:t>Face coverings will capture  or slow some droplets when a person speaks, coughs or sneezes.  This reduces risk of exposure but does not eliminate it.</a:t>
            </a:r>
          </a:p>
          <a:p>
            <a:pPr marL="342900" indent="-342900">
              <a:buFont typeface="Arial" panose="020B0604020202020204" pitchFamily="34" charset="0"/>
              <a:buChar char="•"/>
            </a:pPr>
            <a:r>
              <a:rPr lang="en-US" sz="2300" dirty="0"/>
              <a:t>CDC recommends wearing a face covering in settings where social distancing is difficult to maintain.</a:t>
            </a:r>
          </a:p>
          <a:p>
            <a:endParaRPr lang="en-US" sz="2200" dirty="0"/>
          </a:p>
        </p:txBody>
      </p:sp>
      <p:sp>
        <p:nvSpPr>
          <p:cNvPr id="2" name="Slide Number Placeholder 1">
            <a:extLst>
              <a:ext uri="{FF2B5EF4-FFF2-40B4-BE49-F238E27FC236}">
                <a16:creationId xmlns:a16="http://schemas.microsoft.com/office/drawing/2014/main" id="{03BAA6B5-FED2-49E9-9354-4B6F8BC673DB}"/>
              </a:ext>
            </a:extLst>
          </p:cNvPr>
          <p:cNvSpPr>
            <a:spLocks noGrp="1"/>
          </p:cNvSpPr>
          <p:nvPr>
            <p:ph type="sldNum" sz="quarter" idx="10"/>
          </p:nvPr>
        </p:nvSpPr>
        <p:spPr/>
        <p:txBody>
          <a:bodyPr/>
          <a:lstStyle/>
          <a:p>
            <a:fld id="{00000000-1234-1234-1234-123412341234}" type="slidenum">
              <a:rPr lang="en" smtClean="0"/>
              <a:pPr/>
              <a:t>52</a:t>
            </a:fld>
            <a:endParaRPr lang="en"/>
          </a:p>
        </p:txBody>
      </p:sp>
      <p:sp>
        <p:nvSpPr>
          <p:cNvPr id="3" name="Rectangle 2">
            <a:extLst>
              <a:ext uri="{FF2B5EF4-FFF2-40B4-BE49-F238E27FC236}">
                <a16:creationId xmlns:a16="http://schemas.microsoft.com/office/drawing/2014/main" id="{DB1F7ACE-10AC-4D97-9818-D375CF92F1A8}"/>
              </a:ext>
            </a:extLst>
          </p:cNvPr>
          <p:cNvSpPr/>
          <p:nvPr/>
        </p:nvSpPr>
        <p:spPr>
          <a:xfrm>
            <a:off x="5742430" y="6172535"/>
            <a:ext cx="1655646" cy="400110"/>
          </a:xfrm>
          <a:prstGeom prst="rect">
            <a:avLst/>
          </a:prstGeom>
        </p:spPr>
        <p:txBody>
          <a:bodyPr wrap="none">
            <a:spAutoFit/>
          </a:bodyPr>
          <a:lstStyle/>
          <a:p>
            <a:pPr lvl="0">
              <a:defRPr/>
            </a:pPr>
            <a:r>
              <a:rPr lang="en-US" sz="2000" dirty="0">
                <a:solidFill>
                  <a:prstClr val="black"/>
                </a:solidFill>
              </a:rPr>
              <a:t>Source: NIEHS</a:t>
            </a:r>
          </a:p>
        </p:txBody>
      </p:sp>
    </p:spTree>
    <p:extLst>
      <p:ext uri="{BB962C8B-B14F-4D97-AF65-F5344CB8AC3E}">
        <p14:creationId xmlns:p14="http://schemas.microsoft.com/office/powerpoint/2010/main" val="32258269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2"/>
            <a:ext cx="12192000" cy="1515533"/>
          </a:xfrm>
          <a:custGeom>
            <a:avLst/>
            <a:gdLst/>
            <a:ahLst/>
            <a:cxnLst/>
            <a:rect l="l" t="t" r="r" b="b"/>
            <a:pathLst>
              <a:path w="9144000" h="1136650">
                <a:moveTo>
                  <a:pt x="0" y="0"/>
                </a:moveTo>
                <a:lnTo>
                  <a:pt x="9144000" y="0"/>
                </a:lnTo>
                <a:lnTo>
                  <a:pt x="9144000" y="1136467"/>
                </a:lnTo>
                <a:lnTo>
                  <a:pt x="0" y="1136467"/>
                </a:lnTo>
                <a:lnTo>
                  <a:pt x="0" y="0"/>
                </a:lnTo>
                <a:close/>
              </a:path>
            </a:pathLst>
          </a:custGeom>
          <a:solidFill>
            <a:srgbClr val="FFC627"/>
          </a:solidFill>
        </p:spPr>
        <p:txBody>
          <a:bodyPr wrap="square" lIns="0" tIns="0" rIns="0" bIns="0" rtlCol="0"/>
          <a:lstStyle/>
          <a:p>
            <a:endParaRPr sz="2400"/>
          </a:p>
        </p:txBody>
      </p:sp>
      <p:sp>
        <p:nvSpPr>
          <p:cNvPr id="3" name="object 3"/>
          <p:cNvSpPr txBox="1">
            <a:spLocks noGrp="1"/>
          </p:cNvSpPr>
          <p:nvPr>
            <p:ph type="title"/>
          </p:nvPr>
        </p:nvSpPr>
        <p:spPr>
          <a:xfrm>
            <a:off x="520567" y="470503"/>
            <a:ext cx="9483512" cy="673753"/>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sz="4267" dirty="0"/>
              <a:t>Dr. </a:t>
            </a:r>
            <a:r>
              <a:rPr sz="4267" spc="-7" dirty="0"/>
              <a:t>Jerome Adams, Surgeon</a:t>
            </a:r>
            <a:r>
              <a:rPr sz="4267" spc="-80" dirty="0"/>
              <a:t> </a:t>
            </a:r>
            <a:r>
              <a:rPr sz="4267" spc="-7" dirty="0"/>
              <a:t>General</a:t>
            </a:r>
            <a:endParaRPr sz="4267"/>
          </a:p>
        </p:txBody>
      </p:sp>
      <p:sp>
        <p:nvSpPr>
          <p:cNvPr id="4" name="object 4"/>
          <p:cNvSpPr txBox="1"/>
          <p:nvPr/>
        </p:nvSpPr>
        <p:spPr>
          <a:xfrm>
            <a:off x="4165598" y="6274137"/>
            <a:ext cx="3861647" cy="386430"/>
          </a:xfrm>
          <a:prstGeom prst="rect">
            <a:avLst/>
          </a:prstGeom>
        </p:spPr>
        <p:txBody>
          <a:bodyPr vert="horz" wrap="square" lIns="0" tIns="16933" rIns="0" bIns="0" rtlCol="0">
            <a:spAutoFit/>
          </a:bodyPr>
          <a:lstStyle/>
          <a:p>
            <a:pPr marL="16933">
              <a:spcBef>
                <a:spcPts val="133"/>
              </a:spcBef>
            </a:pPr>
            <a:r>
              <a:rPr sz="2400" u="sng" spc="-7" dirty="0">
                <a:solidFill>
                  <a:srgbClr val="951D40"/>
                </a:solidFill>
                <a:uFill>
                  <a:solidFill>
                    <a:srgbClr val="951D40"/>
                  </a:solidFill>
                </a:uFill>
                <a:latin typeface="Arial"/>
                <a:cs typeface="Arial"/>
              </a:rPr>
              <a:t>https://youtu.be/tPx1yqvJgf4</a:t>
            </a:r>
            <a:endParaRPr sz="2400">
              <a:latin typeface="Arial"/>
              <a:cs typeface="Arial"/>
            </a:endParaRPr>
          </a:p>
        </p:txBody>
      </p:sp>
      <p:sp>
        <p:nvSpPr>
          <p:cNvPr id="5" name="object 5"/>
          <p:cNvSpPr/>
          <p:nvPr/>
        </p:nvSpPr>
        <p:spPr>
          <a:xfrm>
            <a:off x="2071853" y="1703949"/>
            <a:ext cx="8058769" cy="4532401"/>
          </a:xfrm>
          <a:prstGeom prst="rect">
            <a:avLst/>
          </a:prstGeom>
          <a:blipFill>
            <a:blip r:embed="rId3" cstate="print"/>
            <a:stretch>
              <a:fillRect/>
            </a:stretch>
          </a:blipFill>
        </p:spPr>
        <p:txBody>
          <a:bodyPr wrap="square" lIns="0" tIns="0" rIns="0" bIns="0" rtlCol="0"/>
          <a:lstStyle/>
          <a:p>
            <a:endParaRPr sz="24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7DB94-6A2E-4DB8-9315-35563594C8E8}"/>
              </a:ext>
            </a:extLst>
          </p:cNvPr>
          <p:cNvSpPr>
            <a:spLocks noGrp="1"/>
          </p:cNvSpPr>
          <p:nvPr>
            <p:ph type="title"/>
          </p:nvPr>
        </p:nvSpPr>
        <p:spPr>
          <a:xfrm>
            <a:off x="609600" y="228600"/>
            <a:ext cx="11582400" cy="561109"/>
          </a:xfrm>
        </p:spPr>
        <p:txBody>
          <a:bodyPr/>
          <a:lstStyle/>
          <a:p>
            <a:r>
              <a:rPr lang="en-US" dirty="0"/>
              <a:t>Tribal Community Resources</a:t>
            </a:r>
          </a:p>
        </p:txBody>
      </p:sp>
      <p:sp>
        <p:nvSpPr>
          <p:cNvPr id="3" name="Content Placeholder 2">
            <a:extLst>
              <a:ext uri="{FF2B5EF4-FFF2-40B4-BE49-F238E27FC236}">
                <a16:creationId xmlns:a16="http://schemas.microsoft.com/office/drawing/2014/main" id="{396CE1F3-8909-4504-ADB1-CE718B85D0B2}"/>
              </a:ext>
            </a:extLst>
          </p:cNvPr>
          <p:cNvSpPr>
            <a:spLocks noGrp="1"/>
          </p:cNvSpPr>
          <p:nvPr>
            <p:ph idx="1"/>
          </p:nvPr>
        </p:nvSpPr>
        <p:spPr>
          <a:xfrm>
            <a:off x="304800" y="1652155"/>
            <a:ext cx="11582400" cy="5105400"/>
          </a:xfrm>
        </p:spPr>
        <p:txBody>
          <a:bodyPr/>
          <a:lstStyle/>
          <a:p>
            <a:pPr marL="457200" indent="-457200">
              <a:buFont typeface="Arial" panose="020B0604020202020204" pitchFamily="34" charset="0"/>
              <a:buChar char="•"/>
            </a:pPr>
            <a:r>
              <a:rPr lang="en-US" dirty="0"/>
              <a:t>Some tribal communities may be at higher risk due to disparities in access to primary care, food insecurity, multigenerational households, access to running water, access to electricity and more.</a:t>
            </a:r>
          </a:p>
          <a:p>
            <a:pPr marL="457200" indent="-457200">
              <a:buFont typeface="Arial" panose="020B0604020202020204" pitchFamily="34" charset="0"/>
              <a:buChar char="•"/>
            </a:pPr>
            <a:r>
              <a:rPr lang="en-US" dirty="0"/>
              <a:t>Guidance on COVID-19 prevention at workplaces and home published by federal, state and local health agencies is applicable. OSHA standards apply on all tribal lands. </a:t>
            </a:r>
          </a:p>
          <a:p>
            <a:pPr marL="457200" indent="-457200">
              <a:buFont typeface="Arial" panose="020B0604020202020204" pitchFamily="34" charset="0"/>
              <a:buChar char="•"/>
            </a:pPr>
            <a:r>
              <a:rPr lang="en-US" dirty="0"/>
              <a:t>Community level pandemic information may be accessed on the tribal community’s website.</a:t>
            </a:r>
          </a:p>
          <a:p>
            <a:pPr marL="457200" indent="-457200">
              <a:buFont typeface="Arial" panose="020B0604020202020204" pitchFamily="34" charset="0"/>
              <a:buChar char="•"/>
            </a:pPr>
            <a:r>
              <a:rPr lang="en-US" dirty="0"/>
              <a:t>Additional resources for tribal communities published by CDC may be accessed at: </a:t>
            </a:r>
            <a:r>
              <a:rPr lang="en-US" dirty="0">
                <a:hlinkClick r:id="rId5"/>
              </a:rPr>
              <a:t>https://www.cdc.gov/coronavirus/2019-ncov/community/tribal/index.html</a:t>
            </a:r>
            <a:endParaRPr lang="en-US" dirty="0"/>
          </a:p>
          <a:p>
            <a:r>
              <a:rPr lang="en-US" dirty="0"/>
              <a:t>Video: </a:t>
            </a:r>
          </a:p>
        </p:txBody>
      </p:sp>
      <p:sp>
        <p:nvSpPr>
          <p:cNvPr id="4" name="Slide Number Placeholder 3">
            <a:extLst>
              <a:ext uri="{FF2B5EF4-FFF2-40B4-BE49-F238E27FC236}">
                <a16:creationId xmlns:a16="http://schemas.microsoft.com/office/drawing/2014/main" id="{BF13DBAB-C863-4055-823F-9445EA49BB40}"/>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smtClean="0">
                <a:solidFill>
                  <a:srgbClr val="000000"/>
                </a:solidFill>
              </a:rPr>
              <a:pPr fontAlgn="base">
                <a:spcAft>
                  <a:spcPct val="0"/>
                </a:spcAft>
                <a:defRPr/>
              </a:pPr>
              <a:t>54</a:t>
            </a:fld>
            <a:endParaRPr lang="en-US" altLang="en-US" dirty="0">
              <a:solidFill>
                <a:srgbClr val="000000"/>
              </a:solidFill>
            </a:endParaRPr>
          </a:p>
        </p:txBody>
      </p:sp>
      <p:pic>
        <p:nvPicPr>
          <p:cNvPr id="5" name="317070_WesStudiCOVID-PSA_30-sec">
            <a:hlinkClick r:id="" action="ppaction://media"/>
            <a:extLst>
              <a:ext uri="{FF2B5EF4-FFF2-40B4-BE49-F238E27FC236}">
                <a16:creationId xmlns:a16="http://schemas.microsoft.com/office/drawing/2014/main" id="{E2ECC7A3-B3B9-42EF-9BB7-3F7FBDB940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62408" y="5836228"/>
            <a:ext cx="1637915" cy="921327"/>
          </a:xfrm>
          <a:prstGeom prst="rect">
            <a:avLst/>
          </a:prstGeom>
        </p:spPr>
      </p:pic>
    </p:spTree>
    <p:extLst>
      <p:ext uri="{BB962C8B-B14F-4D97-AF65-F5344CB8AC3E}">
        <p14:creationId xmlns:p14="http://schemas.microsoft.com/office/powerpoint/2010/main" val="48009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94F5-5C7C-4900-912E-9F70E9056DD6}"/>
              </a:ext>
            </a:extLst>
          </p:cNvPr>
          <p:cNvSpPr>
            <a:spLocks noGrp="1"/>
          </p:cNvSpPr>
          <p:nvPr>
            <p:ph type="title"/>
          </p:nvPr>
        </p:nvSpPr>
        <p:spPr>
          <a:xfrm>
            <a:off x="614082" y="15922"/>
            <a:ext cx="10963835" cy="1417093"/>
          </a:xfrm>
        </p:spPr>
        <p:txBody>
          <a:bodyPr/>
          <a:lstStyle/>
          <a:p>
            <a:r>
              <a:rPr lang="en-US" dirty="0"/>
              <a:t>Continuity of Operations (COOP) for all households</a:t>
            </a:r>
          </a:p>
        </p:txBody>
      </p:sp>
      <p:sp>
        <p:nvSpPr>
          <p:cNvPr id="3" name="Content Placeholder 2">
            <a:extLst>
              <a:ext uri="{FF2B5EF4-FFF2-40B4-BE49-F238E27FC236}">
                <a16:creationId xmlns:a16="http://schemas.microsoft.com/office/drawing/2014/main" id="{DC3EA57F-FF07-4284-B521-307ADC9A7E38}"/>
              </a:ext>
            </a:extLst>
          </p:cNvPr>
          <p:cNvSpPr>
            <a:spLocks noGrp="1"/>
          </p:cNvSpPr>
          <p:nvPr>
            <p:ph idx="1"/>
          </p:nvPr>
        </p:nvSpPr>
        <p:spPr>
          <a:xfrm>
            <a:off x="452120" y="1780033"/>
            <a:ext cx="11287759" cy="2205860"/>
          </a:xfrm>
        </p:spPr>
        <p:txBody>
          <a:bodyPr/>
          <a:lstStyle/>
          <a:p>
            <a:r>
              <a:rPr lang="en-US" dirty="0"/>
              <a:t>All households should have a strategy to overcome potential disruptions to operations for:</a:t>
            </a:r>
          </a:p>
          <a:p>
            <a:pPr marL="895335" lvl="1" indent="-285750">
              <a:buFont typeface="Arial" panose="020B0604020202020204" pitchFamily="34" charset="0"/>
              <a:buChar char="•"/>
            </a:pPr>
            <a:r>
              <a:rPr lang="en-US" sz="2400" dirty="0"/>
              <a:t>communications with household members, including during disruptions to usual services;</a:t>
            </a:r>
          </a:p>
          <a:p>
            <a:pPr marL="895335" lvl="1" indent="-285750">
              <a:buFont typeface="Arial" panose="020B0604020202020204" pitchFamily="34" charset="0"/>
              <a:buChar char="•"/>
            </a:pPr>
            <a:r>
              <a:rPr lang="en-US" sz="2400" dirty="0"/>
              <a:t>stockpiling supplies in the event of a supply chain disruption.</a:t>
            </a:r>
          </a:p>
          <a:p>
            <a:pPr lvl="1"/>
            <a:endParaRPr lang="en-US" dirty="0"/>
          </a:p>
        </p:txBody>
      </p:sp>
      <p:sp>
        <p:nvSpPr>
          <p:cNvPr id="4" name="Slide Number Placeholder 3">
            <a:extLst>
              <a:ext uri="{FF2B5EF4-FFF2-40B4-BE49-F238E27FC236}">
                <a16:creationId xmlns:a16="http://schemas.microsoft.com/office/drawing/2014/main" id="{923BE65E-6B91-4B95-B9D7-A0352FBEAEBF}"/>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a:solidFill>
                  <a:srgbClr val="000000"/>
                </a:solidFill>
                <a:latin typeface="Arial" charset="0"/>
                <a:ea typeface="ＭＳ Ｐゴシック" pitchFamily="48" charset="-128"/>
              </a:rPr>
              <a:pPr fontAlgn="base">
                <a:spcAft>
                  <a:spcPct val="0"/>
                </a:spcAft>
                <a:defRPr/>
              </a:pPr>
              <a:t>55</a:t>
            </a:fld>
            <a:endParaRPr lang="en-US" altLang="en-US" dirty="0">
              <a:solidFill>
                <a:srgbClr val="000000"/>
              </a:solidFill>
              <a:latin typeface="Arial" charset="0"/>
              <a:ea typeface="ＭＳ Ｐゴシック" pitchFamily="48" charset="-128"/>
            </a:endParaRPr>
          </a:p>
        </p:txBody>
      </p:sp>
      <p:pic>
        <p:nvPicPr>
          <p:cNvPr id="6" name="Picture 5" descr="A picture containing building, orange, sitting, table&#10;&#10;Description automatically generated">
            <a:extLst>
              <a:ext uri="{FF2B5EF4-FFF2-40B4-BE49-F238E27FC236}">
                <a16:creationId xmlns:a16="http://schemas.microsoft.com/office/drawing/2014/main" id="{5E9CAF21-B4D9-4AF9-8896-BC13FB671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5721" y="4234403"/>
            <a:ext cx="3400555" cy="2266482"/>
          </a:xfrm>
          <a:prstGeom prst="rect">
            <a:avLst/>
          </a:prstGeom>
        </p:spPr>
      </p:pic>
    </p:spTree>
    <p:extLst>
      <p:ext uri="{BB962C8B-B14F-4D97-AF65-F5344CB8AC3E}">
        <p14:creationId xmlns:p14="http://schemas.microsoft.com/office/powerpoint/2010/main" val="30289878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C4B226-9779-4390-AF81-632FB6522F44}"/>
              </a:ext>
            </a:extLst>
          </p:cNvPr>
          <p:cNvPicPr>
            <a:picLocks noChangeAspect="1"/>
          </p:cNvPicPr>
          <p:nvPr/>
        </p:nvPicPr>
        <p:blipFill>
          <a:blip r:embed="rId3"/>
          <a:stretch>
            <a:fillRect/>
          </a:stretch>
        </p:blipFill>
        <p:spPr>
          <a:xfrm>
            <a:off x="631665" y="414670"/>
            <a:ext cx="10925926" cy="6027146"/>
          </a:xfrm>
          <a:prstGeom prst="rect">
            <a:avLst/>
          </a:prstGeom>
        </p:spPr>
      </p:pic>
    </p:spTree>
    <p:extLst>
      <p:ext uri="{BB962C8B-B14F-4D97-AF65-F5344CB8AC3E}">
        <p14:creationId xmlns:p14="http://schemas.microsoft.com/office/powerpoint/2010/main" val="33021989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8E5FC-7C5D-43B5-AA49-2ACFF09094EB}"/>
              </a:ext>
            </a:extLst>
          </p:cNvPr>
          <p:cNvPicPr>
            <a:picLocks noChangeAspect="1"/>
          </p:cNvPicPr>
          <p:nvPr/>
        </p:nvPicPr>
        <p:blipFill>
          <a:blip r:embed="rId3"/>
          <a:stretch>
            <a:fillRect/>
          </a:stretch>
        </p:blipFill>
        <p:spPr>
          <a:xfrm>
            <a:off x="1541721" y="87350"/>
            <a:ext cx="8832080" cy="6683299"/>
          </a:xfrm>
          <a:prstGeom prst="rect">
            <a:avLst/>
          </a:prstGeom>
        </p:spPr>
      </p:pic>
    </p:spTree>
    <p:extLst>
      <p:ext uri="{BB962C8B-B14F-4D97-AF65-F5344CB8AC3E}">
        <p14:creationId xmlns:p14="http://schemas.microsoft.com/office/powerpoint/2010/main" val="36910311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a:highlight>
                  <a:srgbClr val="FFC000"/>
                </a:highlight>
              </a:rPr>
              <a:t>Vulnerable persons</a:t>
            </a:r>
            <a:endParaRPr dirty="0"/>
          </a:p>
        </p:txBody>
      </p:sp>
      <p:sp>
        <p:nvSpPr>
          <p:cNvPr id="185" name="Google Shape;185;p46"/>
          <p:cNvSpPr txBox="1">
            <a:spLocks noGrp="1"/>
          </p:cNvSpPr>
          <p:nvPr>
            <p:ph type="body" idx="1"/>
          </p:nvPr>
        </p:nvSpPr>
        <p:spPr>
          <a:xfrm>
            <a:off x="252921" y="1036071"/>
            <a:ext cx="11360799" cy="5608570"/>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n-US" sz="2400" dirty="0">
                <a:solidFill>
                  <a:schemeClr val="dk1"/>
                </a:solidFill>
              </a:rPr>
              <a:t>Persons who are at higher risk for serious illness due to COVID-19 were discussed in Module 1. </a:t>
            </a:r>
            <a:endParaRPr sz="2400" dirty="0"/>
          </a:p>
          <a:p>
            <a:pPr indent="-457189">
              <a:spcBef>
                <a:spcPts val="2133"/>
              </a:spcBef>
              <a:buClr>
                <a:schemeClr val="dk1"/>
              </a:buClr>
              <a:buSzPts val="1800"/>
              <a:buFont typeface="Arial"/>
              <a:buChar char="●"/>
            </a:pPr>
            <a:r>
              <a:rPr lang="en-US" sz="2400" dirty="0">
                <a:solidFill>
                  <a:schemeClr val="dk1"/>
                </a:solidFill>
              </a:rPr>
              <a:t>Phases one and two of the Opening Up America Again guidance document advise vulnerable persons to stay at home and continue to avoid public places. </a:t>
            </a:r>
            <a:r>
              <a:rPr lang="en" sz="2400" dirty="0">
                <a:solidFill>
                  <a:schemeClr val="dk1"/>
                </a:solidFill>
              </a:rPr>
              <a:t> </a:t>
            </a:r>
            <a:endParaRPr sz="2400" dirty="0"/>
          </a:p>
          <a:p>
            <a:pPr indent="-457189">
              <a:spcBef>
                <a:spcPts val="2133"/>
              </a:spcBef>
              <a:buClr>
                <a:schemeClr val="dk1"/>
              </a:buClr>
              <a:buSzPts val="1800"/>
              <a:buFont typeface="Arial"/>
              <a:buChar char="●"/>
            </a:pPr>
            <a:r>
              <a:rPr lang="en-US" sz="2400" dirty="0">
                <a:solidFill>
                  <a:schemeClr val="dk1"/>
                </a:solidFill>
              </a:rPr>
              <a:t>All members of a h</a:t>
            </a:r>
            <a:r>
              <a:rPr lang="en" sz="2400" dirty="0">
                <a:solidFill>
                  <a:schemeClr val="dk1"/>
                </a:solidFill>
              </a:rPr>
              <a:t>ou</a:t>
            </a:r>
            <a:r>
              <a:rPr lang="en-US" sz="2400" dirty="0">
                <a:solidFill>
                  <a:schemeClr val="dk1"/>
                </a:solidFill>
              </a:rPr>
              <a:t>sehold with a vulnerable person should continue to </a:t>
            </a:r>
            <a:r>
              <a:rPr lang="en" sz="2400" dirty="0">
                <a:solidFill>
                  <a:schemeClr val="dk1"/>
                </a:solidFill>
              </a:rPr>
              <a:t>stay at home and avoid public places duri</a:t>
            </a:r>
            <a:r>
              <a:rPr lang="en-US" sz="2400" dirty="0">
                <a:solidFill>
                  <a:schemeClr val="dk1"/>
                </a:solidFill>
              </a:rPr>
              <a:t>ng Phases one and two. </a:t>
            </a:r>
            <a:endParaRPr sz="2400" dirty="0">
              <a:solidFill>
                <a:schemeClr val="dk1"/>
              </a:solidFill>
            </a:endParaRPr>
          </a:p>
          <a:p>
            <a:pPr indent="-457189">
              <a:spcBef>
                <a:spcPts val="2133"/>
              </a:spcBef>
              <a:buClr>
                <a:schemeClr val="dk1"/>
              </a:buClr>
              <a:buSzPts val="1800"/>
              <a:buFont typeface="Arial"/>
              <a:buChar char="●"/>
            </a:pPr>
            <a:r>
              <a:rPr lang="en" sz="2400" dirty="0">
                <a:solidFill>
                  <a:schemeClr val="dk1"/>
                </a:solidFill>
              </a:rPr>
              <a:t>Monitor your state, tribal or local health department webpages </a:t>
            </a:r>
            <a:r>
              <a:rPr lang="en-US" sz="2400" dirty="0">
                <a:solidFill>
                  <a:schemeClr val="dk1"/>
                </a:solidFill>
              </a:rPr>
              <a:t>to understand and follow the recommendations that are in effect for vulnerable persons. </a:t>
            </a:r>
          </a:p>
          <a:p>
            <a:pPr marL="152396" indent="0">
              <a:spcBef>
                <a:spcPts val="2133"/>
              </a:spcBef>
              <a:buClr>
                <a:schemeClr val="dk1"/>
              </a:buClr>
              <a:buSzPts val="1800"/>
            </a:pPr>
            <a:endParaRPr lang="en-US" sz="2000" dirty="0">
              <a:solidFill>
                <a:schemeClr val="dk1"/>
              </a:solidFill>
            </a:endParaRPr>
          </a:p>
        </p:txBody>
      </p:sp>
    </p:spTree>
    <p:extLst>
      <p:ext uri="{BB962C8B-B14F-4D97-AF65-F5344CB8AC3E}">
        <p14:creationId xmlns:p14="http://schemas.microsoft.com/office/powerpoint/2010/main" val="26722613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a:highlight>
                  <a:srgbClr val="FFC000"/>
                </a:highlight>
              </a:rPr>
              <a:t>Children and Pets</a:t>
            </a:r>
            <a:endParaRPr dirty="0"/>
          </a:p>
        </p:txBody>
      </p:sp>
      <p:sp>
        <p:nvSpPr>
          <p:cNvPr id="185" name="Google Shape;185;p46"/>
          <p:cNvSpPr txBox="1">
            <a:spLocks noGrp="1"/>
          </p:cNvSpPr>
          <p:nvPr>
            <p:ph type="body" idx="1"/>
          </p:nvPr>
        </p:nvSpPr>
        <p:spPr>
          <a:xfrm>
            <a:off x="252921" y="1036071"/>
            <a:ext cx="11360799" cy="5608570"/>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n-US" sz="2400" dirty="0">
                <a:solidFill>
                  <a:schemeClr val="dk1"/>
                </a:solidFill>
              </a:rPr>
              <a:t>Children do not appear to be at higher risk for COVID-19 than adults. </a:t>
            </a:r>
            <a:br>
              <a:rPr lang="en-US" sz="2400" dirty="0">
                <a:solidFill>
                  <a:schemeClr val="dk1"/>
                </a:solidFill>
              </a:rPr>
            </a:br>
            <a:endParaRPr lang="en-US" sz="2400" dirty="0">
              <a:solidFill>
                <a:schemeClr val="dk1"/>
              </a:solidFill>
            </a:endParaRPr>
          </a:p>
          <a:p>
            <a:pPr indent="-457189">
              <a:buClr>
                <a:schemeClr val="dk1"/>
              </a:buClr>
              <a:buSzPts val="1800"/>
              <a:buFont typeface="Arial"/>
              <a:buChar char="●"/>
            </a:pPr>
            <a:r>
              <a:rPr lang="en-US" sz="2400" dirty="0">
                <a:solidFill>
                  <a:schemeClr val="dk1"/>
                </a:solidFill>
              </a:rPr>
              <a:t>Children 2 years and older should wear a cloth face covering when in public.</a:t>
            </a:r>
            <a:endParaRPr sz="2400" dirty="0"/>
          </a:p>
          <a:p>
            <a:pPr indent="-457189">
              <a:spcBef>
                <a:spcPts val="2133"/>
              </a:spcBef>
              <a:buClr>
                <a:schemeClr val="dk1"/>
              </a:buClr>
              <a:buSzPts val="1800"/>
              <a:buFont typeface="Arial"/>
              <a:buChar char="●"/>
            </a:pPr>
            <a:r>
              <a:rPr lang="en-US" sz="2400" dirty="0">
                <a:solidFill>
                  <a:schemeClr val="dk1"/>
                </a:solidFill>
              </a:rPr>
              <a:t>Some children who have tested positive for COVID-19 develop Multisystem Inflammatory Syndrome (MIS-C). Much is unknown about the syndrome. Contact your child’s doctor if your child is showing symptoms of MIS-C. See the link in the notes for this slide. </a:t>
            </a:r>
            <a:endParaRPr sz="2400" dirty="0"/>
          </a:p>
          <a:p>
            <a:pPr indent="-457189">
              <a:spcBef>
                <a:spcPts val="2133"/>
              </a:spcBef>
              <a:buClr>
                <a:schemeClr val="dk1"/>
              </a:buClr>
              <a:buSzPts val="1800"/>
              <a:buFont typeface="Arial"/>
              <a:buChar char="●"/>
            </a:pPr>
            <a:r>
              <a:rPr lang="en-US" sz="2400" dirty="0">
                <a:solidFill>
                  <a:schemeClr val="dk1"/>
                </a:solidFill>
              </a:rPr>
              <a:t>Do not let pets interact with people or animals outside the household. </a:t>
            </a:r>
            <a:endParaRPr sz="2400" dirty="0">
              <a:solidFill>
                <a:schemeClr val="dk1"/>
              </a:solidFill>
            </a:endParaRPr>
          </a:p>
          <a:p>
            <a:pPr indent="-457189">
              <a:spcBef>
                <a:spcPts val="2133"/>
              </a:spcBef>
              <a:buClr>
                <a:schemeClr val="dk1"/>
              </a:buClr>
              <a:buSzPts val="1800"/>
              <a:buFont typeface="Arial"/>
              <a:buChar char="●"/>
            </a:pPr>
            <a:r>
              <a:rPr lang="en" sz="2400" dirty="0">
                <a:solidFill>
                  <a:schemeClr val="dk1"/>
                </a:solidFill>
              </a:rPr>
              <a:t>Limit contact with pets while sick. Service animals should remain with their handler. Wear a cloth face mask around pets.</a:t>
            </a:r>
            <a:r>
              <a:rPr lang="en-US" sz="2400" dirty="0">
                <a:solidFill>
                  <a:schemeClr val="dk1"/>
                </a:solidFill>
              </a:rPr>
              <a:t> </a:t>
            </a:r>
          </a:p>
          <a:p>
            <a:pPr marL="152396" indent="0">
              <a:spcBef>
                <a:spcPts val="2133"/>
              </a:spcBef>
              <a:buClr>
                <a:schemeClr val="dk1"/>
              </a:buClr>
              <a:buSzPts val="1800"/>
            </a:pPr>
            <a:endParaRPr lang="en-US" sz="2000" dirty="0">
              <a:solidFill>
                <a:schemeClr val="dk1"/>
              </a:solidFill>
            </a:endParaRPr>
          </a:p>
        </p:txBody>
      </p:sp>
    </p:spTree>
    <p:extLst>
      <p:ext uri="{BB962C8B-B14F-4D97-AF65-F5344CB8AC3E}">
        <p14:creationId xmlns:p14="http://schemas.microsoft.com/office/powerpoint/2010/main" val="3696989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40"/>
          <p:cNvSpPr txBox="1">
            <a:spLocks noGrp="1"/>
          </p:cNvSpPr>
          <p:nvPr>
            <p:ph type="title"/>
          </p:nvPr>
        </p:nvSpPr>
        <p:spPr>
          <a:xfrm>
            <a:off x="457182" y="125390"/>
            <a:ext cx="11277635" cy="6386245"/>
          </a:xfrm>
          <a:prstGeom prst="rect">
            <a:avLst/>
          </a:prstGeom>
          <a:noFill/>
          <a:ln>
            <a:noFill/>
          </a:ln>
        </p:spPr>
        <p:txBody>
          <a:bodyPr spcFirstLastPara="1" wrap="square" lIns="121900" tIns="121900" rIns="121900" bIns="121900" anchor="t" anchorCtr="0">
            <a:noAutofit/>
          </a:bodyPr>
          <a:lstStyle/>
          <a:p>
            <a:pPr>
              <a:buSzPts val="1500"/>
            </a:pPr>
            <a:r>
              <a:rPr lang="en-US" altLang="en-US" sz="8000" dirty="0">
                <a:ea typeface="ＭＳ Ｐゴシック" panose="020B0600070205080204" pitchFamily="34" charset="-128"/>
              </a:rPr>
              <a:t>Module 1: </a:t>
            </a:r>
            <a:br>
              <a:rPr lang="en-US" altLang="en-US" sz="8000" dirty="0">
                <a:ea typeface="ＭＳ Ｐゴシック" panose="020B0600070205080204" pitchFamily="34" charset="-128"/>
              </a:rPr>
            </a:br>
            <a:r>
              <a:rPr lang="en-US" altLang="en-US" sz="8000" dirty="0">
                <a:solidFill>
                  <a:srgbClr val="FFFFFF"/>
                </a:solidFill>
                <a:highlight>
                  <a:srgbClr val="000000"/>
                </a:highlight>
              </a:rPr>
              <a:t>COVID-19 Basics</a:t>
            </a:r>
            <a:endParaRPr dirty="0"/>
          </a:p>
        </p:txBody>
      </p:sp>
    </p:spTree>
    <p:extLst>
      <p:ext uri="{BB962C8B-B14F-4D97-AF65-F5344CB8AC3E}">
        <p14:creationId xmlns:p14="http://schemas.microsoft.com/office/powerpoint/2010/main" val="1643325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a:highlight>
                  <a:srgbClr val="FFC000"/>
                </a:highlight>
              </a:rPr>
              <a:t>Food Safety</a:t>
            </a:r>
            <a:endParaRPr dirty="0"/>
          </a:p>
        </p:txBody>
      </p:sp>
      <p:sp>
        <p:nvSpPr>
          <p:cNvPr id="185" name="Google Shape;185;p46"/>
          <p:cNvSpPr txBox="1">
            <a:spLocks noGrp="1"/>
          </p:cNvSpPr>
          <p:nvPr>
            <p:ph type="body" idx="1"/>
          </p:nvPr>
        </p:nvSpPr>
        <p:spPr>
          <a:xfrm>
            <a:off x="252921" y="1036071"/>
            <a:ext cx="11360799" cy="5608570"/>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n-US" sz="2400" dirty="0">
                <a:solidFill>
                  <a:schemeClr val="dk1"/>
                </a:solidFill>
              </a:rPr>
              <a:t>There is no evidence of food, food containers or food packaging being associated with the transmission of COVID-19.</a:t>
            </a:r>
            <a:br>
              <a:rPr lang="en-US" sz="2400" dirty="0">
                <a:solidFill>
                  <a:schemeClr val="dk1"/>
                </a:solidFill>
              </a:rPr>
            </a:br>
            <a:endParaRPr lang="en-US" sz="2400" dirty="0">
              <a:solidFill>
                <a:schemeClr val="dk1"/>
              </a:solidFill>
            </a:endParaRPr>
          </a:p>
          <a:p>
            <a:pPr indent="-457189">
              <a:buClr>
                <a:schemeClr val="dk1"/>
              </a:buClr>
              <a:buSzPts val="1800"/>
              <a:buFont typeface="Arial"/>
              <a:buChar char="●"/>
            </a:pPr>
            <a:r>
              <a:rPr lang="en-US" sz="2400" dirty="0">
                <a:solidFill>
                  <a:schemeClr val="dk1"/>
                </a:solidFill>
              </a:rPr>
              <a:t>A person who is sick should not prepare food for others in the household.</a:t>
            </a:r>
            <a:endParaRPr sz="2400" dirty="0"/>
          </a:p>
          <a:p>
            <a:pPr indent="-457189">
              <a:spcBef>
                <a:spcPts val="2133"/>
              </a:spcBef>
              <a:buClr>
                <a:schemeClr val="dk1"/>
              </a:buClr>
              <a:buSzPts val="1800"/>
              <a:buFont typeface="Arial"/>
              <a:buChar char="●"/>
            </a:pPr>
            <a:r>
              <a:rPr lang="en-US" sz="2400" dirty="0">
                <a:solidFill>
                  <a:schemeClr val="dk1"/>
                </a:solidFill>
              </a:rPr>
              <a:t>Always follow the 4 key steps of food safety – clean, separate, cook and chill. </a:t>
            </a:r>
            <a:endParaRPr sz="2400" dirty="0"/>
          </a:p>
          <a:p>
            <a:pPr indent="-457189">
              <a:spcBef>
                <a:spcPts val="2133"/>
              </a:spcBef>
              <a:buClr>
                <a:schemeClr val="dk1"/>
              </a:buClr>
              <a:buSzPts val="1800"/>
              <a:buFont typeface="Arial"/>
              <a:buChar char="●"/>
            </a:pPr>
            <a:r>
              <a:rPr lang="en-US" sz="2400" dirty="0">
                <a:solidFill>
                  <a:schemeClr val="dk1"/>
                </a:solidFill>
              </a:rPr>
              <a:t>No additional disinfection of food contact surfaces is needed. Be careful not to contaminate food or food contact surfaces when using disinfectants around the house. </a:t>
            </a:r>
          </a:p>
          <a:p>
            <a:pPr indent="-457189">
              <a:spcBef>
                <a:spcPts val="2133"/>
              </a:spcBef>
              <a:buClr>
                <a:schemeClr val="dk1"/>
              </a:buClr>
              <a:buSzPts val="1800"/>
              <a:buFont typeface="Arial"/>
              <a:buChar char="●"/>
            </a:pPr>
            <a:r>
              <a:rPr lang="en-US" sz="2400" dirty="0">
                <a:solidFill>
                  <a:schemeClr val="dk1"/>
                </a:solidFill>
              </a:rPr>
              <a:t>FDA issued guidance to retail food establishments re-opening during the pandemic. </a:t>
            </a:r>
          </a:p>
          <a:p>
            <a:pPr marL="152396" indent="0">
              <a:spcBef>
                <a:spcPts val="2133"/>
              </a:spcBef>
              <a:buClr>
                <a:schemeClr val="dk1"/>
              </a:buClr>
              <a:buSzPts val="1800"/>
            </a:pPr>
            <a:endParaRPr lang="en-US" sz="2000" dirty="0">
              <a:solidFill>
                <a:schemeClr val="dk1"/>
              </a:solidFill>
            </a:endParaRPr>
          </a:p>
        </p:txBody>
      </p:sp>
    </p:spTree>
    <p:extLst>
      <p:ext uri="{BB962C8B-B14F-4D97-AF65-F5344CB8AC3E}">
        <p14:creationId xmlns:p14="http://schemas.microsoft.com/office/powerpoint/2010/main" val="30108743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a:highlight>
                  <a:srgbClr val="FFC000"/>
                </a:highlight>
              </a:rPr>
              <a:t>Caring for Someone Sick at Home</a:t>
            </a:r>
            <a:endParaRPr dirty="0"/>
          </a:p>
        </p:txBody>
      </p:sp>
      <p:sp>
        <p:nvSpPr>
          <p:cNvPr id="185" name="Google Shape;185;p46"/>
          <p:cNvSpPr txBox="1">
            <a:spLocks noGrp="1"/>
          </p:cNvSpPr>
          <p:nvPr>
            <p:ph type="body" idx="1"/>
          </p:nvPr>
        </p:nvSpPr>
        <p:spPr>
          <a:xfrm>
            <a:off x="252921" y="1036071"/>
            <a:ext cx="11360799" cy="5608570"/>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n-US" sz="2400" dirty="0">
                <a:solidFill>
                  <a:schemeClr val="dk1"/>
                </a:solidFill>
              </a:rPr>
              <a:t>People at higher risk of severe illness should call their doctor as soon as symptoms start. </a:t>
            </a:r>
            <a:endParaRPr sz="2400" dirty="0"/>
          </a:p>
          <a:p>
            <a:pPr indent="-457189">
              <a:spcBef>
                <a:spcPts val="2133"/>
              </a:spcBef>
              <a:buClr>
                <a:schemeClr val="dk1"/>
              </a:buClr>
              <a:buSzPts val="1800"/>
              <a:buFont typeface="Arial"/>
              <a:buChar char="●"/>
            </a:pPr>
            <a:r>
              <a:rPr lang="en-US" sz="2400" dirty="0">
                <a:solidFill>
                  <a:schemeClr val="dk1"/>
                </a:solidFill>
              </a:rPr>
              <a:t>Use the CDC self-checker tool to help you make decisions about seeking medical care. See the link in the notes for the slide. </a:t>
            </a:r>
            <a:r>
              <a:rPr lang="en" sz="2400" dirty="0">
                <a:solidFill>
                  <a:schemeClr val="dk1"/>
                </a:solidFill>
              </a:rPr>
              <a:t> </a:t>
            </a:r>
            <a:endParaRPr sz="2400" dirty="0"/>
          </a:p>
          <a:p>
            <a:pPr indent="-457189">
              <a:spcBef>
                <a:spcPts val="2133"/>
              </a:spcBef>
              <a:buClr>
                <a:schemeClr val="dk1"/>
              </a:buClr>
              <a:buSzPts val="1800"/>
              <a:buFont typeface="Arial"/>
              <a:buChar char="●"/>
            </a:pPr>
            <a:r>
              <a:rPr lang="en-US" sz="2400" dirty="0">
                <a:solidFill>
                  <a:schemeClr val="dk1"/>
                </a:solidFill>
              </a:rPr>
              <a:t>Limit contact; use a separate bedroom and bathroom if possible; improve ventilation in a shared space; do not share personal items like cell phones.</a:t>
            </a:r>
            <a:endParaRPr sz="2400" dirty="0">
              <a:solidFill>
                <a:schemeClr val="dk1"/>
              </a:solidFill>
            </a:endParaRPr>
          </a:p>
          <a:p>
            <a:pPr indent="-457189">
              <a:spcBef>
                <a:spcPts val="2133"/>
              </a:spcBef>
              <a:buClr>
                <a:schemeClr val="dk1"/>
              </a:buClr>
              <a:buSzPts val="1800"/>
              <a:buFont typeface="Arial"/>
              <a:buChar char="●"/>
            </a:pPr>
            <a:r>
              <a:rPr lang="en-US" sz="2400" dirty="0">
                <a:solidFill>
                  <a:schemeClr val="dk1"/>
                </a:solidFill>
              </a:rPr>
              <a:t>The sick person should wear a cloth face covering when around the caregiver. The caregiver should wear a cloth face mask. </a:t>
            </a:r>
          </a:p>
          <a:p>
            <a:pPr indent="-457189">
              <a:spcBef>
                <a:spcPts val="2133"/>
              </a:spcBef>
              <a:buClr>
                <a:schemeClr val="dk1"/>
              </a:buClr>
              <a:buSzPts val="1800"/>
              <a:buFont typeface="Arial"/>
              <a:buChar char="●"/>
            </a:pPr>
            <a:r>
              <a:rPr lang="en-US" sz="2400" dirty="0">
                <a:solidFill>
                  <a:schemeClr val="dk1"/>
                </a:solidFill>
              </a:rPr>
              <a:t>Clean and then disinfect high-touch areas every day; clean and disinfect a shared bathroom after each use</a:t>
            </a:r>
          </a:p>
          <a:p>
            <a:pPr marL="152396" indent="0">
              <a:spcBef>
                <a:spcPts val="2133"/>
              </a:spcBef>
              <a:buClr>
                <a:schemeClr val="dk1"/>
              </a:buClr>
              <a:buSzPts val="1800"/>
            </a:pPr>
            <a:endParaRPr lang="en-US" sz="2000" dirty="0">
              <a:solidFill>
                <a:schemeClr val="dk1"/>
              </a:solidFill>
            </a:endParaRPr>
          </a:p>
        </p:txBody>
      </p:sp>
    </p:spTree>
    <p:extLst>
      <p:ext uri="{BB962C8B-B14F-4D97-AF65-F5344CB8AC3E}">
        <p14:creationId xmlns:p14="http://schemas.microsoft.com/office/powerpoint/2010/main" val="30807589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sz="3600" dirty="0">
                <a:highlight>
                  <a:srgbClr val="FFC000"/>
                </a:highlight>
              </a:rPr>
              <a:t>Laundry Guidance When Caring for Someone Sick at Home</a:t>
            </a:r>
            <a:endParaRPr sz="3600" dirty="0"/>
          </a:p>
        </p:txBody>
      </p:sp>
      <p:sp>
        <p:nvSpPr>
          <p:cNvPr id="185" name="Google Shape;185;p46"/>
          <p:cNvSpPr txBox="1">
            <a:spLocks noGrp="1"/>
          </p:cNvSpPr>
          <p:nvPr>
            <p:ph type="body" idx="1"/>
          </p:nvPr>
        </p:nvSpPr>
        <p:spPr>
          <a:xfrm>
            <a:off x="237681" y="1212960"/>
            <a:ext cx="11360799" cy="5608570"/>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n-US" sz="2400" dirty="0">
                <a:solidFill>
                  <a:schemeClr val="dk1"/>
                </a:solidFill>
              </a:rPr>
              <a:t>Do not shake dirty laundry. </a:t>
            </a:r>
            <a:endParaRPr sz="2400" dirty="0"/>
          </a:p>
          <a:p>
            <a:pPr indent="-457189">
              <a:spcBef>
                <a:spcPts val="2133"/>
              </a:spcBef>
              <a:buClr>
                <a:schemeClr val="dk1"/>
              </a:buClr>
              <a:buSzPts val="1800"/>
              <a:buFont typeface="Arial"/>
              <a:buChar char="●"/>
            </a:pPr>
            <a:r>
              <a:rPr lang="en-US" sz="2400" dirty="0">
                <a:solidFill>
                  <a:schemeClr val="dk1"/>
                </a:solidFill>
              </a:rPr>
              <a:t>Wear disposable gloves. </a:t>
            </a:r>
            <a:r>
              <a:rPr lang="en" sz="2400" dirty="0">
                <a:solidFill>
                  <a:schemeClr val="dk1"/>
                </a:solidFill>
              </a:rPr>
              <a:t> </a:t>
            </a:r>
            <a:endParaRPr sz="2400" dirty="0"/>
          </a:p>
          <a:p>
            <a:pPr indent="-457189">
              <a:spcBef>
                <a:spcPts val="2133"/>
              </a:spcBef>
              <a:buClr>
                <a:schemeClr val="dk1"/>
              </a:buClr>
              <a:buSzPts val="1800"/>
              <a:buFont typeface="Arial"/>
              <a:buChar char="●"/>
            </a:pPr>
            <a:r>
              <a:rPr lang="en-US" sz="2400" dirty="0">
                <a:solidFill>
                  <a:schemeClr val="dk1"/>
                </a:solidFill>
              </a:rPr>
              <a:t>You may wash items from all household members together. </a:t>
            </a:r>
            <a:endParaRPr sz="2400" dirty="0">
              <a:solidFill>
                <a:schemeClr val="dk1"/>
              </a:solidFill>
            </a:endParaRPr>
          </a:p>
          <a:p>
            <a:pPr indent="-457189">
              <a:spcBef>
                <a:spcPts val="2133"/>
              </a:spcBef>
              <a:buClr>
                <a:schemeClr val="dk1"/>
              </a:buClr>
              <a:buSzPts val="1800"/>
              <a:buFont typeface="Arial"/>
              <a:buChar char="●"/>
            </a:pPr>
            <a:r>
              <a:rPr lang="en-US" sz="2400" dirty="0">
                <a:solidFill>
                  <a:schemeClr val="dk1"/>
                </a:solidFill>
              </a:rPr>
              <a:t>Use the hottest water setting. </a:t>
            </a:r>
          </a:p>
          <a:p>
            <a:pPr indent="-457189">
              <a:spcBef>
                <a:spcPts val="2133"/>
              </a:spcBef>
              <a:buClr>
                <a:schemeClr val="dk1"/>
              </a:buClr>
              <a:buSzPts val="1800"/>
              <a:buFont typeface="Arial"/>
              <a:buChar char="●"/>
            </a:pPr>
            <a:r>
              <a:rPr lang="en-US" sz="2400" dirty="0">
                <a:solidFill>
                  <a:schemeClr val="dk1"/>
                </a:solidFill>
              </a:rPr>
              <a:t>Wash hands after removing gloves or handling wet laundry.</a:t>
            </a:r>
          </a:p>
          <a:p>
            <a:pPr indent="-457189">
              <a:spcBef>
                <a:spcPts val="2133"/>
              </a:spcBef>
              <a:buClr>
                <a:schemeClr val="dk1"/>
              </a:buClr>
              <a:buSzPts val="1800"/>
              <a:buFont typeface="Arial"/>
              <a:buChar char="●"/>
            </a:pPr>
            <a:r>
              <a:rPr lang="en-US" sz="2400" dirty="0">
                <a:solidFill>
                  <a:schemeClr val="dk1"/>
                </a:solidFill>
              </a:rPr>
              <a:t>Dry laundry completely using the hottest setting.</a:t>
            </a:r>
            <a:endParaRPr lang="en-US" sz="2000" dirty="0">
              <a:solidFill>
                <a:schemeClr val="dk1"/>
              </a:solidFill>
            </a:endParaRPr>
          </a:p>
        </p:txBody>
      </p:sp>
    </p:spTree>
    <p:extLst>
      <p:ext uri="{BB962C8B-B14F-4D97-AF65-F5344CB8AC3E}">
        <p14:creationId xmlns:p14="http://schemas.microsoft.com/office/powerpoint/2010/main" val="2136619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sz="3600" dirty="0">
                <a:highlight>
                  <a:srgbClr val="FFC000"/>
                </a:highlight>
              </a:rPr>
              <a:t>Living in Shared or Congregate Housing</a:t>
            </a:r>
            <a:endParaRPr sz="3600" dirty="0"/>
          </a:p>
        </p:txBody>
      </p:sp>
      <p:sp>
        <p:nvSpPr>
          <p:cNvPr id="185" name="Google Shape;185;p46"/>
          <p:cNvSpPr txBox="1">
            <a:spLocks noGrp="1"/>
          </p:cNvSpPr>
          <p:nvPr>
            <p:ph type="body" idx="1"/>
          </p:nvPr>
        </p:nvSpPr>
        <p:spPr>
          <a:xfrm>
            <a:off x="191961" y="862440"/>
            <a:ext cx="11360799" cy="5797440"/>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n-US" sz="2400" dirty="0">
                <a:solidFill>
                  <a:schemeClr val="dk1"/>
                </a:solidFill>
              </a:rPr>
              <a:t>In addition to a household with multiple persons, sharing housing may include apartments, condominiums, academic residential halls and shelters. </a:t>
            </a:r>
            <a:endParaRPr sz="2400" dirty="0"/>
          </a:p>
          <a:p>
            <a:pPr indent="-457189">
              <a:spcBef>
                <a:spcPts val="2133"/>
              </a:spcBef>
              <a:buClr>
                <a:schemeClr val="dk1"/>
              </a:buClr>
              <a:buSzPts val="1800"/>
              <a:buFont typeface="Arial"/>
              <a:buChar char="●"/>
            </a:pPr>
            <a:r>
              <a:rPr lang="en-US" sz="2400" dirty="0">
                <a:solidFill>
                  <a:schemeClr val="dk1"/>
                </a:solidFill>
              </a:rPr>
              <a:t>These facilities often have shared dining, laundry, recreation, stairways and elevators making is more difficult to maintain adequate social distancing.  </a:t>
            </a:r>
            <a:r>
              <a:rPr lang="en" sz="2400" dirty="0">
                <a:solidFill>
                  <a:schemeClr val="dk1"/>
                </a:solidFill>
              </a:rPr>
              <a:t> </a:t>
            </a:r>
            <a:endParaRPr sz="2400" dirty="0"/>
          </a:p>
          <a:p>
            <a:pPr indent="-457189">
              <a:spcBef>
                <a:spcPts val="2133"/>
              </a:spcBef>
              <a:buClr>
                <a:schemeClr val="dk1"/>
              </a:buClr>
              <a:buSzPts val="1800"/>
              <a:buFont typeface="Arial"/>
              <a:buChar char="●"/>
            </a:pPr>
            <a:r>
              <a:rPr lang="en-US" sz="2400" dirty="0">
                <a:solidFill>
                  <a:schemeClr val="dk1"/>
                </a:solidFill>
              </a:rPr>
              <a:t>Wear a cloth face covering when leaving your private space.  </a:t>
            </a:r>
            <a:endParaRPr sz="2400" dirty="0">
              <a:solidFill>
                <a:schemeClr val="dk1"/>
              </a:solidFill>
            </a:endParaRPr>
          </a:p>
          <a:p>
            <a:pPr indent="-457189">
              <a:spcBef>
                <a:spcPts val="2133"/>
              </a:spcBef>
              <a:buClr>
                <a:schemeClr val="dk1"/>
              </a:buClr>
              <a:buSzPts val="1800"/>
              <a:buFont typeface="Arial"/>
              <a:buChar char="●"/>
            </a:pPr>
            <a:r>
              <a:rPr lang="en-US" sz="2400" dirty="0">
                <a:solidFill>
                  <a:schemeClr val="dk1"/>
                </a:solidFill>
              </a:rPr>
              <a:t>Consider walking in narrow areas like stairways one person at </a:t>
            </a:r>
            <a:br>
              <a:rPr lang="en-US" sz="2400" dirty="0">
                <a:solidFill>
                  <a:schemeClr val="dk1"/>
                </a:solidFill>
              </a:rPr>
            </a:br>
            <a:r>
              <a:rPr lang="en-US" sz="2400" dirty="0">
                <a:solidFill>
                  <a:schemeClr val="dk1"/>
                </a:solidFill>
              </a:rPr>
              <a:t>a time. </a:t>
            </a:r>
          </a:p>
          <a:p>
            <a:pPr indent="-457189">
              <a:spcBef>
                <a:spcPts val="2133"/>
              </a:spcBef>
              <a:buClr>
                <a:schemeClr val="dk1"/>
              </a:buClr>
              <a:buSzPts val="1800"/>
              <a:buFont typeface="Arial"/>
              <a:buChar char="●"/>
            </a:pPr>
            <a:r>
              <a:rPr lang="en-US" sz="2400" dirty="0">
                <a:solidFill>
                  <a:schemeClr val="dk1"/>
                </a:solidFill>
              </a:rPr>
              <a:t>Maintain 6 feet of social distance in common spaces.</a:t>
            </a:r>
          </a:p>
          <a:p>
            <a:pPr indent="-457189">
              <a:spcBef>
                <a:spcPts val="2133"/>
              </a:spcBef>
              <a:buClr>
                <a:schemeClr val="dk1"/>
              </a:buClr>
              <a:buSzPts val="1800"/>
              <a:buFont typeface="Arial"/>
              <a:buChar char="●"/>
            </a:pPr>
            <a:r>
              <a:rPr lang="en-US" sz="2400" dirty="0">
                <a:solidFill>
                  <a:schemeClr val="dk1"/>
                </a:solidFill>
              </a:rPr>
              <a:t>Avoid placing personal items directly on counter surfaces in a shared kitchen or bathroom, especially around the sink. Use totes or plastic bags. </a:t>
            </a:r>
            <a:endParaRPr lang="en-US" sz="2000" dirty="0">
              <a:solidFill>
                <a:schemeClr val="dk1"/>
              </a:solidFill>
            </a:endParaRPr>
          </a:p>
        </p:txBody>
      </p:sp>
      <p:pic>
        <p:nvPicPr>
          <p:cNvPr id="3" name="Picture 2" descr="Social distancing poster for outdoor areas&#10;">
            <a:extLst>
              <a:ext uri="{FF2B5EF4-FFF2-40B4-BE49-F238E27FC236}">
                <a16:creationId xmlns:a16="http://schemas.microsoft.com/office/drawing/2014/main" id="{B751EB09-5003-423A-848F-7CAB3355A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2599" y="3078480"/>
            <a:ext cx="2377440" cy="2377440"/>
          </a:xfrm>
          <a:prstGeom prst="rect">
            <a:avLst/>
          </a:prstGeom>
        </p:spPr>
      </p:pic>
    </p:spTree>
    <p:extLst>
      <p:ext uri="{BB962C8B-B14F-4D97-AF65-F5344CB8AC3E}">
        <p14:creationId xmlns:p14="http://schemas.microsoft.com/office/powerpoint/2010/main" val="25558450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3D691-FC2F-4241-82F5-D9F08DD9D544}"/>
              </a:ext>
            </a:extLst>
          </p:cNvPr>
          <p:cNvSpPr>
            <a:spLocks noGrp="1"/>
          </p:cNvSpPr>
          <p:nvPr>
            <p:ph type="title"/>
          </p:nvPr>
        </p:nvSpPr>
        <p:spPr>
          <a:xfrm>
            <a:off x="1405651" y="357216"/>
            <a:ext cx="10963835" cy="553998"/>
          </a:xfrm>
        </p:spPr>
        <p:txBody>
          <a:bodyPr/>
          <a:lstStyle/>
          <a:p>
            <a:r>
              <a:rPr lang="en-US" dirty="0"/>
              <a:t>Are these safeguards adequate?</a:t>
            </a:r>
          </a:p>
        </p:txBody>
      </p:sp>
      <p:pic>
        <p:nvPicPr>
          <p:cNvPr id="11" name="Content Placeholder 10" descr="Signs on the floor at a grocery story to where people should stand">
            <a:extLst>
              <a:ext uri="{FF2B5EF4-FFF2-40B4-BE49-F238E27FC236}">
                <a16:creationId xmlns:a16="http://schemas.microsoft.com/office/drawing/2014/main" id="{6E4AE39C-A492-47C2-A62B-7348A8067400}"/>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r="3572"/>
          <a:stretch/>
        </p:blipFill>
        <p:spPr>
          <a:xfrm rot="5400000">
            <a:off x="1117978" y="2387740"/>
            <a:ext cx="4800600" cy="3733800"/>
          </a:xfrm>
        </p:spPr>
      </p:pic>
      <p:pic>
        <p:nvPicPr>
          <p:cNvPr id="7" name="Content Placeholder 6" descr="Plexi glass to separate the cashier and customer">
            <a:extLst>
              <a:ext uri="{FF2B5EF4-FFF2-40B4-BE49-F238E27FC236}">
                <a16:creationId xmlns:a16="http://schemas.microsoft.com/office/drawing/2014/main" id="{02DE93ED-4CF4-49CC-BAA6-B56DA5739E8E}"/>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5400000">
            <a:off x="5492750" y="2457589"/>
            <a:ext cx="4826000" cy="3619500"/>
          </a:xfrm>
        </p:spPr>
      </p:pic>
      <p:sp>
        <p:nvSpPr>
          <p:cNvPr id="4" name="Slide Number Placeholder 3">
            <a:extLst>
              <a:ext uri="{FF2B5EF4-FFF2-40B4-BE49-F238E27FC236}">
                <a16:creationId xmlns:a16="http://schemas.microsoft.com/office/drawing/2014/main" id="{B0D9994E-12D2-4B71-A56F-83E1061F8F4D}"/>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a:solidFill>
                  <a:srgbClr val="000000"/>
                </a:solidFill>
                <a:latin typeface="Arial" charset="0"/>
                <a:ea typeface="ＭＳ Ｐゴシック" pitchFamily="48" charset="-128"/>
              </a:rPr>
              <a:pPr fontAlgn="base">
                <a:spcAft>
                  <a:spcPct val="0"/>
                </a:spcAft>
                <a:defRPr/>
              </a:pPr>
              <a:t>64</a:t>
            </a:fld>
            <a:endParaRPr lang="en-US" altLang="en-US" dirty="0">
              <a:solidFill>
                <a:srgbClr val="000000"/>
              </a:solidFill>
              <a:latin typeface="Arial" charset="0"/>
              <a:ea typeface="ＭＳ Ｐゴシック" pitchFamily="48" charset="-128"/>
            </a:endParaRPr>
          </a:p>
        </p:txBody>
      </p:sp>
    </p:spTree>
    <p:extLst>
      <p:ext uri="{BB962C8B-B14F-4D97-AF65-F5344CB8AC3E}">
        <p14:creationId xmlns:p14="http://schemas.microsoft.com/office/powerpoint/2010/main" val="22031495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5990-45ED-4E03-98F2-512B2125A623}"/>
              </a:ext>
            </a:extLst>
          </p:cNvPr>
          <p:cNvSpPr>
            <a:spLocks noGrp="1"/>
          </p:cNvSpPr>
          <p:nvPr>
            <p:ph type="title"/>
          </p:nvPr>
        </p:nvSpPr>
        <p:spPr>
          <a:xfrm>
            <a:off x="1078104" y="452751"/>
            <a:ext cx="10963835" cy="553998"/>
          </a:xfrm>
        </p:spPr>
        <p:txBody>
          <a:bodyPr/>
          <a:lstStyle/>
          <a:p>
            <a:r>
              <a:rPr lang="en-US" dirty="0"/>
              <a:t>Are these safeguards adequate?</a:t>
            </a:r>
          </a:p>
        </p:txBody>
      </p:sp>
      <p:pic>
        <p:nvPicPr>
          <p:cNvPr id="10" name="Content Placeholder 9" descr="Taxi driver wearing face mask and gloves">
            <a:extLst>
              <a:ext uri="{FF2B5EF4-FFF2-40B4-BE49-F238E27FC236}">
                <a16:creationId xmlns:a16="http://schemas.microsoft.com/office/drawing/2014/main" id="{C090AACD-B133-4783-A2CA-D3F5B30FE949}"/>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8715" r="8490"/>
          <a:stretch/>
        </p:blipFill>
        <p:spPr>
          <a:xfrm>
            <a:off x="1828800" y="2065283"/>
            <a:ext cx="4343400" cy="3497317"/>
          </a:xfrm>
        </p:spPr>
      </p:pic>
      <p:pic>
        <p:nvPicPr>
          <p:cNvPr id="12" name="Content Placeholder 11" descr="Delivery person wearing a fast mask and gloves opening door">
            <a:extLst>
              <a:ext uri="{FF2B5EF4-FFF2-40B4-BE49-F238E27FC236}">
                <a16:creationId xmlns:a16="http://schemas.microsoft.com/office/drawing/2014/main" id="{F068B2B9-4EC7-423C-8E34-159725FC6A7D}"/>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0145" r="20290"/>
          <a:stretch/>
        </p:blipFill>
        <p:spPr>
          <a:xfrm>
            <a:off x="6400800" y="2078421"/>
            <a:ext cx="3657600" cy="3505200"/>
          </a:xfrm>
        </p:spPr>
      </p:pic>
      <p:sp>
        <p:nvSpPr>
          <p:cNvPr id="5" name="Slide Number Placeholder 4">
            <a:extLst>
              <a:ext uri="{FF2B5EF4-FFF2-40B4-BE49-F238E27FC236}">
                <a16:creationId xmlns:a16="http://schemas.microsoft.com/office/drawing/2014/main" id="{35E9D28E-BF33-4B5C-B8F9-FC95952186AF}"/>
              </a:ext>
            </a:extLst>
          </p:cNvPr>
          <p:cNvSpPr>
            <a:spLocks noGrp="1"/>
          </p:cNvSpPr>
          <p:nvPr>
            <p:ph type="sldNum" sz="quarter" idx="10"/>
          </p:nvPr>
        </p:nvSpPr>
        <p:spPr/>
        <p:txBody>
          <a:bodyPr/>
          <a:lstStyle/>
          <a:p>
            <a:pPr fontAlgn="base">
              <a:spcAft>
                <a:spcPct val="0"/>
              </a:spcAft>
              <a:defRPr/>
            </a:pPr>
            <a:fld id="{644431DD-724F-4159-B395-C12D4FF15CA8}" type="slidenum">
              <a:rPr lang="en-US" altLang="en-US">
                <a:solidFill>
                  <a:srgbClr val="000000"/>
                </a:solidFill>
                <a:latin typeface="Arial" charset="0"/>
                <a:ea typeface="ＭＳ Ｐゴシック" pitchFamily="48" charset="-128"/>
              </a:rPr>
              <a:pPr fontAlgn="base">
                <a:spcAft>
                  <a:spcPct val="0"/>
                </a:spcAft>
                <a:defRPr/>
              </a:pPr>
              <a:t>65</a:t>
            </a:fld>
            <a:endParaRPr lang="en-US" altLang="en-US" dirty="0">
              <a:solidFill>
                <a:srgbClr val="000000"/>
              </a:solidFill>
              <a:latin typeface="Arial" charset="0"/>
              <a:ea typeface="ＭＳ Ｐゴシック" pitchFamily="48" charset="-128"/>
            </a:endParaRPr>
          </a:p>
        </p:txBody>
      </p:sp>
    </p:spTree>
    <p:extLst>
      <p:ext uri="{BB962C8B-B14F-4D97-AF65-F5344CB8AC3E}">
        <p14:creationId xmlns:p14="http://schemas.microsoft.com/office/powerpoint/2010/main" val="12414570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CF583-E257-4B1D-8DCE-D9558913CF47}"/>
              </a:ext>
            </a:extLst>
          </p:cNvPr>
          <p:cNvSpPr>
            <a:spLocks noGrp="1"/>
          </p:cNvSpPr>
          <p:nvPr>
            <p:ph type="title"/>
          </p:nvPr>
        </p:nvSpPr>
        <p:spPr>
          <a:xfrm>
            <a:off x="1105400" y="329920"/>
            <a:ext cx="10963835" cy="738664"/>
          </a:xfrm>
        </p:spPr>
        <p:txBody>
          <a:bodyPr/>
          <a:lstStyle/>
          <a:p>
            <a:r>
              <a:rPr lang="en-US" dirty="0"/>
              <a:t>In conclusion</a:t>
            </a:r>
          </a:p>
        </p:txBody>
      </p:sp>
      <p:sp>
        <p:nvSpPr>
          <p:cNvPr id="3" name="Content Placeholder 2">
            <a:extLst>
              <a:ext uri="{FF2B5EF4-FFF2-40B4-BE49-F238E27FC236}">
                <a16:creationId xmlns:a16="http://schemas.microsoft.com/office/drawing/2014/main" id="{52072921-0203-44D7-ACFB-337CC702B970}"/>
              </a:ext>
            </a:extLst>
          </p:cNvPr>
          <p:cNvSpPr>
            <a:spLocks noGrp="1"/>
          </p:cNvSpPr>
          <p:nvPr>
            <p:ph idx="1"/>
          </p:nvPr>
        </p:nvSpPr>
        <p:spPr>
          <a:xfrm>
            <a:off x="452118" y="2336984"/>
            <a:ext cx="11287759" cy="410433"/>
          </a:xfrm>
        </p:spPr>
        <p:txBody>
          <a:bodyPr/>
          <a:lstStyle/>
          <a:p>
            <a:r>
              <a:rPr lang="en-US" dirty="0"/>
              <a:t>Thank you for attending today’s program. We hope you benefit from an increased awareness of the methods that can be used to protect yourself and your  family members from the COVID-19 virus. Please share these materials with all household members and others who should review the materials. </a:t>
            </a:r>
          </a:p>
        </p:txBody>
      </p:sp>
      <p:sp>
        <p:nvSpPr>
          <p:cNvPr id="4" name="Slide Number Placeholder 3">
            <a:extLst>
              <a:ext uri="{FF2B5EF4-FFF2-40B4-BE49-F238E27FC236}">
                <a16:creationId xmlns:a16="http://schemas.microsoft.com/office/drawing/2014/main" id="{E7DCCA74-2941-46E8-9273-6B910E63261F}"/>
              </a:ext>
            </a:extLst>
          </p:cNvPr>
          <p:cNvSpPr>
            <a:spLocks noGrp="1"/>
          </p:cNvSpPr>
          <p:nvPr>
            <p:ph type="sldNum" sz="quarter" idx="10"/>
          </p:nvPr>
        </p:nvSpPr>
        <p:spPr/>
        <p:txBody>
          <a:bodyPr/>
          <a:lstStyle/>
          <a:p>
            <a:pPr lvl="0"/>
            <a:fld id="{E4D25CCA-84D6-4E84-B1C7-B334DD86A6AB}" type="slidenum">
              <a:rPr lang="en-US" altLang="en-US" noProof="0" smtClean="0"/>
              <a:pPr lvl="0"/>
              <a:t>66</a:t>
            </a:fld>
            <a:endParaRPr lang="en-US" altLang="en-US" noProof="0" dirty="0"/>
          </a:p>
        </p:txBody>
      </p:sp>
    </p:spTree>
    <p:extLst>
      <p:ext uri="{BB962C8B-B14F-4D97-AF65-F5344CB8AC3E}">
        <p14:creationId xmlns:p14="http://schemas.microsoft.com/office/powerpoint/2010/main" val="14751467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650E2A42-968D-4F38-B8F8-FDFF18FAD936}"/>
              </a:ext>
            </a:extLst>
          </p:cNvPr>
          <p:cNvSpPr>
            <a:spLocks noGrp="1"/>
          </p:cNvSpPr>
          <p:nvPr>
            <p:ph type="title"/>
          </p:nvPr>
        </p:nvSpPr>
        <p:spPr>
          <a:xfrm>
            <a:off x="450112" y="357519"/>
            <a:ext cx="11582400" cy="685800"/>
          </a:xfrm>
        </p:spPr>
        <p:txBody>
          <a:bodyPr/>
          <a:lstStyle/>
          <a:p>
            <a:r>
              <a:rPr lang="en-US" altLang="en-US" dirty="0"/>
              <a:t>For more information</a:t>
            </a:r>
          </a:p>
        </p:txBody>
      </p:sp>
      <p:sp>
        <p:nvSpPr>
          <p:cNvPr id="117763" name="Content Placeholder 2">
            <a:extLst>
              <a:ext uri="{FF2B5EF4-FFF2-40B4-BE49-F238E27FC236}">
                <a16:creationId xmlns:a16="http://schemas.microsoft.com/office/drawing/2014/main" id="{653C72DA-3143-4053-A6C6-AA5CD264C09F}"/>
              </a:ext>
            </a:extLst>
          </p:cNvPr>
          <p:cNvSpPr>
            <a:spLocks noGrp="1"/>
          </p:cNvSpPr>
          <p:nvPr>
            <p:ph idx="1"/>
          </p:nvPr>
        </p:nvSpPr>
        <p:spPr>
          <a:xfrm>
            <a:off x="304800" y="1706526"/>
            <a:ext cx="11582400" cy="4999074"/>
          </a:xfrm>
        </p:spPr>
        <p:txBody>
          <a:bodyPr/>
          <a:lstStyle/>
          <a:p>
            <a:r>
              <a:rPr lang="en-US" altLang="en-US" sz="2300" dirty="0"/>
              <a:t>Centers for Disease Control and Prevention (CDC)</a:t>
            </a:r>
            <a:br>
              <a:rPr lang="en-US" altLang="en-US" sz="2300" dirty="0"/>
            </a:br>
            <a:r>
              <a:rPr lang="en-US" altLang="en-US" sz="2300" dirty="0">
                <a:hlinkClick r:id="rId5"/>
              </a:rPr>
              <a:t>http://www</a:t>
            </a:r>
            <a:r>
              <a:rPr lang="en-US" altLang="en-US" sz="2300" dirty="0">
                <a:hlinkClick r:id="rId6"/>
              </a:rPr>
              <a:t>.cdc.gov</a:t>
            </a:r>
            <a:endParaRPr lang="en-US" altLang="en-US" sz="2300" dirty="0"/>
          </a:p>
          <a:p>
            <a:r>
              <a:rPr lang="en-US" altLang="en-US" sz="2300" dirty="0"/>
              <a:t>Occupational Safety and Health Administration (OSHA)</a:t>
            </a:r>
            <a:br>
              <a:rPr lang="en-US" altLang="en-US" sz="2300" dirty="0"/>
            </a:br>
            <a:r>
              <a:rPr lang="en-US" altLang="en-US" sz="2300" dirty="0">
                <a:hlinkClick r:id="rId5"/>
              </a:rPr>
              <a:t>http://www</a:t>
            </a:r>
            <a:r>
              <a:rPr lang="en-US" altLang="en-US" sz="2300" dirty="0">
                <a:hlinkClick r:id="rId7"/>
              </a:rPr>
              <a:t>.osha.gov</a:t>
            </a:r>
            <a:endParaRPr lang="en-US" altLang="en-US" sz="2300" dirty="0"/>
          </a:p>
          <a:p>
            <a:r>
              <a:rPr lang="en-US" altLang="en-US" sz="2300" dirty="0"/>
              <a:t>World Health Organization (WHO)</a:t>
            </a:r>
            <a:br>
              <a:rPr lang="en-US" altLang="en-US" sz="2300" dirty="0"/>
            </a:br>
            <a:r>
              <a:rPr lang="en-US" altLang="en-US" sz="2300" dirty="0">
                <a:hlinkClick r:id="rId8"/>
              </a:rPr>
              <a:t>http://www.who.int/en/</a:t>
            </a:r>
            <a:endParaRPr lang="en-US" altLang="en-US" sz="2300" dirty="0"/>
          </a:p>
          <a:p>
            <a:r>
              <a:rPr lang="en-US" altLang="en-US" sz="2300" dirty="0"/>
              <a:t>National Institute for Occupational Safety and Health (NIOSH)</a:t>
            </a:r>
            <a:br>
              <a:rPr lang="en-US" altLang="en-US" sz="2300" dirty="0"/>
            </a:br>
            <a:r>
              <a:rPr lang="en-US" altLang="en-US" sz="2300" dirty="0">
                <a:hlinkClick r:id="rId9"/>
              </a:rPr>
              <a:t>http://www.cdc.gov/NIOSH/</a:t>
            </a:r>
            <a:endParaRPr lang="en-US" altLang="en-US" sz="2300" dirty="0"/>
          </a:p>
          <a:p>
            <a:r>
              <a:rPr lang="en-US" altLang="en-US" sz="2300" dirty="0"/>
              <a:t>NIEHS Worker Training Program</a:t>
            </a:r>
            <a:br>
              <a:rPr lang="en-US" altLang="en-US" sz="2300" dirty="0"/>
            </a:br>
            <a:r>
              <a:rPr lang="en-US" altLang="en-US" sz="2300" dirty="0">
                <a:hlinkClick r:id="rId10"/>
              </a:rPr>
              <a:t>https://tools.niehs.nih.gov/wetp/index.cfm?id=2554</a:t>
            </a:r>
            <a:endParaRPr lang="en-US" altLang="en-US" sz="2300" dirty="0"/>
          </a:p>
          <a:p>
            <a:r>
              <a:rPr lang="en-US" altLang="en-US" sz="2300" dirty="0"/>
              <a:t>Return to work checklist</a:t>
            </a:r>
            <a:br>
              <a:rPr lang="en-US" altLang="en-US" sz="2300" dirty="0"/>
            </a:br>
            <a:r>
              <a:rPr lang="en-US" sz="2000" dirty="0">
                <a:hlinkClick r:id="rId11"/>
              </a:rPr>
              <a:t>file:///E:/Grants/COVID-19/NIEHS%20files/Return%20to%20work%20workplace_covid_19_checklist_051120_508.pdf</a:t>
            </a:r>
            <a:endParaRPr lang="en-US" altLang="en-US" sz="2300" dirty="0"/>
          </a:p>
        </p:txBody>
      </p:sp>
      <p:sp>
        <p:nvSpPr>
          <p:cNvPr id="2" name="Slide Number Placeholder 1">
            <a:extLst>
              <a:ext uri="{FF2B5EF4-FFF2-40B4-BE49-F238E27FC236}">
                <a16:creationId xmlns:a16="http://schemas.microsoft.com/office/drawing/2014/main" id="{20D70231-A059-4B87-B683-F3539AB860CD}"/>
              </a:ext>
            </a:extLst>
          </p:cNvPr>
          <p:cNvSpPr>
            <a:spLocks noGrp="1"/>
          </p:cNvSpPr>
          <p:nvPr>
            <p:ph type="sldNum" sz="quarter" idx="10"/>
          </p:nvPr>
        </p:nvSpPr>
        <p:spPr/>
        <p:txBody>
          <a:bodyPr/>
          <a:lstStyle/>
          <a:p>
            <a:fld id="{E4D25CCA-84D6-4E84-B1C7-B334DD86A6AB}" type="slidenum">
              <a:rPr lang="en-US" altLang="en-US" smtClean="0"/>
              <a:pPr/>
              <a:t>67</a:t>
            </a:fld>
            <a:endParaRPr lang="en-US" altLang="en-US" dirty="0"/>
          </a:p>
        </p:txBody>
      </p:sp>
      <p:pic>
        <p:nvPicPr>
          <p:cNvPr id="3" name="coronavirus_animation32s-white-4k">
            <a:hlinkClick r:id="" action="ppaction://media"/>
            <a:extLst>
              <a:ext uri="{FF2B5EF4-FFF2-40B4-BE49-F238E27FC236}">
                <a16:creationId xmlns:a16="http://schemas.microsoft.com/office/drawing/2014/main" id="{1A1AF19A-C839-47BA-A472-595F1ED7968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069064" y="1564638"/>
            <a:ext cx="3963448" cy="2229440"/>
          </a:xfrm>
          <a:prstGeom prst="rect">
            <a:avLst/>
          </a:prstGeom>
        </p:spPr>
      </p:pic>
    </p:spTree>
    <p:extLst>
      <p:ext uri="{BB962C8B-B14F-4D97-AF65-F5344CB8AC3E}">
        <p14:creationId xmlns:p14="http://schemas.microsoft.com/office/powerpoint/2010/main" val="207165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8E759-941A-4566-B7B3-DC9349A9AF14}"/>
              </a:ext>
            </a:extLst>
          </p:cNvPr>
          <p:cNvSpPr>
            <a:spLocks noGrp="1"/>
          </p:cNvSpPr>
          <p:nvPr>
            <p:ph type="title"/>
          </p:nvPr>
        </p:nvSpPr>
        <p:spPr>
          <a:xfrm>
            <a:off x="987188" y="378725"/>
            <a:ext cx="11582400" cy="561109"/>
          </a:xfrm>
        </p:spPr>
        <p:txBody>
          <a:bodyPr/>
          <a:lstStyle/>
          <a:p>
            <a:r>
              <a:rPr lang="en-US" dirty="0"/>
              <a:t>For more information</a:t>
            </a:r>
          </a:p>
        </p:txBody>
      </p:sp>
      <p:sp>
        <p:nvSpPr>
          <p:cNvPr id="3" name="Content Placeholder 2">
            <a:extLst>
              <a:ext uri="{FF2B5EF4-FFF2-40B4-BE49-F238E27FC236}">
                <a16:creationId xmlns:a16="http://schemas.microsoft.com/office/drawing/2014/main" id="{CB672408-FBE5-409D-B150-19C546FBDE5E}"/>
              </a:ext>
            </a:extLst>
          </p:cNvPr>
          <p:cNvSpPr>
            <a:spLocks noGrp="1"/>
          </p:cNvSpPr>
          <p:nvPr>
            <p:ph idx="1"/>
          </p:nvPr>
        </p:nvSpPr>
        <p:spPr>
          <a:xfrm>
            <a:off x="304800" y="1704108"/>
            <a:ext cx="11582400" cy="5001491"/>
          </a:xfrm>
        </p:spPr>
        <p:txBody>
          <a:bodyPr/>
          <a:lstStyle/>
          <a:p>
            <a:r>
              <a:rPr lang="en-US" dirty="0"/>
              <a:t>U.S. Food and Drug Administration</a:t>
            </a:r>
            <a:br>
              <a:rPr lang="en-US" dirty="0"/>
            </a:br>
            <a:r>
              <a:rPr lang="en-US" sz="1400" u="sng" dirty="0">
                <a:hlinkClick r:id="rId3"/>
              </a:rPr>
              <a:t>https://www.fda.gov/food/food-safety-during-emergencies/best-practices-retail-food-stores-restaurants-and-food-pick-updelivery-services-during-covid-19</a:t>
            </a:r>
            <a:endParaRPr lang="en-US" sz="1400" dirty="0"/>
          </a:p>
          <a:p>
            <a:r>
              <a:rPr lang="en-US" dirty="0"/>
              <a:t>Arizona Department of Health Services</a:t>
            </a:r>
            <a:br>
              <a:rPr lang="en-US" dirty="0"/>
            </a:br>
            <a:r>
              <a:rPr lang="en-US" sz="1400" dirty="0">
                <a:hlinkClick r:id="rId4"/>
              </a:rPr>
              <a:t>https://www.azdhs.gov/preparedness/epidemiology-disease-control/infectious-disease-epidemiology/index.php#novel-coronavirus-home</a:t>
            </a:r>
            <a:endParaRPr lang="en-US" sz="1400" dirty="0"/>
          </a:p>
          <a:p>
            <a:r>
              <a:rPr lang="en-US" dirty="0"/>
              <a:t>Arizona Division of Occupational Safety and Health</a:t>
            </a:r>
            <a:br>
              <a:rPr lang="en-US" dirty="0"/>
            </a:br>
            <a:r>
              <a:rPr lang="en-US" sz="1400" dirty="0">
                <a:hlinkClick r:id="rId5"/>
              </a:rPr>
              <a:t>https://www.azica.gov/divisions/adosh</a:t>
            </a:r>
            <a:endParaRPr lang="en-US" sz="1400" dirty="0"/>
          </a:p>
          <a:p>
            <a:r>
              <a:rPr lang="en-US" dirty="0"/>
              <a:t>Arizona  Chapter Association of General Contractors</a:t>
            </a:r>
            <a:br>
              <a:rPr lang="en-US" dirty="0"/>
            </a:br>
            <a:r>
              <a:rPr lang="en-US" sz="1400" dirty="0">
                <a:hlinkClick r:id="rId6"/>
              </a:rPr>
              <a:t>https://www.azagc.org/</a:t>
            </a:r>
            <a:endParaRPr lang="en-US" sz="1400" dirty="0"/>
          </a:p>
          <a:p>
            <a:r>
              <a:rPr lang="en-US" dirty="0"/>
              <a:t>Arizona Public Health Association</a:t>
            </a:r>
            <a:br>
              <a:rPr lang="en-US" dirty="0"/>
            </a:br>
            <a:r>
              <a:rPr lang="en-US" sz="1400" dirty="0">
                <a:hlinkClick r:id="rId7"/>
              </a:rPr>
              <a:t>http://www.azpha.org/</a:t>
            </a:r>
            <a:endParaRPr lang="en-US" sz="1400" dirty="0"/>
          </a:p>
          <a:p>
            <a:r>
              <a:rPr lang="en-US" dirty="0"/>
              <a:t>Inter Tribal Council of Arizona</a:t>
            </a:r>
            <a:br>
              <a:rPr lang="en-US" dirty="0"/>
            </a:br>
            <a:r>
              <a:rPr lang="en-US" sz="1400" dirty="0">
                <a:hlinkClick r:id="rId8"/>
              </a:rPr>
              <a:t>https://itcaonline.com/</a:t>
            </a:r>
            <a:endParaRPr lang="en-US" sz="1400" dirty="0"/>
          </a:p>
          <a:p>
            <a:r>
              <a:rPr lang="en-US" dirty="0"/>
              <a:t>Arizona State University Environmental Health and Safety</a:t>
            </a:r>
          </a:p>
          <a:p>
            <a:r>
              <a:rPr lang="en-US" sz="1400" u="sng" dirty="0">
                <a:hlinkClick r:id="rId9"/>
              </a:rPr>
              <a:t>https://cfo.asu.edu/biosafety-program</a:t>
            </a:r>
            <a:endParaRPr lang="en-US" sz="1400" dirty="0"/>
          </a:p>
          <a:p>
            <a:endParaRPr lang="en-US" sz="1400" dirty="0"/>
          </a:p>
          <a:p>
            <a:endParaRPr lang="en-US" dirty="0"/>
          </a:p>
        </p:txBody>
      </p:sp>
      <p:sp>
        <p:nvSpPr>
          <p:cNvPr id="4" name="Slide Number Placeholder 3">
            <a:extLst>
              <a:ext uri="{FF2B5EF4-FFF2-40B4-BE49-F238E27FC236}">
                <a16:creationId xmlns:a16="http://schemas.microsoft.com/office/drawing/2014/main" id="{67E95208-7C59-46AD-8993-DE4F434350B4}"/>
              </a:ext>
            </a:extLst>
          </p:cNvPr>
          <p:cNvSpPr>
            <a:spLocks noGrp="1"/>
          </p:cNvSpPr>
          <p:nvPr>
            <p:ph type="sldNum" sz="quarter" idx="10"/>
          </p:nvPr>
        </p:nvSpPr>
        <p:spPr/>
        <p:txBody>
          <a:bodyPr/>
          <a:lstStyle/>
          <a:p>
            <a:pPr fontAlgn="base">
              <a:spcAft>
                <a:spcPct val="0"/>
              </a:spcAft>
              <a:defRPr/>
            </a:pPr>
            <a:fld id="{E4D25CCA-84D6-4E84-B1C7-B334DD86A6AB}" type="slidenum">
              <a:rPr lang="en-US" altLang="en-US" smtClean="0">
                <a:solidFill>
                  <a:srgbClr val="000000"/>
                </a:solidFill>
              </a:rPr>
              <a:pPr fontAlgn="base">
                <a:spcAft>
                  <a:spcPct val="0"/>
                </a:spcAft>
                <a:defRPr/>
              </a:pPr>
              <a:t>68</a:t>
            </a:fld>
            <a:endParaRPr lang="en-US" altLang="en-US" dirty="0">
              <a:solidFill>
                <a:srgbClr val="000000"/>
              </a:solidFill>
            </a:endParaRPr>
          </a:p>
        </p:txBody>
      </p:sp>
    </p:spTree>
    <p:extLst>
      <p:ext uri="{BB962C8B-B14F-4D97-AF65-F5344CB8AC3E}">
        <p14:creationId xmlns:p14="http://schemas.microsoft.com/office/powerpoint/2010/main" val="30553709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
        <p:cNvGrpSpPr/>
        <p:nvPr/>
      </p:nvGrpSpPr>
      <p:grpSpPr>
        <a:xfrm>
          <a:off x="0" y="0"/>
          <a:ext cx="0" cy="0"/>
          <a:chOff x="0" y="0"/>
          <a:chExt cx="0" cy="0"/>
        </a:xfrm>
      </p:grpSpPr>
      <p:sp>
        <p:nvSpPr>
          <p:cNvPr id="232" name="Google Shape;232;p53"/>
          <p:cNvSpPr txBox="1">
            <a:spLocks noGrp="1"/>
          </p:cNvSpPr>
          <p:nvPr>
            <p:ph type="title"/>
          </p:nvPr>
        </p:nvSpPr>
        <p:spPr>
          <a:xfrm>
            <a:off x="415601" y="593367"/>
            <a:ext cx="11360799" cy="763599"/>
          </a:xfrm>
          <a:prstGeom prst="rect">
            <a:avLst/>
          </a:prstGeom>
          <a:noFill/>
          <a:ln>
            <a:noFill/>
          </a:ln>
        </p:spPr>
        <p:txBody>
          <a:bodyPr spcFirstLastPara="1" wrap="square" lIns="121900" tIns="121900" rIns="121900" bIns="121900" anchor="t" anchorCtr="0">
            <a:noAutofit/>
          </a:bodyPr>
          <a:lstStyle/>
          <a:p>
            <a:pPr>
              <a:buSzPts val="700"/>
            </a:pPr>
            <a:r>
              <a:rPr lang="en-US" dirty="0">
                <a:solidFill>
                  <a:srgbClr val="FFFFFF"/>
                </a:solidFill>
                <a:highlight>
                  <a:srgbClr val="000000"/>
                </a:highlight>
              </a:rPr>
              <a:t>Thank you!</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404AF5F4-CCD6-4D68-936A-54E736A3FBB8}"/>
              </a:ext>
            </a:extLst>
          </p:cNvPr>
          <p:cNvSpPr>
            <a:spLocks noGrp="1"/>
          </p:cNvSpPr>
          <p:nvPr>
            <p:ph type="title"/>
          </p:nvPr>
        </p:nvSpPr>
        <p:spPr>
          <a:xfrm>
            <a:off x="618565" y="485001"/>
            <a:ext cx="10963835" cy="553998"/>
          </a:xfrm>
        </p:spPr>
        <p:txBody>
          <a:bodyPr/>
          <a:lstStyle/>
          <a:p>
            <a:r>
              <a:rPr lang="en-US" altLang="en-US" dirty="0">
                <a:ea typeface="ＭＳ Ｐゴシック" panose="020B0600070205080204" pitchFamily="34" charset="-128"/>
              </a:rPr>
              <a:t>What is SARS-CoV-2? </a:t>
            </a:r>
          </a:p>
        </p:txBody>
      </p:sp>
      <p:pic>
        <p:nvPicPr>
          <p:cNvPr id="4" name="Content Placeholder 3" descr="SARS-COV-2 virus">
            <a:extLst>
              <a:ext uri="{FF2B5EF4-FFF2-40B4-BE49-F238E27FC236}">
                <a16:creationId xmlns:a16="http://schemas.microsoft.com/office/drawing/2014/main" id="{49215772-4544-4A0F-8DB6-044D7C358C37}"/>
              </a:ext>
            </a:extLst>
          </p:cNvPr>
          <p:cNvPicPr>
            <a:picLocks noGrp="1" noChangeAspect="1"/>
          </p:cNvPicPr>
          <p:nvPr>
            <p:ph sz="half" idx="1"/>
          </p:nvPr>
        </p:nvPicPr>
        <p:blipFill rotWithShape="1">
          <a:blip r:embed="rId3"/>
          <a:srcRect l="14989"/>
          <a:stretch/>
        </p:blipFill>
        <p:spPr>
          <a:xfrm>
            <a:off x="1552433" y="2289132"/>
            <a:ext cx="3276600" cy="2838675"/>
          </a:xfrm>
          <a:prstGeom prst="rect">
            <a:avLst/>
          </a:prstGeom>
        </p:spPr>
      </p:pic>
      <p:sp>
        <p:nvSpPr>
          <p:cNvPr id="29699" name="Content Placeholder 3">
            <a:extLst>
              <a:ext uri="{FF2B5EF4-FFF2-40B4-BE49-F238E27FC236}">
                <a16:creationId xmlns:a16="http://schemas.microsoft.com/office/drawing/2014/main" id="{3D5B2636-EF71-4589-BD0A-37F754E6DFB9}"/>
              </a:ext>
            </a:extLst>
          </p:cNvPr>
          <p:cNvSpPr>
            <a:spLocks noGrp="1"/>
          </p:cNvSpPr>
          <p:nvPr>
            <p:ph sz="half" idx="2"/>
          </p:nvPr>
        </p:nvSpPr>
        <p:spPr>
          <a:xfrm>
            <a:off x="5486400" y="1905000"/>
            <a:ext cx="4953000" cy="3693319"/>
          </a:xfrm>
        </p:spPr>
        <p:txBody>
          <a:bodyPr/>
          <a:lstStyle/>
          <a:p>
            <a:pPr marL="342900" indent="-342900">
              <a:buFont typeface="Arial" panose="020B0604020202020204" pitchFamily="34" charset="0"/>
              <a:buChar char="•"/>
            </a:pPr>
            <a:r>
              <a:rPr lang="en-US" altLang="en-US" sz="2400" dirty="0">
                <a:ea typeface="ＭＳ Ｐゴシック" panose="020B0600070205080204" pitchFamily="34" charset="-128"/>
              </a:rPr>
              <a:t>SARS-CoV-2 is the virus that causes coronavirus disease 2019 (COVID-19)</a:t>
            </a:r>
          </a:p>
          <a:p>
            <a:pPr marL="342900" indent="-342900">
              <a:buFont typeface="Arial" panose="020B0604020202020204" pitchFamily="34" charset="0"/>
              <a:buChar char="•"/>
            </a:pPr>
            <a:r>
              <a:rPr lang="en-US" altLang="en-US" sz="2400" dirty="0">
                <a:ea typeface="ＭＳ Ｐゴシック" panose="020B0600070205080204" pitchFamily="34" charset="-128"/>
              </a:rPr>
              <a:t>SARS = severe acute respiratory distress syndrome</a:t>
            </a:r>
          </a:p>
          <a:p>
            <a:pPr marL="342900" indent="-342900">
              <a:buFont typeface="Arial" panose="020B0604020202020204" pitchFamily="34" charset="0"/>
              <a:buChar char="•"/>
            </a:pPr>
            <a:r>
              <a:rPr lang="en-US" altLang="en-US" sz="2400" dirty="0">
                <a:ea typeface="ＭＳ Ｐゴシック" panose="020B0600070205080204" pitchFamily="34" charset="-128"/>
              </a:rPr>
              <a:t>Spreads easily person-to-person</a:t>
            </a:r>
          </a:p>
          <a:p>
            <a:pPr marL="342900" indent="-342900">
              <a:buFont typeface="Arial" panose="020B0604020202020204" pitchFamily="34" charset="0"/>
              <a:buChar char="•"/>
            </a:pPr>
            <a:r>
              <a:rPr lang="en-US" altLang="en-US" sz="2400" dirty="0">
                <a:ea typeface="ＭＳ Ｐゴシック" panose="020B0600070205080204" pitchFamily="34" charset="-128"/>
              </a:rPr>
              <a:t>Little if any pre-exposure immunity in humans</a:t>
            </a:r>
          </a:p>
          <a:p>
            <a:pPr marL="0" indent="0">
              <a:buNone/>
            </a:pPr>
            <a:endParaRPr lang="en-US" altLang="en-US" sz="1600" dirty="0">
              <a:ea typeface="ＭＳ Ｐゴシック" panose="020B0600070205080204" pitchFamily="34" charset="-128"/>
            </a:endParaRPr>
          </a:p>
          <a:p>
            <a:pPr marL="0" indent="0">
              <a:buNone/>
            </a:pPr>
            <a:r>
              <a:rPr lang="en-US" altLang="en-US" sz="1600" dirty="0">
                <a:ea typeface="ＭＳ Ｐゴシック" panose="020B0600070205080204" pitchFamily="34" charset="-128"/>
              </a:rPr>
              <a:t>Detailed information: </a:t>
            </a:r>
            <a:r>
              <a:rPr lang="en-US" altLang="en-US" sz="1600" dirty="0">
                <a:ea typeface="ＭＳ Ｐゴシック" panose="020B0600070205080204" pitchFamily="34" charset="-128"/>
                <a:hlinkClick r:id="rId4"/>
              </a:rPr>
              <a:t>https://www.cdc.gov/coronavirus/2019-ncov/index.html</a:t>
            </a:r>
            <a:endParaRPr lang="en-US" altLang="en-US" sz="1600" dirty="0">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D819DB24-EF0A-4E1F-8193-D46792EC49BE}"/>
              </a:ext>
            </a:extLst>
          </p:cNvPr>
          <p:cNvSpPr>
            <a:spLocks noGrp="1"/>
          </p:cNvSpPr>
          <p:nvPr>
            <p:ph type="sldNum" sz="quarter" idx="10"/>
          </p:nvPr>
        </p:nvSpPr>
        <p:spPr/>
        <p:txBody>
          <a:bodyPr/>
          <a:lstStyle/>
          <a:p>
            <a:pPr fontAlgn="base">
              <a:spcAft>
                <a:spcPct val="0"/>
              </a:spcAft>
            </a:pPr>
            <a:fld id="{644431DD-724F-4159-B395-C12D4FF15CA8}" type="slidenum">
              <a:rPr lang="en-US" altLang="en-US">
                <a:solidFill>
                  <a:srgbClr val="000000"/>
                </a:solidFill>
                <a:latin typeface="Arial" charset="0"/>
                <a:ea typeface="ＭＳ Ｐゴシック" pitchFamily="48" charset="-128"/>
              </a:rPr>
              <a:pPr fontAlgn="base">
                <a:spcAft>
                  <a:spcPct val="0"/>
                </a:spcAft>
              </a:pPr>
              <a:t>7</a:t>
            </a:fld>
            <a:endParaRPr lang="en-US" altLang="en-US" dirty="0">
              <a:solidFill>
                <a:srgbClr val="000000"/>
              </a:solidFill>
              <a:latin typeface="Arial" charset="0"/>
              <a:ea typeface="ＭＳ Ｐゴシック" pitchFamily="48" charset="-128"/>
            </a:endParaRPr>
          </a:p>
        </p:txBody>
      </p:sp>
      <p:sp>
        <p:nvSpPr>
          <p:cNvPr id="3" name="Rectangle 2">
            <a:extLst>
              <a:ext uri="{FF2B5EF4-FFF2-40B4-BE49-F238E27FC236}">
                <a16:creationId xmlns:a16="http://schemas.microsoft.com/office/drawing/2014/main" id="{C8AB36AC-D87F-4FA7-AFC8-1B79A75C8D7A}"/>
              </a:ext>
            </a:extLst>
          </p:cNvPr>
          <p:cNvSpPr/>
          <p:nvPr/>
        </p:nvSpPr>
        <p:spPr>
          <a:xfrm>
            <a:off x="1179155" y="6147108"/>
            <a:ext cx="1508555" cy="369332"/>
          </a:xfrm>
          <a:prstGeom prst="rect">
            <a:avLst/>
          </a:prstGeom>
        </p:spPr>
        <p:txBody>
          <a:bodyPr wrap="none">
            <a:spAutoFit/>
          </a:bodyPr>
          <a:lstStyle/>
          <a:p>
            <a:r>
              <a:rPr lang="en-US" dirty="0"/>
              <a:t>Source: NIEHS</a:t>
            </a:r>
          </a:p>
        </p:txBody>
      </p:sp>
    </p:spTree>
    <p:extLst>
      <p:ext uri="{BB962C8B-B14F-4D97-AF65-F5344CB8AC3E}">
        <p14:creationId xmlns:p14="http://schemas.microsoft.com/office/powerpoint/2010/main" val="993461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1657DA-3C09-40C3-BEBE-143CEAE31B5A}"/>
              </a:ext>
            </a:extLst>
          </p:cNvPr>
          <p:cNvSpPr>
            <a:spLocks noGrp="1"/>
          </p:cNvSpPr>
          <p:nvPr>
            <p:ph type="sldNum" sz="quarter" idx="10"/>
          </p:nvPr>
        </p:nvSpPr>
        <p:spPr/>
        <p:txBody>
          <a:bodyPr/>
          <a:lstStyle/>
          <a:p>
            <a:pPr fontAlgn="base">
              <a:spcAft>
                <a:spcPct val="0"/>
              </a:spcAft>
            </a:pPr>
            <a:fld id="{644431DD-724F-4159-B395-C12D4FF15CA8}" type="slidenum">
              <a:rPr lang="en-US" altLang="en-US">
                <a:solidFill>
                  <a:srgbClr val="000000"/>
                </a:solidFill>
                <a:latin typeface="Arial" charset="0"/>
                <a:ea typeface="ＭＳ Ｐゴシック" pitchFamily="48" charset="-128"/>
              </a:rPr>
              <a:pPr fontAlgn="base">
                <a:spcAft>
                  <a:spcPct val="0"/>
                </a:spcAft>
              </a:pPr>
              <a:t>8</a:t>
            </a:fld>
            <a:endParaRPr lang="en-US" altLang="en-US" dirty="0">
              <a:solidFill>
                <a:srgbClr val="000000"/>
              </a:solidFill>
              <a:latin typeface="Arial" charset="0"/>
              <a:ea typeface="ＭＳ Ｐゴシック" pitchFamily="48" charset="-128"/>
            </a:endParaRPr>
          </a:p>
        </p:txBody>
      </p:sp>
      <p:pic>
        <p:nvPicPr>
          <p:cNvPr id="31748" name="Content Placeholder 5" descr="Man sneezing and the spray of his sneeze">
            <a:extLst>
              <a:ext uri="{FF2B5EF4-FFF2-40B4-BE49-F238E27FC236}">
                <a16:creationId xmlns:a16="http://schemas.microsoft.com/office/drawing/2014/main" id="{A9A29DB1-7267-4938-A0F1-B45BBDC8DDF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5143" b="18190"/>
          <a:stretch/>
        </p:blipFill>
        <p:spPr>
          <a:xfrm>
            <a:off x="1382082" y="3939541"/>
            <a:ext cx="3505200" cy="2438400"/>
          </a:xfrm>
        </p:spPr>
      </p:pic>
      <p:sp>
        <p:nvSpPr>
          <p:cNvPr id="31747" name="Content Placeholder 10">
            <a:extLst>
              <a:ext uri="{FF2B5EF4-FFF2-40B4-BE49-F238E27FC236}">
                <a16:creationId xmlns:a16="http://schemas.microsoft.com/office/drawing/2014/main" id="{72ABC0CA-EE15-4933-AB67-6D11BD9631E0}"/>
              </a:ext>
            </a:extLst>
          </p:cNvPr>
          <p:cNvSpPr>
            <a:spLocks noGrp="1"/>
          </p:cNvSpPr>
          <p:nvPr>
            <p:ph sz="half" idx="2"/>
          </p:nvPr>
        </p:nvSpPr>
        <p:spPr>
          <a:xfrm>
            <a:off x="5105403" y="1928202"/>
            <a:ext cx="4999383" cy="3724096"/>
          </a:xfrm>
        </p:spPr>
        <p:txBody>
          <a:bodyPr/>
          <a:lstStyle/>
          <a:p>
            <a:pPr marL="342900" indent="-342900">
              <a:buFont typeface="Arial" panose="020B0604020202020204" pitchFamily="34" charset="0"/>
              <a:buChar char="•"/>
            </a:pPr>
            <a:r>
              <a:rPr lang="en-US" altLang="en-US" sz="2200" b="1" u="sng" dirty="0">
                <a:ea typeface="ＭＳ Ｐゴシック" panose="020B0600070205080204" pitchFamily="34" charset="-128"/>
              </a:rPr>
              <a:t>Droplet</a:t>
            </a:r>
            <a:r>
              <a:rPr lang="en-US" altLang="en-US" sz="2200" dirty="0">
                <a:ea typeface="ＭＳ Ｐゴシック" panose="020B0600070205080204" pitchFamily="34" charset="-128"/>
              </a:rPr>
              <a:t> - respiratory secretions from coughing or sneezing landing on mucosal surfaces (nose, mouth, and eyes)</a:t>
            </a:r>
          </a:p>
          <a:p>
            <a:pPr marL="342900" indent="-342900">
              <a:buFont typeface="Arial" panose="020B0604020202020204" pitchFamily="34" charset="0"/>
              <a:buChar char="•"/>
            </a:pPr>
            <a:r>
              <a:rPr lang="en-US" altLang="en-US" sz="2200" b="1" u="sng" dirty="0">
                <a:ea typeface="ＭＳ Ｐゴシック" panose="020B0600070205080204" pitchFamily="34" charset="-128"/>
              </a:rPr>
              <a:t>Aerosol</a:t>
            </a:r>
            <a:r>
              <a:rPr lang="en-US" altLang="en-US" sz="2200" b="1" dirty="0">
                <a:ea typeface="ＭＳ Ｐゴシック" panose="020B0600070205080204" pitchFamily="34" charset="-128"/>
              </a:rPr>
              <a:t> - </a:t>
            </a:r>
            <a:r>
              <a:rPr lang="en-US" altLang="en-US" sz="2200" dirty="0">
                <a:ea typeface="ＭＳ Ｐゴシック" panose="020B0600070205080204" pitchFamily="34" charset="-128"/>
              </a:rPr>
              <a:t>a solid particle or liquid droplet suspended in air </a:t>
            </a:r>
          </a:p>
          <a:p>
            <a:pPr marL="342900" indent="-342900">
              <a:buFont typeface="Arial" panose="020B0604020202020204" pitchFamily="34" charset="0"/>
              <a:buChar char="•"/>
            </a:pPr>
            <a:r>
              <a:rPr lang="en-US" altLang="en-US" sz="2200" b="1" u="sng" dirty="0">
                <a:ea typeface="ＭＳ Ｐゴシック" panose="020B0600070205080204" pitchFamily="34" charset="-128"/>
              </a:rPr>
              <a:t>Contact</a:t>
            </a:r>
            <a:r>
              <a:rPr lang="en-US" altLang="en-US" sz="2200" dirty="0">
                <a:ea typeface="ＭＳ Ｐゴシック" panose="020B0600070205080204" pitchFamily="34" charset="-128"/>
              </a:rPr>
              <a:t> -Touching something with SARS-2 virus on it and then touching mouth, nose or eyes</a:t>
            </a:r>
          </a:p>
          <a:p>
            <a:pPr marL="342900" indent="-342900">
              <a:buFont typeface="Arial" panose="020B0604020202020204" pitchFamily="34" charset="0"/>
              <a:buChar char="•"/>
            </a:pPr>
            <a:r>
              <a:rPr lang="en-US" altLang="en-US" sz="2200" b="1" u="sng" dirty="0">
                <a:ea typeface="ＭＳ Ｐゴシック" panose="020B0600070205080204" pitchFamily="34" charset="-128"/>
              </a:rPr>
              <a:t>Other possible routes</a:t>
            </a:r>
            <a:r>
              <a:rPr lang="en-US" altLang="en-US" sz="2200" dirty="0">
                <a:ea typeface="ＭＳ Ｐゴシック" panose="020B0600070205080204" pitchFamily="34" charset="-128"/>
              </a:rPr>
              <a:t>: Through fecal matter</a:t>
            </a:r>
          </a:p>
        </p:txBody>
      </p:sp>
      <p:sp>
        <p:nvSpPr>
          <p:cNvPr id="3" name="TextBox 2">
            <a:extLst>
              <a:ext uri="{FF2B5EF4-FFF2-40B4-BE49-F238E27FC236}">
                <a16:creationId xmlns:a16="http://schemas.microsoft.com/office/drawing/2014/main" id="{E7B26333-4D17-469A-92F5-7359F886ACC1}"/>
              </a:ext>
            </a:extLst>
          </p:cNvPr>
          <p:cNvSpPr txBox="1"/>
          <p:nvPr/>
        </p:nvSpPr>
        <p:spPr>
          <a:xfrm>
            <a:off x="1382082" y="1665238"/>
            <a:ext cx="3314700" cy="2308324"/>
          </a:xfrm>
          <a:prstGeom prst="rect">
            <a:avLst/>
          </a:prstGeom>
          <a:noFill/>
        </p:spPr>
        <p:txBody>
          <a:bodyPr wrap="square" rtlCol="0">
            <a:spAutoFit/>
          </a:bodyPr>
          <a:lstStyle/>
          <a:p>
            <a:pPr fontAlgn="base">
              <a:spcBef>
                <a:spcPct val="20000"/>
              </a:spcBef>
              <a:spcAft>
                <a:spcPct val="0"/>
              </a:spcAft>
            </a:pPr>
            <a:r>
              <a:rPr lang="en-US" altLang="en-US" sz="2400" dirty="0">
                <a:solidFill>
                  <a:srgbClr val="000000"/>
                </a:solidFill>
                <a:latin typeface="Arial" charset="0"/>
                <a:ea typeface="ＭＳ Ｐゴシック" pitchFamily="48" charset="-128"/>
              </a:rPr>
              <a:t>COVID-19 is spread from person to person mainly through coughing, sneezing, and possibly talking and breathing. </a:t>
            </a:r>
            <a:endParaRPr lang="en-US" sz="2400" dirty="0">
              <a:solidFill>
                <a:srgbClr val="000000"/>
              </a:solidFill>
              <a:latin typeface="Arial" charset="0"/>
              <a:ea typeface="ＭＳ Ｐゴシック" pitchFamily="48" charset="-128"/>
            </a:endParaRPr>
          </a:p>
        </p:txBody>
      </p:sp>
      <p:sp>
        <p:nvSpPr>
          <p:cNvPr id="31746" name="Title 1">
            <a:extLst>
              <a:ext uri="{FF2B5EF4-FFF2-40B4-BE49-F238E27FC236}">
                <a16:creationId xmlns:a16="http://schemas.microsoft.com/office/drawing/2014/main" id="{E4BF4A50-DD50-44E1-BAA4-6944760AFD44}"/>
              </a:ext>
            </a:extLst>
          </p:cNvPr>
          <p:cNvSpPr>
            <a:spLocks noGrp="1"/>
          </p:cNvSpPr>
          <p:nvPr>
            <p:ph type="title"/>
          </p:nvPr>
        </p:nvSpPr>
        <p:spPr>
          <a:xfrm>
            <a:off x="848682" y="198461"/>
            <a:ext cx="7696200" cy="1143000"/>
          </a:xfrm>
        </p:spPr>
        <p:txBody>
          <a:bodyPr/>
          <a:lstStyle/>
          <a:p>
            <a:r>
              <a:rPr lang="en-US" altLang="en-US" dirty="0">
                <a:ea typeface="ＭＳ Ｐゴシック" panose="020B0600070205080204" pitchFamily="34" charset="-128"/>
              </a:rPr>
              <a:t>Transmission</a:t>
            </a:r>
          </a:p>
        </p:txBody>
      </p:sp>
      <p:pic>
        <p:nvPicPr>
          <p:cNvPr id="5" name="Picture 4" descr="A picture containing sunglasses&#10;&#10;Description automatically generated">
            <a:extLst>
              <a:ext uri="{FF2B5EF4-FFF2-40B4-BE49-F238E27FC236}">
                <a16:creationId xmlns:a16="http://schemas.microsoft.com/office/drawing/2014/main" id="{44E5EF1B-3B97-4B6E-A352-FC2646D0C9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0800" y="3563257"/>
            <a:ext cx="1690914" cy="2227943"/>
          </a:xfrm>
          <a:prstGeom prst="rect">
            <a:avLst/>
          </a:prstGeom>
        </p:spPr>
      </p:pic>
      <p:sp>
        <p:nvSpPr>
          <p:cNvPr id="4" name="Rectangle 3">
            <a:extLst>
              <a:ext uri="{FF2B5EF4-FFF2-40B4-BE49-F238E27FC236}">
                <a16:creationId xmlns:a16="http://schemas.microsoft.com/office/drawing/2014/main" id="{31980135-D4CB-43FB-BD58-EF00AF6D1473}"/>
              </a:ext>
            </a:extLst>
          </p:cNvPr>
          <p:cNvSpPr/>
          <p:nvPr/>
        </p:nvSpPr>
        <p:spPr>
          <a:xfrm>
            <a:off x="1233746" y="6516440"/>
            <a:ext cx="1508555" cy="369332"/>
          </a:xfrm>
          <a:prstGeom prst="rect">
            <a:avLst/>
          </a:prstGeom>
        </p:spPr>
        <p:txBody>
          <a:bodyPr wrap="none">
            <a:spAutoFit/>
          </a:bodyPr>
          <a:lstStyle/>
          <a:p>
            <a:r>
              <a:rPr lang="en-US" dirty="0"/>
              <a:t>Source: NIEHS</a:t>
            </a:r>
          </a:p>
        </p:txBody>
      </p:sp>
    </p:spTree>
    <p:extLst>
      <p:ext uri="{BB962C8B-B14F-4D97-AF65-F5344CB8AC3E}">
        <p14:creationId xmlns:p14="http://schemas.microsoft.com/office/powerpoint/2010/main" val="1470691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6"/>
          <p:cNvSpPr txBox="1">
            <a:spLocks noGrp="1"/>
          </p:cNvSpPr>
          <p:nvPr>
            <p:ph type="title"/>
          </p:nvPr>
        </p:nvSpPr>
        <p:spPr>
          <a:xfrm>
            <a:off x="415600" y="36470"/>
            <a:ext cx="11360799" cy="633840"/>
          </a:xfrm>
          <a:prstGeom prst="rect">
            <a:avLst/>
          </a:prstGeom>
          <a:noFill/>
          <a:ln>
            <a:noFill/>
          </a:ln>
        </p:spPr>
        <p:txBody>
          <a:bodyPr spcFirstLastPara="1" wrap="square" lIns="121900" tIns="121900" rIns="121900" bIns="121900" anchor="t" anchorCtr="0">
            <a:noAutofit/>
          </a:bodyPr>
          <a:lstStyle/>
          <a:p>
            <a:pPr>
              <a:buSzPts val="700"/>
            </a:pPr>
            <a:r>
              <a:rPr lang="en-US" dirty="0">
                <a:highlight>
                  <a:srgbClr val="FFC000"/>
                </a:highlight>
              </a:rPr>
              <a:t>Transmission</a:t>
            </a:r>
            <a:endParaRPr dirty="0"/>
          </a:p>
        </p:txBody>
      </p:sp>
      <p:sp>
        <p:nvSpPr>
          <p:cNvPr id="185" name="Google Shape;185;p46"/>
          <p:cNvSpPr txBox="1">
            <a:spLocks noGrp="1"/>
          </p:cNvSpPr>
          <p:nvPr>
            <p:ph type="body" idx="1"/>
          </p:nvPr>
        </p:nvSpPr>
        <p:spPr>
          <a:xfrm>
            <a:off x="341172" y="670309"/>
            <a:ext cx="11360799" cy="6151221"/>
          </a:xfrm>
          <a:prstGeom prst="rect">
            <a:avLst/>
          </a:prstGeom>
          <a:noFill/>
          <a:ln>
            <a:noFill/>
          </a:ln>
        </p:spPr>
        <p:txBody>
          <a:bodyPr spcFirstLastPara="1" wrap="square" lIns="121900" tIns="121900" rIns="121900" bIns="121900" anchor="t" anchorCtr="0">
            <a:noAutofit/>
          </a:bodyPr>
          <a:lstStyle/>
          <a:p>
            <a:pPr indent="-457189">
              <a:buClr>
                <a:schemeClr val="dk1"/>
              </a:buClr>
              <a:buSzPts val="1800"/>
              <a:buFont typeface="Arial"/>
              <a:buChar char="●"/>
            </a:pPr>
            <a:r>
              <a:rPr lang="en-US" sz="2400" dirty="0">
                <a:solidFill>
                  <a:schemeClr val="dk1"/>
                </a:solidFill>
              </a:rPr>
              <a:t>Droplets deposit on surfaces within a few feet, contaminating the surfaces.</a:t>
            </a:r>
            <a:br>
              <a:rPr lang="en-US" sz="2400" dirty="0">
                <a:solidFill>
                  <a:schemeClr val="dk1"/>
                </a:solidFill>
              </a:rPr>
            </a:br>
            <a:endParaRPr lang="en-US" sz="2400" dirty="0">
              <a:solidFill>
                <a:schemeClr val="dk1"/>
              </a:solidFill>
            </a:endParaRPr>
          </a:p>
          <a:p>
            <a:pPr indent="-457189">
              <a:buClr>
                <a:schemeClr val="dk1"/>
              </a:buClr>
              <a:buSzPts val="1800"/>
              <a:buFont typeface="Arial"/>
              <a:buChar char="●"/>
            </a:pPr>
            <a:r>
              <a:rPr lang="en-US" sz="2400" dirty="0">
                <a:solidFill>
                  <a:schemeClr val="dk1"/>
                </a:solidFill>
              </a:rPr>
              <a:t>Droplets can contact the eyes, nose and mouth of an uninfected person who is within six feet of the infected person.</a:t>
            </a:r>
            <a:br>
              <a:rPr lang="en-US" sz="2400" dirty="0">
                <a:solidFill>
                  <a:schemeClr val="dk1"/>
                </a:solidFill>
              </a:rPr>
            </a:br>
            <a:endParaRPr lang="en-US" sz="2400" dirty="0">
              <a:solidFill>
                <a:schemeClr val="dk1"/>
              </a:solidFill>
            </a:endParaRPr>
          </a:p>
          <a:p>
            <a:pPr indent="-457189">
              <a:buClr>
                <a:schemeClr val="dk1"/>
              </a:buClr>
              <a:buSzPts val="1800"/>
              <a:buFont typeface="Arial"/>
              <a:buChar char="●"/>
            </a:pPr>
            <a:r>
              <a:rPr lang="en-US" sz="2400" dirty="0">
                <a:solidFill>
                  <a:schemeClr val="dk1"/>
                </a:solidFill>
              </a:rPr>
              <a:t>Aerosols containing the virus can stay suspended in air for hours and travel more than 20 feet.</a:t>
            </a:r>
            <a:br>
              <a:rPr lang="en-US" sz="2400" dirty="0">
                <a:solidFill>
                  <a:schemeClr val="dk1"/>
                </a:solidFill>
              </a:rPr>
            </a:br>
            <a:endParaRPr lang="en-US" sz="2400" dirty="0">
              <a:solidFill>
                <a:schemeClr val="dk1"/>
              </a:solidFill>
            </a:endParaRPr>
          </a:p>
          <a:p>
            <a:pPr indent="-457189">
              <a:buClr>
                <a:schemeClr val="dk1"/>
              </a:buClr>
              <a:buSzPts val="1800"/>
              <a:buFont typeface="Arial"/>
              <a:buChar char="●"/>
            </a:pPr>
            <a:r>
              <a:rPr lang="en-US" sz="2400" dirty="0">
                <a:solidFill>
                  <a:schemeClr val="dk1"/>
                </a:solidFill>
              </a:rPr>
              <a:t>Some aerosols are less than 2.5 microns and can be inhaled deeply into the lungs</a:t>
            </a:r>
          </a:p>
          <a:p>
            <a:pPr marL="0" indent="0">
              <a:spcBef>
                <a:spcPts val="2133"/>
              </a:spcBef>
              <a:buSzPts val="350"/>
            </a:pPr>
            <a:endParaRPr dirty="0"/>
          </a:p>
        </p:txBody>
      </p:sp>
    </p:spTree>
    <p:extLst>
      <p:ext uri="{BB962C8B-B14F-4D97-AF65-F5344CB8AC3E}">
        <p14:creationId xmlns:p14="http://schemas.microsoft.com/office/powerpoint/2010/main" val="1952260695"/>
      </p:ext>
    </p:extLst>
  </p:cSld>
  <p:clrMapOvr>
    <a:masterClrMapping/>
  </p:clrMapOvr>
</p:sld>
</file>

<file path=ppt/theme/theme1.xml><?xml version="1.0" encoding="utf-8"?>
<a:theme xmlns:a="http://schemas.openxmlformats.org/drawingml/2006/main" name="ASU Template">
  <a:themeElements>
    <a:clrScheme name="ASU Pallet">
      <a:dk1>
        <a:srgbClr val="000000"/>
      </a:dk1>
      <a:lt1>
        <a:srgbClr val="FFFFFF"/>
      </a:lt1>
      <a:dk2>
        <a:srgbClr val="951D40"/>
      </a:dk2>
      <a:lt2>
        <a:srgbClr val="5C6670"/>
      </a:lt2>
      <a:accent1>
        <a:srgbClr val="FFC627"/>
      </a:accent1>
      <a:accent2>
        <a:srgbClr val="951D40"/>
      </a:accent2>
      <a:accent3>
        <a:srgbClr val="78BE20"/>
      </a:accent3>
      <a:accent4>
        <a:srgbClr val="FF7F32"/>
      </a:accent4>
      <a:accent5>
        <a:srgbClr val="00A3E0"/>
      </a:accent5>
      <a:accent6>
        <a:srgbClr val="000000"/>
      </a:accent6>
      <a:hlink>
        <a:srgbClr val="951D40"/>
      </a:hlink>
      <a:folHlink>
        <a:srgbClr val="5C66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I-template">
  <a:themeElements>
    <a:clrScheme name="Custom 8">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70C0"/>
      </a:hlink>
      <a:folHlink>
        <a:srgbClr val="44969F"/>
      </a:folHlink>
    </a:clrScheme>
    <a:fontScheme name="AI-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altLang="en-US" sz="20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altLang="en-US" sz="20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AI-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I-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I-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I-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I-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I-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I-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I-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I-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I-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I-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I-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AI-template">
  <a:themeElements>
    <a:clrScheme name="Custom 1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I-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altLang="en-US" sz="20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altLang="en-US" sz="20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AI-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I-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I-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I-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I-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I-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I-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I-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I-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I-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I-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I-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6280</TotalTime>
  <Words>10392</Words>
  <Application>Microsoft Office PowerPoint</Application>
  <PresentationFormat>Widescreen</PresentationFormat>
  <Paragraphs>886</Paragraphs>
  <Slides>69</Slides>
  <Notes>69</Notes>
  <HiddenSlides>0</HiddenSlides>
  <MMClips>3</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69</vt:i4>
      </vt:variant>
    </vt:vector>
  </HeadingPairs>
  <TitlesOfParts>
    <vt:vector size="75" baseType="lpstr">
      <vt:lpstr>Arial</vt:lpstr>
      <vt:lpstr>Calibri</vt:lpstr>
      <vt:lpstr>ASU Template</vt:lpstr>
      <vt:lpstr>1_AI-template</vt:lpstr>
      <vt:lpstr>Office Theme</vt:lpstr>
      <vt:lpstr>2_AI-template</vt:lpstr>
      <vt:lpstr>COVID-19 General Public Health Awareness Training</vt:lpstr>
      <vt:lpstr>Disclaimer and acknowledgements</vt:lpstr>
      <vt:lpstr>PowerPoint Presentation</vt:lpstr>
      <vt:lpstr>Goal:  </vt:lpstr>
      <vt:lpstr>Contents</vt:lpstr>
      <vt:lpstr>Module 1:  COVID-19 Basics</vt:lpstr>
      <vt:lpstr>What is SARS-CoV-2? </vt:lpstr>
      <vt:lpstr>Transmission</vt:lpstr>
      <vt:lpstr>Transmission</vt:lpstr>
      <vt:lpstr>Incubation period</vt:lpstr>
      <vt:lpstr>COVID-19 can cause mild to severe symptoms</vt:lpstr>
      <vt:lpstr>Severe symptoms – emergency warning signs for COVID-19</vt:lpstr>
      <vt:lpstr>Increased risk of severe illness</vt:lpstr>
      <vt:lpstr>Treatment and vaccines</vt:lpstr>
      <vt:lpstr>Review: What is Wrong with this Picture?</vt:lpstr>
      <vt:lpstr>Module 2:  Assessing the Potential for Exposure to COVID-19 in Daily Activities</vt:lpstr>
      <vt:lpstr>Risk levels during widespread disease transmission</vt:lpstr>
      <vt:lpstr>Conduct a lifestyle hazard assessment</vt:lpstr>
      <vt:lpstr>Very High Risk of Exposure</vt:lpstr>
      <vt:lpstr>High Risk of Exposure</vt:lpstr>
      <vt:lpstr>Medium Risk of Exposure</vt:lpstr>
      <vt:lpstr>Low Risk of Exposure</vt:lpstr>
      <vt:lpstr>Review</vt:lpstr>
      <vt:lpstr>Module 3:  Methods to Prevent  COVID-19 for you and your family.</vt:lpstr>
      <vt:lpstr>Prepare and Plan for an Extended Emergency</vt:lpstr>
      <vt:lpstr>Basic hygiene and social distancing</vt:lpstr>
      <vt:lpstr>STOP shaking hands!</vt:lpstr>
      <vt:lpstr>Prevention in all settings</vt:lpstr>
      <vt:lpstr>Five steps to proper handwashing</vt:lpstr>
      <vt:lpstr>Hand washing steps</vt:lpstr>
      <vt:lpstr>Decontamination</vt:lpstr>
      <vt:lpstr>Protecting household members</vt:lpstr>
      <vt:lpstr>Engineering controls</vt:lpstr>
      <vt:lpstr>Other examples of household engineering controls for COVID-19</vt:lpstr>
      <vt:lpstr>Change household practices and procedures to reduce exposure</vt:lpstr>
      <vt:lpstr>Monitor health status of all household members</vt:lpstr>
      <vt:lpstr>Minimize public contact when outside the home</vt:lpstr>
      <vt:lpstr>Donning and doffing PPE</vt:lpstr>
      <vt:lpstr>Donning and doffing of PPE</vt:lpstr>
      <vt:lpstr>Donning a surgical mask or cloth face mask</vt:lpstr>
      <vt:lpstr>Doffing a surgical mask or cloth face covering</vt:lpstr>
      <vt:lpstr>Reusing a surgical mask or cloth face covering</vt:lpstr>
      <vt:lpstr>Demonstration of cloth face cover donning and doffing procedures</vt:lpstr>
      <vt:lpstr>Wearing glasses including sunglasses or reading glasses is recommended</vt:lpstr>
      <vt:lpstr>Procedures for doffing glasses</vt:lpstr>
      <vt:lpstr>Demonstration of glasses donning and doffing procedures</vt:lpstr>
      <vt:lpstr>Procedures for donning gloves</vt:lpstr>
      <vt:lpstr>Procedures for doffing gloves</vt:lpstr>
      <vt:lpstr>Demonstration of gloves donning  and doffing procedures</vt:lpstr>
      <vt:lpstr>Respirators vs. Surgical Masks</vt:lpstr>
      <vt:lpstr>Respirators</vt:lpstr>
      <vt:lpstr>What about CDC’s recommendation to wear cloth face coverings in public settings?</vt:lpstr>
      <vt:lpstr>Dr. Jerome Adams, Surgeon General</vt:lpstr>
      <vt:lpstr>Tribal Community Resources</vt:lpstr>
      <vt:lpstr>Continuity of Operations (COOP) for all households</vt:lpstr>
      <vt:lpstr>PowerPoint Presentation</vt:lpstr>
      <vt:lpstr>PowerPoint Presentation</vt:lpstr>
      <vt:lpstr>Vulnerable persons</vt:lpstr>
      <vt:lpstr>Children and Pets</vt:lpstr>
      <vt:lpstr>Food Safety</vt:lpstr>
      <vt:lpstr>Caring for Someone Sick at Home</vt:lpstr>
      <vt:lpstr>Laundry Guidance When Caring for Someone Sick at Home</vt:lpstr>
      <vt:lpstr>Living in Shared or Congregate Housing</vt:lpstr>
      <vt:lpstr>Are these safeguards adequate?</vt:lpstr>
      <vt:lpstr>Are these safeguards adequate?</vt:lpstr>
      <vt:lpstr>In conclusion</vt:lpstr>
      <vt:lpstr>For more information</vt:lpstr>
      <vt:lpstr>For more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General Public Health Awareness Training</dc:title>
  <dc:creator>Albert Brown (ETM)</dc:creator>
  <cp:lastModifiedBy>Chad Geelhood</cp:lastModifiedBy>
  <cp:revision>50</cp:revision>
  <cp:lastPrinted>2020-06-15T15:57:42Z</cp:lastPrinted>
  <dcterms:created xsi:type="dcterms:W3CDTF">2020-05-25T23:21:59Z</dcterms:created>
  <dcterms:modified xsi:type="dcterms:W3CDTF">2020-07-03T01:53:37Z</dcterms:modified>
</cp:coreProperties>
</file>